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1.xml" ContentType="application/vnd.openxmlformats-officedocument.drawingml.chartshapes+xml"/>
  <Override PartName="/ppt/notesSlides/notesSlide1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0.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31.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6" r:id="rId2"/>
    <p:sldMasterId id="2147483662" r:id="rId3"/>
  </p:sldMasterIdLst>
  <p:notesMasterIdLst>
    <p:notesMasterId r:id="rId37"/>
  </p:notesMasterIdLst>
  <p:sldIdLst>
    <p:sldId id="1212" r:id="rId4"/>
    <p:sldId id="257" r:id="rId5"/>
    <p:sldId id="266" r:id="rId6"/>
    <p:sldId id="263" r:id="rId7"/>
    <p:sldId id="258" r:id="rId8"/>
    <p:sldId id="265" r:id="rId9"/>
    <p:sldId id="296" r:id="rId10"/>
    <p:sldId id="261" r:id="rId11"/>
    <p:sldId id="267" r:id="rId12"/>
    <p:sldId id="264" r:id="rId13"/>
    <p:sldId id="292" r:id="rId14"/>
    <p:sldId id="288" r:id="rId15"/>
    <p:sldId id="269" r:id="rId16"/>
    <p:sldId id="293" r:id="rId17"/>
    <p:sldId id="294" r:id="rId18"/>
    <p:sldId id="295" r:id="rId19"/>
    <p:sldId id="297" r:id="rId20"/>
    <p:sldId id="299" r:id="rId21"/>
    <p:sldId id="300" r:id="rId22"/>
    <p:sldId id="302" r:id="rId23"/>
    <p:sldId id="303" r:id="rId24"/>
    <p:sldId id="308" r:id="rId25"/>
    <p:sldId id="305" r:id="rId26"/>
    <p:sldId id="306" r:id="rId27"/>
    <p:sldId id="307" r:id="rId28"/>
    <p:sldId id="309" r:id="rId29"/>
    <p:sldId id="310" r:id="rId30"/>
    <p:sldId id="311" r:id="rId31"/>
    <p:sldId id="312" r:id="rId32"/>
    <p:sldId id="313" r:id="rId33"/>
    <p:sldId id="316" r:id="rId34"/>
    <p:sldId id="317" r:id="rId35"/>
    <p:sldId id="120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EBF4"/>
    <a:srgbClr val="E3EAF4"/>
    <a:srgbClr val="E0E7F3"/>
    <a:srgbClr val="FFFFFF"/>
    <a:srgbClr val="F2F5FA"/>
    <a:srgbClr val="ADFED9"/>
    <a:srgbClr val="91DB98"/>
    <a:srgbClr val="19E1D7"/>
    <a:srgbClr val="AFFFF0"/>
    <a:srgbClr val="AEFF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84" autoAdjust="0"/>
    <p:restoredTop sz="89298" autoAdjust="0"/>
  </p:normalViewPr>
  <p:slideViewPr>
    <p:cSldViewPr snapToGrid="0" showGuides="1">
      <p:cViewPr varScale="1">
        <p:scale>
          <a:sx n="136" d="100"/>
          <a:sy n="136" d="100"/>
        </p:scale>
        <p:origin x="2312" y="192"/>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1.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840730689729511"/>
          <c:y val="8.0244438710767085E-2"/>
          <c:w val="0.58318558434888457"/>
          <c:h val="0.59748529301606279"/>
        </c:manualLayout>
      </c:layout>
      <c:doughnutChart>
        <c:varyColors val="1"/>
        <c:ser>
          <c:idx val="0"/>
          <c:order val="0"/>
          <c:tx>
            <c:strRef>
              <c:f>Sheet1!$B$1</c:f>
              <c:strCache>
                <c:ptCount val="1"/>
                <c:pt idx="0">
                  <c:v>Sales</c:v>
                </c:pt>
              </c:strCache>
            </c:strRef>
          </c:tx>
          <c:spPr>
            <a:ln>
              <a:solidFill>
                <a:schemeClr val="bg1"/>
              </a:solidFill>
            </a:ln>
            <a:effectLst>
              <a:outerShdw blurRad="304800" dist="127000" dir="2700000" algn="tl" rotWithShape="0">
                <a:schemeClr val="accent1">
                  <a:lumMod val="50000"/>
                  <a:alpha val="10000"/>
                </a:schemeClr>
              </a:outerShdw>
            </a:effectLst>
          </c:spPr>
          <c:dPt>
            <c:idx val="0"/>
            <c:bubble3D val="0"/>
            <c:spPr>
              <a:solidFill>
                <a:schemeClr val="tx2">
                  <a:lumMod val="60000"/>
                  <a:lumOff val="40000"/>
                </a:schemeClr>
              </a:solidFill>
              <a:ln w="9525" cap="flat" cmpd="sng" algn="ctr">
                <a:solidFill>
                  <a:schemeClr val="bg1"/>
                </a:solidFill>
                <a:round/>
              </a:ln>
              <a:effectLst>
                <a:outerShdw blurRad="304800" dist="127000" dir="2700000" algn="tl" rotWithShape="0">
                  <a:schemeClr val="accent1">
                    <a:lumMod val="50000"/>
                    <a:alpha val="10000"/>
                  </a:schemeClr>
                </a:outerShdw>
              </a:effectLst>
            </c:spPr>
            <c:extLst>
              <c:ext xmlns:c16="http://schemas.microsoft.com/office/drawing/2014/chart" uri="{C3380CC4-5D6E-409C-BE32-E72D297353CC}">
                <c16:uniqueId val="{00000001-1C96-E04F-ACE5-1A51F39F0AFB}"/>
              </c:ext>
            </c:extLst>
          </c:dPt>
          <c:dPt>
            <c:idx val="1"/>
            <c:bubble3D val="0"/>
            <c:spPr>
              <a:solidFill>
                <a:schemeClr val="accent1">
                  <a:lumMod val="75000"/>
                </a:schemeClr>
              </a:solidFill>
              <a:ln w="9525" cap="flat" cmpd="sng" algn="ctr">
                <a:solidFill>
                  <a:schemeClr val="bg1"/>
                </a:solidFill>
                <a:round/>
              </a:ln>
              <a:effectLst>
                <a:outerShdw blurRad="304800" dist="127000" dir="2700000" algn="tl" rotWithShape="0">
                  <a:schemeClr val="accent1">
                    <a:lumMod val="50000"/>
                    <a:alpha val="10000"/>
                  </a:schemeClr>
                </a:outerShdw>
              </a:effectLst>
            </c:spPr>
            <c:extLst>
              <c:ext xmlns:c16="http://schemas.microsoft.com/office/drawing/2014/chart" uri="{C3380CC4-5D6E-409C-BE32-E72D297353CC}">
                <c16:uniqueId val="{00000002-1C96-E04F-ACE5-1A51F39F0AFB}"/>
              </c:ext>
            </c:extLst>
          </c:dPt>
          <c:dPt>
            <c:idx val="2"/>
            <c:bubble3D val="0"/>
            <c:spPr>
              <a:solidFill>
                <a:schemeClr val="accent1"/>
              </a:solidFill>
              <a:ln w="9525" cap="flat" cmpd="sng" algn="ctr">
                <a:solidFill>
                  <a:schemeClr val="bg1"/>
                </a:solidFill>
                <a:round/>
              </a:ln>
              <a:effectLst>
                <a:outerShdw blurRad="304800" dist="127000" dir="2700000" algn="tl" rotWithShape="0">
                  <a:schemeClr val="accent1">
                    <a:lumMod val="50000"/>
                    <a:alpha val="10000"/>
                  </a:schemeClr>
                </a:outerShdw>
              </a:effectLst>
            </c:spPr>
            <c:extLst>
              <c:ext xmlns:c16="http://schemas.microsoft.com/office/drawing/2014/chart" uri="{C3380CC4-5D6E-409C-BE32-E72D297353CC}">
                <c16:uniqueId val="{00000003-1C96-E04F-ACE5-1A51F39F0AFB}"/>
              </c:ext>
            </c:extLst>
          </c:dPt>
          <c:dPt>
            <c:idx val="3"/>
            <c:bubble3D val="0"/>
            <c:spPr>
              <a:solidFill>
                <a:schemeClr val="accent1">
                  <a:lumMod val="60000"/>
                  <a:lumOff val="40000"/>
                </a:schemeClr>
              </a:solidFill>
              <a:ln w="9525" cap="flat" cmpd="sng" algn="ctr">
                <a:solidFill>
                  <a:schemeClr val="bg1"/>
                </a:solidFill>
                <a:round/>
              </a:ln>
              <a:effectLst>
                <a:outerShdw blurRad="304800" dist="127000" dir="2700000" algn="tl" rotWithShape="0">
                  <a:schemeClr val="accent1">
                    <a:lumMod val="50000"/>
                    <a:alpha val="10000"/>
                  </a:schemeClr>
                </a:outerShdw>
              </a:effectLst>
            </c:spPr>
            <c:extLst>
              <c:ext xmlns:c16="http://schemas.microsoft.com/office/drawing/2014/chart" uri="{C3380CC4-5D6E-409C-BE32-E72D297353CC}">
                <c16:uniqueId val="{00000005-1C96-E04F-ACE5-1A51F39F0AFB}"/>
              </c:ext>
            </c:extLst>
          </c:dPt>
          <c:dPt>
            <c:idx val="4"/>
            <c:bubble3D val="0"/>
            <c:spPr>
              <a:solidFill>
                <a:schemeClr val="accent1">
                  <a:lumMod val="40000"/>
                  <a:lumOff val="60000"/>
                </a:schemeClr>
              </a:solidFill>
              <a:ln w="9525" cap="flat" cmpd="sng" algn="ctr">
                <a:solidFill>
                  <a:schemeClr val="bg1"/>
                </a:solidFill>
                <a:round/>
              </a:ln>
              <a:effectLst>
                <a:outerShdw blurRad="304800" dist="127000" dir="2700000" algn="tl" rotWithShape="0">
                  <a:schemeClr val="accent1">
                    <a:lumMod val="50000"/>
                    <a:alpha val="10000"/>
                  </a:schemeClr>
                </a:outerShdw>
              </a:effectLst>
            </c:spPr>
            <c:extLst>
              <c:ext xmlns:c16="http://schemas.microsoft.com/office/drawing/2014/chart" uri="{C3380CC4-5D6E-409C-BE32-E72D297353CC}">
                <c16:uniqueId val="{00000004-1C96-E04F-ACE5-1A51F39F0AFB}"/>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ontserrat" pitchFamily="2" charset="77"/>
                    <a:ea typeface="+mn-ea"/>
                    <a:cs typeface="+mn-cs"/>
                  </a:defRPr>
                </a:pPr>
                <a:endParaRPr lang="en-US"/>
              </a:p>
            </c:txPr>
            <c:showLegendKey val="0"/>
            <c:showVal val="0"/>
            <c:showCatName val="0"/>
            <c:showSerName val="0"/>
            <c:showPercent val="1"/>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extLst>
          </c:dLbls>
          <c:cat>
            <c:strRef>
              <c:f>Sheet1!$A$2:$A$6</c:f>
              <c:strCache>
                <c:ptCount val="5"/>
                <c:pt idx="0">
                  <c:v>Website / Branding / strategy</c:v>
                </c:pt>
                <c:pt idx="1">
                  <c:v>Online</c:v>
                </c:pt>
                <c:pt idx="2">
                  <c:v>Advertising / Promotions</c:v>
                </c:pt>
                <c:pt idx="3">
                  <c:v>Public Relations</c:v>
                </c:pt>
                <c:pt idx="4">
                  <c:v>Events</c:v>
                </c:pt>
              </c:strCache>
            </c:strRef>
          </c:cat>
          <c:val>
            <c:numRef>
              <c:f>Sheet1!$B$2:$B$6</c:f>
              <c:numCache>
                <c:formatCode>0%</c:formatCode>
                <c:ptCount val="5"/>
                <c:pt idx="0">
                  <c:v>0.5</c:v>
                </c:pt>
                <c:pt idx="1">
                  <c:v>0.2</c:v>
                </c:pt>
                <c:pt idx="2">
                  <c:v>0.2</c:v>
                </c:pt>
                <c:pt idx="3">
                  <c:v>0.06</c:v>
                </c:pt>
                <c:pt idx="4">
                  <c:v>0.04</c:v>
                </c:pt>
              </c:numCache>
            </c:numRef>
          </c:val>
          <c:extLst>
            <c:ext xmlns:c16="http://schemas.microsoft.com/office/drawing/2014/chart" uri="{C3380CC4-5D6E-409C-BE32-E72D297353CC}">
              <c16:uniqueId val="{00000000-1C96-E04F-ACE5-1A51F39F0AFB}"/>
            </c:ext>
          </c:extLst>
        </c:ser>
        <c:dLbls>
          <c:showLegendKey val="0"/>
          <c:showVal val="0"/>
          <c:showCatName val="0"/>
          <c:showSerName val="0"/>
          <c:showPercent val="1"/>
          <c:showBubbleSize val="0"/>
          <c:showLeaderLines val="1"/>
        </c:dLbls>
        <c:firstSliceAng val="0"/>
        <c:holeSize val="66"/>
      </c:doughnutChart>
      <c:spPr>
        <a:noFill/>
        <a:ln>
          <a:noFill/>
        </a:ln>
        <a:effectLst/>
      </c:spPr>
    </c:plotArea>
    <c:legend>
      <c:legendPos val="b"/>
      <c:layout>
        <c:manualLayout>
          <c:xMode val="edge"/>
          <c:yMode val="edge"/>
          <c:x val="0"/>
          <c:y val="0.77859916878820623"/>
          <c:w val="1"/>
          <c:h val="0.2059320824488369"/>
        </c:manualLayout>
      </c:layout>
      <c:overlay val="0"/>
      <c:spPr>
        <a:noFill/>
        <a:ln>
          <a:noFill/>
        </a:ln>
        <a:effectLst/>
      </c:spPr>
      <c:txPr>
        <a:bodyPr rot="0" spcFirstLastPara="1" vertOverflow="ellipsis" vert="horz" wrap="square" anchor="ctr" anchorCtr="0"/>
        <a:lstStyle/>
        <a:p>
          <a:pPr>
            <a:defRPr sz="1200" b="0" i="0" u="none" strike="noStrike" kern="1200" baseline="0">
              <a:solidFill>
                <a:schemeClr val="tx1"/>
              </a:solidFill>
              <a:latin typeface="Montserrat" pitchFamily="2" charset="77"/>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chemeClr val="accent2"/>
            </a:solidFill>
            <a:ln>
              <a:noFill/>
            </a:ln>
            <a:effectLst/>
          </c:spPr>
          <c:invertIfNegative val="0"/>
          <c:cat>
            <c:strRef>
              <c:f>Sheet1!$A$2:$A$16</c:f>
              <c:strCache>
                <c:ptCount val="4"/>
                <c:pt idx="0">
                  <c:v>Category 1</c:v>
                </c:pt>
                <c:pt idx="1">
                  <c:v>Category 2</c:v>
                </c:pt>
                <c:pt idx="2">
                  <c:v>Category 3</c:v>
                </c:pt>
                <c:pt idx="3">
                  <c:v>Category 4</c:v>
                </c:pt>
              </c:strCache>
            </c:strRef>
          </c:cat>
          <c:val>
            <c:numRef>
              <c:f>Sheet1!$B$2:$B$16</c:f>
              <c:numCache>
                <c:formatCode>General</c:formatCode>
                <c:ptCount val="15"/>
                <c:pt idx="0">
                  <c:v>9</c:v>
                </c:pt>
                <c:pt idx="1">
                  <c:v>8.5</c:v>
                </c:pt>
                <c:pt idx="2">
                  <c:v>8.3000000000000007</c:v>
                </c:pt>
                <c:pt idx="3">
                  <c:v>7</c:v>
                </c:pt>
                <c:pt idx="4">
                  <c:v>7.1</c:v>
                </c:pt>
                <c:pt idx="5">
                  <c:v>7.3</c:v>
                </c:pt>
                <c:pt idx="6">
                  <c:v>8.1</c:v>
                </c:pt>
                <c:pt idx="7">
                  <c:v>7.9</c:v>
                </c:pt>
                <c:pt idx="8">
                  <c:v>7.9</c:v>
                </c:pt>
                <c:pt idx="9">
                  <c:v>6.3</c:v>
                </c:pt>
                <c:pt idx="10">
                  <c:v>5.8</c:v>
                </c:pt>
                <c:pt idx="11">
                  <c:v>7.8</c:v>
                </c:pt>
                <c:pt idx="12">
                  <c:v>7.8</c:v>
                </c:pt>
                <c:pt idx="13">
                  <c:v>7.9</c:v>
                </c:pt>
                <c:pt idx="14">
                  <c:v>9</c:v>
                </c:pt>
              </c:numCache>
            </c:numRef>
          </c:val>
          <c:extLst>
            <c:ext xmlns:c16="http://schemas.microsoft.com/office/drawing/2014/chart" uri="{C3380CC4-5D6E-409C-BE32-E72D297353CC}">
              <c16:uniqueId val="{00000000-8CA6-5843-A725-D87EA5416C61}"/>
            </c:ext>
          </c:extLst>
        </c:ser>
        <c:ser>
          <c:idx val="1"/>
          <c:order val="1"/>
          <c:tx>
            <c:strRef>
              <c:f>Sheet1!$C$1</c:f>
              <c:strCache>
                <c:ptCount val="1"/>
                <c:pt idx="0">
                  <c:v>Column3</c:v>
                </c:pt>
              </c:strCache>
            </c:strRef>
          </c:tx>
          <c:spPr>
            <a:solidFill>
              <a:schemeClr val="accent2"/>
            </a:solidFill>
            <a:ln>
              <a:noFill/>
            </a:ln>
            <a:effectLst/>
          </c:spPr>
          <c:invertIfNegative val="0"/>
          <c:cat>
            <c:strRef>
              <c:f>Sheet1!$A$2:$A$16</c:f>
              <c:strCache>
                <c:ptCount val="4"/>
                <c:pt idx="0">
                  <c:v>Category 1</c:v>
                </c:pt>
                <c:pt idx="1">
                  <c:v>Category 2</c:v>
                </c:pt>
                <c:pt idx="2">
                  <c:v>Category 3</c:v>
                </c:pt>
                <c:pt idx="3">
                  <c:v>Category 4</c:v>
                </c:pt>
              </c:strCache>
            </c:strRef>
          </c:cat>
          <c:val>
            <c:numRef>
              <c:f>Sheet1!$C$2:$C$16</c:f>
              <c:numCache>
                <c:formatCode>General</c:formatCode>
                <c:ptCount val="15"/>
              </c:numCache>
            </c:numRef>
          </c:val>
          <c:extLst>
            <c:ext xmlns:c16="http://schemas.microsoft.com/office/drawing/2014/chart" uri="{C3380CC4-5D6E-409C-BE32-E72D297353CC}">
              <c16:uniqueId val="{00000001-8CA6-5843-A725-D87EA5416C61}"/>
            </c:ext>
          </c:extLst>
        </c:ser>
        <c:ser>
          <c:idx val="2"/>
          <c:order val="2"/>
          <c:tx>
            <c:strRef>
              <c:f>Sheet1!$D$1</c:f>
              <c:strCache>
                <c:ptCount val="1"/>
                <c:pt idx="0">
                  <c:v>Column2</c:v>
                </c:pt>
              </c:strCache>
            </c:strRef>
          </c:tx>
          <c:spPr>
            <a:solidFill>
              <a:schemeClr val="accent3"/>
            </a:solidFill>
            <a:ln>
              <a:noFill/>
            </a:ln>
            <a:effectLst/>
          </c:spPr>
          <c:invertIfNegative val="0"/>
          <c:cat>
            <c:strRef>
              <c:f>Sheet1!$A$2:$A$16</c:f>
              <c:strCache>
                <c:ptCount val="4"/>
                <c:pt idx="0">
                  <c:v>Category 1</c:v>
                </c:pt>
                <c:pt idx="1">
                  <c:v>Category 2</c:v>
                </c:pt>
                <c:pt idx="2">
                  <c:v>Category 3</c:v>
                </c:pt>
                <c:pt idx="3">
                  <c:v>Category 4</c:v>
                </c:pt>
              </c:strCache>
            </c:strRef>
          </c:cat>
          <c:val>
            <c:numRef>
              <c:f>Sheet1!$D$2:$D$16</c:f>
              <c:numCache>
                <c:formatCode>General</c:formatCode>
                <c:ptCount val="15"/>
              </c:numCache>
            </c:numRef>
          </c:val>
          <c:extLst>
            <c:ext xmlns:c16="http://schemas.microsoft.com/office/drawing/2014/chart" uri="{C3380CC4-5D6E-409C-BE32-E72D297353CC}">
              <c16:uniqueId val="{00000002-8CA6-5843-A725-D87EA5416C61}"/>
            </c:ext>
          </c:extLst>
        </c:ser>
        <c:dLbls>
          <c:showLegendKey val="0"/>
          <c:showVal val="0"/>
          <c:showCatName val="0"/>
          <c:showSerName val="0"/>
          <c:showPercent val="0"/>
          <c:showBubbleSize val="0"/>
        </c:dLbls>
        <c:gapWidth val="150"/>
        <c:overlap val="100"/>
        <c:axId val="889872416"/>
        <c:axId val="452941967"/>
      </c:barChart>
      <c:catAx>
        <c:axId val="889872416"/>
        <c:scaling>
          <c:orientation val="minMax"/>
        </c:scaling>
        <c:delete val="1"/>
        <c:axPos val="b"/>
        <c:numFmt formatCode="General" sourceLinked="1"/>
        <c:majorTickMark val="none"/>
        <c:minorTickMark val="none"/>
        <c:tickLblPos val="nextTo"/>
        <c:crossAx val="452941967"/>
        <c:crosses val="autoZero"/>
        <c:auto val="1"/>
        <c:lblAlgn val="ctr"/>
        <c:lblOffset val="100"/>
        <c:noMultiLvlLbl val="0"/>
      </c:catAx>
      <c:valAx>
        <c:axId val="45294196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ontserrat" pitchFamily="2" charset="77"/>
                <a:ea typeface="+mn-ea"/>
                <a:cs typeface="+mn-cs"/>
              </a:defRPr>
            </a:pPr>
            <a:endParaRPr lang="en-US"/>
          </a:p>
        </c:txPr>
        <c:crossAx val="8898724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8575" cap="rnd">
              <a:solidFill>
                <a:schemeClr val="accent6">
                  <a:lumMod val="75000"/>
                </a:schemeClr>
              </a:solidFill>
              <a:round/>
            </a:ln>
            <a:effectLst/>
          </c:spPr>
          <c:marker>
            <c:symbol val="none"/>
          </c:marker>
          <c:cat>
            <c:strRef>
              <c:f>Sheet1!$A$2:$A$16</c:f>
              <c:strCache>
                <c:ptCount val="4"/>
                <c:pt idx="0">
                  <c:v>Category 1</c:v>
                </c:pt>
                <c:pt idx="1">
                  <c:v>Category 2</c:v>
                </c:pt>
                <c:pt idx="2">
                  <c:v>Category 3</c:v>
                </c:pt>
                <c:pt idx="3">
                  <c:v>Category 4</c:v>
                </c:pt>
              </c:strCache>
            </c:strRef>
          </c:cat>
          <c:val>
            <c:numRef>
              <c:f>Sheet1!$B$2:$B$16</c:f>
              <c:numCache>
                <c:formatCode>General</c:formatCode>
                <c:ptCount val="15"/>
                <c:pt idx="0">
                  <c:v>10</c:v>
                </c:pt>
                <c:pt idx="1">
                  <c:v>6.2</c:v>
                </c:pt>
                <c:pt idx="2">
                  <c:v>6.5</c:v>
                </c:pt>
                <c:pt idx="3">
                  <c:v>5.0999999999999996</c:v>
                </c:pt>
                <c:pt idx="4">
                  <c:v>3.9</c:v>
                </c:pt>
                <c:pt idx="5">
                  <c:v>3.6</c:v>
                </c:pt>
                <c:pt idx="6">
                  <c:v>7.2</c:v>
                </c:pt>
                <c:pt idx="7">
                  <c:v>6.9</c:v>
                </c:pt>
                <c:pt idx="8">
                  <c:v>6.7</c:v>
                </c:pt>
                <c:pt idx="9">
                  <c:v>4.5</c:v>
                </c:pt>
                <c:pt idx="10">
                  <c:v>1.9</c:v>
                </c:pt>
                <c:pt idx="11">
                  <c:v>7.2</c:v>
                </c:pt>
                <c:pt idx="12">
                  <c:v>6.7</c:v>
                </c:pt>
                <c:pt idx="13">
                  <c:v>6.8</c:v>
                </c:pt>
                <c:pt idx="14">
                  <c:v>10</c:v>
                </c:pt>
              </c:numCache>
            </c:numRef>
          </c:val>
          <c:smooth val="0"/>
          <c:extLst>
            <c:ext xmlns:c16="http://schemas.microsoft.com/office/drawing/2014/chart" uri="{C3380CC4-5D6E-409C-BE32-E72D297353CC}">
              <c16:uniqueId val="{00000000-87FE-044A-834B-4A0017CBC69E}"/>
            </c:ext>
          </c:extLst>
        </c:ser>
        <c:ser>
          <c:idx val="1"/>
          <c:order val="1"/>
          <c:tx>
            <c:strRef>
              <c:f>Sheet1!$C$1</c:f>
              <c:strCache>
                <c:ptCount val="1"/>
                <c:pt idx="0">
                  <c:v>Column3</c:v>
                </c:pt>
              </c:strCache>
            </c:strRef>
          </c:tx>
          <c:spPr>
            <a:ln w="28575" cap="rnd">
              <a:solidFill>
                <a:schemeClr val="accent2"/>
              </a:solidFill>
              <a:round/>
            </a:ln>
            <a:effectLst/>
          </c:spPr>
          <c:marker>
            <c:symbol val="none"/>
          </c:marker>
          <c:cat>
            <c:strRef>
              <c:f>Sheet1!$A$2:$A$16</c:f>
              <c:strCache>
                <c:ptCount val="4"/>
                <c:pt idx="0">
                  <c:v>Category 1</c:v>
                </c:pt>
                <c:pt idx="1">
                  <c:v>Category 2</c:v>
                </c:pt>
                <c:pt idx="2">
                  <c:v>Category 3</c:v>
                </c:pt>
                <c:pt idx="3">
                  <c:v>Category 4</c:v>
                </c:pt>
              </c:strCache>
            </c:strRef>
          </c:cat>
          <c:val>
            <c:numRef>
              <c:f>Sheet1!$C$2:$C$16</c:f>
              <c:numCache>
                <c:formatCode>General</c:formatCode>
                <c:ptCount val="15"/>
              </c:numCache>
            </c:numRef>
          </c:val>
          <c:smooth val="0"/>
          <c:extLst>
            <c:ext xmlns:c16="http://schemas.microsoft.com/office/drawing/2014/chart" uri="{C3380CC4-5D6E-409C-BE32-E72D297353CC}">
              <c16:uniqueId val="{00000001-87FE-044A-834B-4A0017CBC69E}"/>
            </c:ext>
          </c:extLst>
        </c:ser>
        <c:ser>
          <c:idx val="2"/>
          <c:order val="2"/>
          <c:tx>
            <c:strRef>
              <c:f>Sheet1!$D$1</c:f>
              <c:strCache>
                <c:ptCount val="1"/>
                <c:pt idx="0">
                  <c:v>Column2</c:v>
                </c:pt>
              </c:strCache>
            </c:strRef>
          </c:tx>
          <c:spPr>
            <a:ln w="28575" cap="rnd">
              <a:solidFill>
                <a:schemeClr val="accent3"/>
              </a:solidFill>
              <a:round/>
            </a:ln>
            <a:effectLst/>
          </c:spPr>
          <c:marker>
            <c:symbol val="none"/>
          </c:marker>
          <c:cat>
            <c:strRef>
              <c:f>Sheet1!$A$2:$A$16</c:f>
              <c:strCache>
                <c:ptCount val="4"/>
                <c:pt idx="0">
                  <c:v>Category 1</c:v>
                </c:pt>
                <c:pt idx="1">
                  <c:v>Category 2</c:v>
                </c:pt>
                <c:pt idx="2">
                  <c:v>Category 3</c:v>
                </c:pt>
                <c:pt idx="3">
                  <c:v>Category 4</c:v>
                </c:pt>
              </c:strCache>
            </c:strRef>
          </c:cat>
          <c:val>
            <c:numRef>
              <c:f>Sheet1!$D$2:$D$16</c:f>
              <c:numCache>
                <c:formatCode>General</c:formatCode>
                <c:ptCount val="15"/>
              </c:numCache>
            </c:numRef>
          </c:val>
          <c:smooth val="0"/>
          <c:extLst>
            <c:ext xmlns:c16="http://schemas.microsoft.com/office/drawing/2014/chart" uri="{C3380CC4-5D6E-409C-BE32-E72D297353CC}">
              <c16:uniqueId val="{00000002-87FE-044A-834B-4A0017CBC69E}"/>
            </c:ext>
          </c:extLst>
        </c:ser>
        <c:dLbls>
          <c:showLegendKey val="0"/>
          <c:showVal val="0"/>
          <c:showCatName val="0"/>
          <c:showSerName val="0"/>
          <c:showPercent val="0"/>
          <c:showBubbleSize val="0"/>
        </c:dLbls>
        <c:smooth val="0"/>
        <c:axId val="895777295"/>
        <c:axId val="895779647"/>
      </c:lineChart>
      <c:catAx>
        <c:axId val="895777295"/>
        <c:scaling>
          <c:orientation val="minMax"/>
        </c:scaling>
        <c:delete val="1"/>
        <c:axPos val="b"/>
        <c:numFmt formatCode="General" sourceLinked="1"/>
        <c:majorTickMark val="none"/>
        <c:minorTickMark val="none"/>
        <c:tickLblPos val="nextTo"/>
        <c:crossAx val="895779647"/>
        <c:crosses val="autoZero"/>
        <c:auto val="1"/>
        <c:lblAlgn val="ctr"/>
        <c:lblOffset val="100"/>
        <c:noMultiLvlLbl val="0"/>
      </c:catAx>
      <c:valAx>
        <c:axId val="895779647"/>
        <c:scaling>
          <c:orientation val="minMax"/>
        </c:scaling>
        <c:delete val="1"/>
        <c:axPos val="l"/>
        <c:numFmt formatCode="General" sourceLinked="1"/>
        <c:majorTickMark val="none"/>
        <c:minorTickMark val="none"/>
        <c:tickLblPos val="nextTo"/>
        <c:crossAx val="895777295"/>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Project Budget</c:v>
                </c:pt>
              </c:strCache>
            </c:strRef>
          </c:tx>
          <c:spPr>
            <a:solidFill>
              <a:schemeClr val="accent1"/>
            </a:solidFill>
            <a:ln>
              <a:noFill/>
            </a:ln>
            <a:effectLst/>
          </c:spPr>
          <c:invertIfNegative val="0"/>
          <c:cat>
            <c:strRef>
              <c:f>Sheet1!$A$2:$A$6</c:f>
              <c:strCache>
                <c:ptCount val="5"/>
                <c:pt idx="0">
                  <c:v>Project 1</c:v>
                </c:pt>
                <c:pt idx="1">
                  <c:v>Project 2</c:v>
                </c:pt>
                <c:pt idx="2">
                  <c:v>Project 3</c:v>
                </c:pt>
                <c:pt idx="3">
                  <c:v>Project 4</c:v>
                </c:pt>
                <c:pt idx="4">
                  <c:v>Project 5</c:v>
                </c:pt>
              </c:strCache>
            </c:strRef>
          </c:cat>
          <c:val>
            <c:numRef>
              <c:f>Sheet1!$B$2:$B$6</c:f>
              <c:numCache>
                <c:formatCode>General</c:formatCode>
                <c:ptCount val="5"/>
                <c:pt idx="0">
                  <c:v>12000</c:v>
                </c:pt>
                <c:pt idx="1">
                  <c:v>10000</c:v>
                </c:pt>
                <c:pt idx="2">
                  <c:v>11000</c:v>
                </c:pt>
                <c:pt idx="3">
                  <c:v>10000</c:v>
                </c:pt>
                <c:pt idx="4">
                  <c:v>12000</c:v>
                </c:pt>
              </c:numCache>
            </c:numRef>
          </c:val>
          <c:extLst>
            <c:ext xmlns:c16="http://schemas.microsoft.com/office/drawing/2014/chart" uri="{C3380CC4-5D6E-409C-BE32-E72D297353CC}">
              <c16:uniqueId val="{00000000-C70B-F842-BD27-6A615298DF7E}"/>
            </c:ext>
          </c:extLst>
        </c:ser>
        <c:ser>
          <c:idx val="1"/>
          <c:order val="1"/>
          <c:tx>
            <c:strRef>
              <c:f>Sheet1!$C$1</c:f>
              <c:strCache>
                <c:ptCount val="1"/>
                <c:pt idx="0">
                  <c:v>Actual Budget</c:v>
                </c:pt>
              </c:strCache>
            </c:strRef>
          </c:tx>
          <c:spPr>
            <a:solidFill>
              <a:schemeClr val="accent2"/>
            </a:solidFill>
            <a:ln>
              <a:noFill/>
            </a:ln>
            <a:effectLst/>
          </c:spPr>
          <c:invertIfNegative val="0"/>
          <c:cat>
            <c:strRef>
              <c:f>Sheet1!$A$2:$A$6</c:f>
              <c:strCache>
                <c:ptCount val="5"/>
                <c:pt idx="0">
                  <c:v>Project 1</c:v>
                </c:pt>
                <c:pt idx="1">
                  <c:v>Project 2</c:v>
                </c:pt>
                <c:pt idx="2">
                  <c:v>Project 3</c:v>
                </c:pt>
                <c:pt idx="3">
                  <c:v>Project 4</c:v>
                </c:pt>
                <c:pt idx="4">
                  <c:v>Project 5</c:v>
                </c:pt>
              </c:strCache>
            </c:strRef>
          </c:cat>
          <c:val>
            <c:numRef>
              <c:f>Sheet1!$C$2:$C$6</c:f>
              <c:numCache>
                <c:formatCode>General</c:formatCode>
                <c:ptCount val="5"/>
                <c:pt idx="0">
                  <c:v>11500</c:v>
                </c:pt>
                <c:pt idx="1">
                  <c:v>11000</c:v>
                </c:pt>
                <c:pt idx="2">
                  <c:v>11000</c:v>
                </c:pt>
                <c:pt idx="3">
                  <c:v>9000</c:v>
                </c:pt>
                <c:pt idx="4">
                  <c:v>9000</c:v>
                </c:pt>
              </c:numCache>
            </c:numRef>
          </c:val>
          <c:extLst>
            <c:ext xmlns:c16="http://schemas.microsoft.com/office/drawing/2014/chart" uri="{C3380CC4-5D6E-409C-BE32-E72D297353CC}">
              <c16:uniqueId val="{00000001-C70B-F842-BD27-6A615298DF7E}"/>
            </c:ext>
          </c:extLst>
        </c:ser>
        <c:ser>
          <c:idx val="2"/>
          <c:order val="2"/>
          <c:tx>
            <c:strRef>
              <c:f>Sheet1!$D$1</c:f>
              <c:strCache>
                <c:ptCount val="1"/>
                <c:pt idx="0">
                  <c:v>Remainder</c:v>
                </c:pt>
              </c:strCache>
            </c:strRef>
          </c:tx>
          <c:spPr>
            <a:solidFill>
              <a:schemeClr val="accent3"/>
            </a:solidFill>
            <a:ln>
              <a:noFill/>
            </a:ln>
            <a:effectLst/>
          </c:spPr>
          <c:invertIfNegative val="0"/>
          <c:cat>
            <c:strRef>
              <c:f>Sheet1!$A$2:$A$6</c:f>
              <c:strCache>
                <c:ptCount val="5"/>
                <c:pt idx="0">
                  <c:v>Project 1</c:v>
                </c:pt>
                <c:pt idx="1">
                  <c:v>Project 2</c:v>
                </c:pt>
                <c:pt idx="2">
                  <c:v>Project 3</c:v>
                </c:pt>
                <c:pt idx="3">
                  <c:v>Project 4</c:v>
                </c:pt>
                <c:pt idx="4">
                  <c:v>Project 5</c:v>
                </c:pt>
              </c:strCache>
            </c:strRef>
          </c:cat>
          <c:val>
            <c:numRef>
              <c:f>Sheet1!$D$2:$D$6</c:f>
              <c:numCache>
                <c:formatCode>General</c:formatCode>
                <c:ptCount val="5"/>
                <c:pt idx="0">
                  <c:v>3000</c:v>
                </c:pt>
                <c:pt idx="1">
                  <c:v>-3000</c:v>
                </c:pt>
                <c:pt idx="2">
                  <c:v>-2500</c:v>
                </c:pt>
                <c:pt idx="3">
                  <c:v>5000</c:v>
                </c:pt>
                <c:pt idx="4">
                  <c:v>4500</c:v>
                </c:pt>
              </c:numCache>
            </c:numRef>
          </c:val>
          <c:extLst>
            <c:ext xmlns:c16="http://schemas.microsoft.com/office/drawing/2014/chart" uri="{C3380CC4-5D6E-409C-BE32-E72D297353CC}">
              <c16:uniqueId val="{00000002-C70B-F842-BD27-6A615298DF7E}"/>
            </c:ext>
          </c:extLst>
        </c:ser>
        <c:dLbls>
          <c:showLegendKey val="0"/>
          <c:showVal val="0"/>
          <c:showCatName val="0"/>
          <c:showSerName val="0"/>
          <c:showPercent val="0"/>
          <c:showBubbleSize val="0"/>
        </c:dLbls>
        <c:gapWidth val="219"/>
        <c:overlap val="-27"/>
        <c:axId val="1520247824"/>
        <c:axId val="1519722176"/>
      </c:barChart>
      <c:catAx>
        <c:axId val="1520247824"/>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lumMod val="65000"/>
                    <a:lumOff val="35000"/>
                  </a:schemeClr>
                </a:solidFill>
                <a:latin typeface="Montserrat" pitchFamily="2" charset="77"/>
                <a:ea typeface="+mn-ea"/>
                <a:cs typeface="+mn-cs"/>
              </a:defRPr>
            </a:pPr>
            <a:endParaRPr lang="en-US"/>
          </a:p>
        </c:txPr>
        <c:crossAx val="1519722176"/>
        <c:crosses val="autoZero"/>
        <c:auto val="1"/>
        <c:lblAlgn val="ctr"/>
        <c:lblOffset val="100"/>
        <c:tickMarkSkip val="3"/>
        <c:noMultiLvlLbl val="0"/>
      </c:catAx>
      <c:valAx>
        <c:axId val="15197221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ontserrat" pitchFamily="2" charset="77"/>
                <a:ea typeface="+mn-ea"/>
                <a:cs typeface="+mn-cs"/>
              </a:defRPr>
            </a:pPr>
            <a:endParaRPr lang="en-US"/>
          </a:p>
        </c:txPr>
        <c:crossAx val="15202478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ontserrat" pitchFamily="2" charset="77"/>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chemeClr val="accent1"/>
            </a:solidFill>
            <a:ln>
              <a:noFill/>
            </a:ln>
            <a:effectLst/>
          </c:spPr>
          <c:invertIfNegative val="0"/>
          <c:cat>
            <c:strRef>
              <c:f>Sheet1!$A$2:$A$6</c:f>
              <c:strCache>
                <c:ptCount val="5"/>
                <c:pt idx="0">
                  <c:v>Project 1</c:v>
                </c:pt>
                <c:pt idx="1">
                  <c:v>Project 2</c:v>
                </c:pt>
                <c:pt idx="2">
                  <c:v>Project 3</c:v>
                </c:pt>
                <c:pt idx="3">
                  <c:v>Project 4</c:v>
                </c:pt>
                <c:pt idx="4">
                  <c:v>Project 5</c:v>
                </c:pt>
              </c:strCache>
            </c:strRef>
          </c:cat>
          <c:val>
            <c:numRef>
              <c:f>Sheet1!$B$2:$B$6</c:f>
              <c:numCache>
                <c:formatCode>General</c:formatCode>
                <c:ptCount val="5"/>
                <c:pt idx="0">
                  <c:v>15</c:v>
                </c:pt>
                <c:pt idx="1">
                  <c:v>20</c:v>
                </c:pt>
                <c:pt idx="2">
                  <c:v>25</c:v>
                </c:pt>
                <c:pt idx="3">
                  <c:v>10</c:v>
                </c:pt>
                <c:pt idx="4">
                  <c:v>5</c:v>
                </c:pt>
              </c:numCache>
            </c:numRef>
          </c:val>
          <c:extLst>
            <c:ext xmlns:c16="http://schemas.microsoft.com/office/drawing/2014/chart" uri="{C3380CC4-5D6E-409C-BE32-E72D297353CC}">
              <c16:uniqueId val="{00000000-EB0E-0D4B-937B-FA586FD03873}"/>
            </c:ext>
          </c:extLst>
        </c:ser>
        <c:ser>
          <c:idx val="1"/>
          <c:order val="1"/>
          <c:tx>
            <c:strRef>
              <c:f>Sheet1!$C$1</c:f>
              <c:strCache>
                <c:ptCount val="1"/>
                <c:pt idx="0">
                  <c:v>Column3</c:v>
                </c:pt>
              </c:strCache>
            </c:strRef>
          </c:tx>
          <c:spPr>
            <a:solidFill>
              <a:schemeClr val="accent2"/>
            </a:solidFill>
            <a:ln>
              <a:noFill/>
            </a:ln>
            <a:effectLst/>
          </c:spPr>
          <c:invertIfNegative val="0"/>
          <c:cat>
            <c:strRef>
              <c:f>Sheet1!$A$2:$A$6</c:f>
              <c:strCache>
                <c:ptCount val="5"/>
                <c:pt idx="0">
                  <c:v>Project 1</c:v>
                </c:pt>
                <c:pt idx="1">
                  <c:v>Project 2</c:v>
                </c:pt>
                <c:pt idx="2">
                  <c:v>Project 3</c:v>
                </c:pt>
                <c:pt idx="3">
                  <c:v>Project 4</c:v>
                </c:pt>
                <c:pt idx="4">
                  <c:v>Project 5</c:v>
                </c:pt>
              </c:strCache>
            </c:strRef>
          </c:cat>
          <c:val>
            <c:numRef>
              <c:f>Sheet1!$C$2:$C$6</c:f>
              <c:numCache>
                <c:formatCode>General</c:formatCode>
                <c:ptCount val="5"/>
              </c:numCache>
            </c:numRef>
          </c:val>
          <c:extLst>
            <c:ext xmlns:c16="http://schemas.microsoft.com/office/drawing/2014/chart" uri="{C3380CC4-5D6E-409C-BE32-E72D297353CC}">
              <c16:uniqueId val="{00000001-EB0E-0D4B-937B-FA586FD03873}"/>
            </c:ext>
          </c:extLst>
        </c:ser>
        <c:ser>
          <c:idx val="2"/>
          <c:order val="2"/>
          <c:tx>
            <c:strRef>
              <c:f>Sheet1!$D$1</c:f>
              <c:strCache>
                <c:ptCount val="1"/>
                <c:pt idx="0">
                  <c:v>Column2</c:v>
                </c:pt>
              </c:strCache>
            </c:strRef>
          </c:tx>
          <c:spPr>
            <a:solidFill>
              <a:schemeClr val="accent3"/>
            </a:solidFill>
            <a:ln>
              <a:noFill/>
            </a:ln>
            <a:effectLst/>
          </c:spPr>
          <c:invertIfNegative val="0"/>
          <c:cat>
            <c:strRef>
              <c:f>Sheet1!$A$2:$A$6</c:f>
              <c:strCache>
                <c:ptCount val="5"/>
                <c:pt idx="0">
                  <c:v>Project 1</c:v>
                </c:pt>
                <c:pt idx="1">
                  <c:v>Project 2</c:v>
                </c:pt>
                <c:pt idx="2">
                  <c:v>Project 3</c:v>
                </c:pt>
                <c:pt idx="3">
                  <c:v>Project 4</c:v>
                </c:pt>
                <c:pt idx="4">
                  <c:v>Project 5</c:v>
                </c:pt>
              </c:strCache>
            </c:strRef>
          </c:cat>
          <c:val>
            <c:numRef>
              <c:f>Sheet1!$D$2:$D$6</c:f>
              <c:numCache>
                <c:formatCode>General</c:formatCode>
                <c:ptCount val="5"/>
              </c:numCache>
            </c:numRef>
          </c:val>
          <c:extLst>
            <c:ext xmlns:c16="http://schemas.microsoft.com/office/drawing/2014/chart" uri="{C3380CC4-5D6E-409C-BE32-E72D297353CC}">
              <c16:uniqueId val="{00000002-EB0E-0D4B-937B-FA586FD03873}"/>
            </c:ext>
          </c:extLst>
        </c:ser>
        <c:dLbls>
          <c:showLegendKey val="0"/>
          <c:showVal val="0"/>
          <c:showCatName val="0"/>
          <c:showSerName val="0"/>
          <c:showPercent val="0"/>
          <c:showBubbleSize val="0"/>
        </c:dLbls>
        <c:gapWidth val="150"/>
        <c:overlap val="100"/>
        <c:axId val="1262124703"/>
        <c:axId val="1760268400"/>
      </c:barChart>
      <c:catAx>
        <c:axId val="12621247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ontserrat" pitchFamily="2" charset="77"/>
                <a:ea typeface="+mn-ea"/>
                <a:cs typeface="+mn-cs"/>
              </a:defRPr>
            </a:pPr>
            <a:endParaRPr lang="en-US"/>
          </a:p>
        </c:txPr>
        <c:crossAx val="1760268400"/>
        <c:crosses val="autoZero"/>
        <c:auto val="1"/>
        <c:lblAlgn val="ctr"/>
        <c:lblOffset val="100"/>
        <c:noMultiLvlLbl val="0"/>
      </c:catAx>
      <c:valAx>
        <c:axId val="17602684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ontserrat" pitchFamily="2" charset="77"/>
                <a:ea typeface="+mn-ea"/>
                <a:cs typeface="+mn-cs"/>
              </a:defRPr>
            </a:pPr>
            <a:endParaRPr lang="en-US"/>
          </a:p>
        </c:txPr>
        <c:crossAx val="12621247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chemeClr val="bg1"/>
              </a:solidFill>
            </a:ln>
            <a:effectLst>
              <a:outerShdw blurRad="152400" dist="76200" dir="2700000" algn="tl" rotWithShape="0">
                <a:schemeClr val="accent1">
                  <a:lumMod val="75000"/>
                  <a:alpha val="20000"/>
                </a:schemeClr>
              </a:outerShdw>
            </a:effectLst>
          </c:spPr>
          <c:dPt>
            <c:idx val="0"/>
            <c:bubble3D val="0"/>
            <c:spPr>
              <a:solidFill>
                <a:schemeClr val="accent1"/>
              </a:solidFill>
              <a:ln w="19050">
                <a:solidFill>
                  <a:schemeClr val="bg1"/>
                </a:solidFill>
              </a:ln>
              <a:effectLst>
                <a:outerShdw blurRad="152400" dist="76200" dir="2700000" algn="tl" rotWithShape="0">
                  <a:schemeClr val="accent1">
                    <a:lumMod val="75000"/>
                    <a:alpha val="20000"/>
                  </a:schemeClr>
                </a:outerShdw>
              </a:effectLst>
            </c:spPr>
            <c:extLst>
              <c:ext xmlns:c16="http://schemas.microsoft.com/office/drawing/2014/chart" uri="{C3380CC4-5D6E-409C-BE32-E72D297353CC}">
                <c16:uniqueId val="{00000001-40F9-C042-B8A7-999942CFF719}"/>
              </c:ext>
            </c:extLst>
          </c:dPt>
          <c:dPt>
            <c:idx val="1"/>
            <c:bubble3D val="0"/>
            <c:spPr>
              <a:solidFill>
                <a:schemeClr val="accent2"/>
              </a:solidFill>
              <a:ln w="19050">
                <a:solidFill>
                  <a:schemeClr val="bg1"/>
                </a:solidFill>
              </a:ln>
              <a:effectLst>
                <a:outerShdw blurRad="152400" dist="76200" dir="2700000" algn="tl" rotWithShape="0">
                  <a:schemeClr val="accent1">
                    <a:lumMod val="75000"/>
                    <a:alpha val="20000"/>
                  </a:schemeClr>
                </a:outerShdw>
              </a:effectLst>
            </c:spPr>
            <c:extLst>
              <c:ext xmlns:c16="http://schemas.microsoft.com/office/drawing/2014/chart" uri="{C3380CC4-5D6E-409C-BE32-E72D297353CC}">
                <c16:uniqueId val="{00000003-40F9-C042-B8A7-999942CFF719}"/>
              </c:ext>
            </c:extLst>
          </c:dPt>
          <c:dPt>
            <c:idx val="2"/>
            <c:bubble3D val="0"/>
            <c:spPr>
              <a:solidFill>
                <a:schemeClr val="accent3"/>
              </a:solidFill>
              <a:ln w="19050">
                <a:solidFill>
                  <a:schemeClr val="bg1"/>
                </a:solidFill>
              </a:ln>
              <a:effectLst>
                <a:outerShdw blurRad="152400" dist="76200" dir="2700000" algn="tl" rotWithShape="0">
                  <a:schemeClr val="accent1">
                    <a:lumMod val="75000"/>
                    <a:alpha val="20000"/>
                  </a:schemeClr>
                </a:outerShdw>
              </a:effectLst>
            </c:spPr>
            <c:extLst>
              <c:ext xmlns:c16="http://schemas.microsoft.com/office/drawing/2014/chart" uri="{C3380CC4-5D6E-409C-BE32-E72D297353CC}">
                <c16:uniqueId val="{00000005-40F9-C042-B8A7-999942CFF719}"/>
              </c:ext>
            </c:extLst>
          </c:dPt>
          <c:dPt>
            <c:idx val="3"/>
            <c:bubble3D val="0"/>
            <c:spPr>
              <a:solidFill>
                <a:schemeClr val="accent4"/>
              </a:solidFill>
              <a:ln w="19050">
                <a:solidFill>
                  <a:schemeClr val="bg1"/>
                </a:solidFill>
              </a:ln>
              <a:effectLst>
                <a:outerShdw blurRad="152400" dist="76200" dir="2700000" algn="tl" rotWithShape="0">
                  <a:schemeClr val="accent1">
                    <a:lumMod val="75000"/>
                    <a:alpha val="20000"/>
                  </a:schemeClr>
                </a:outerShdw>
              </a:effectLst>
            </c:spPr>
            <c:extLst>
              <c:ext xmlns:c16="http://schemas.microsoft.com/office/drawing/2014/chart" uri="{C3380CC4-5D6E-409C-BE32-E72D297353CC}">
                <c16:uniqueId val="{00000007-40F9-C042-B8A7-999942CFF719}"/>
              </c:ext>
            </c:extLst>
          </c:dPt>
          <c:cat>
            <c:strRef>
              <c:f>Sheet1!$A$2:$A$5</c:f>
              <c:strCache>
                <c:ptCount val="3"/>
                <c:pt idx="0">
                  <c:v>1st Qtr</c:v>
                </c:pt>
                <c:pt idx="1">
                  <c:v>2nd Qtr</c:v>
                </c:pt>
                <c:pt idx="2">
                  <c:v>3rd Qtr</c:v>
                </c:pt>
              </c:strCache>
            </c:strRef>
          </c:cat>
          <c:val>
            <c:numRef>
              <c:f>Sheet1!$B$2:$B$5</c:f>
              <c:numCache>
                <c:formatCode>General</c:formatCode>
                <c:ptCount val="4"/>
                <c:pt idx="0">
                  <c:v>8.1999999999999993</c:v>
                </c:pt>
                <c:pt idx="1">
                  <c:v>3.2</c:v>
                </c:pt>
                <c:pt idx="2">
                  <c:v>1.4</c:v>
                </c:pt>
              </c:numCache>
            </c:numRef>
          </c:val>
          <c:extLst>
            <c:ext xmlns:c16="http://schemas.microsoft.com/office/drawing/2014/chart" uri="{C3380CC4-5D6E-409C-BE32-E72D297353CC}">
              <c16:uniqueId val="{00000000-71BF-8E4B-8AF4-2B1DD7B3F27E}"/>
            </c:ext>
          </c:extLst>
        </c:ser>
        <c:dLbls>
          <c:showLegendKey val="0"/>
          <c:showVal val="0"/>
          <c:showCatName val="0"/>
          <c:showSerName val="0"/>
          <c:showPercent val="0"/>
          <c:showBubbleSize val="0"/>
          <c:showLeaderLines val="1"/>
        </c:dLbls>
        <c:firstSliceAng val="331"/>
        <c:holeSize val="68"/>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chemeClr val="bg1"/>
              </a:solidFill>
            </a:ln>
            <a:effectLst>
              <a:outerShdw blurRad="304800" dist="127000" dir="2700000" algn="tl" rotWithShape="0">
                <a:schemeClr val="accent1">
                  <a:lumMod val="50000"/>
                  <a:alpha val="10000"/>
                </a:schemeClr>
              </a:outerShdw>
            </a:effectLst>
          </c:spPr>
          <c:dPt>
            <c:idx val="0"/>
            <c:bubble3D val="0"/>
            <c:spPr>
              <a:solidFill>
                <a:schemeClr val="accent1">
                  <a:lumMod val="50000"/>
                </a:schemeClr>
              </a:solidFill>
              <a:ln w="9525" cap="flat" cmpd="sng" algn="ctr">
                <a:solidFill>
                  <a:schemeClr val="bg1"/>
                </a:solidFill>
                <a:round/>
              </a:ln>
              <a:effectLst>
                <a:outerShdw blurRad="304800" dist="127000" dir="2700000" algn="tl" rotWithShape="0">
                  <a:schemeClr val="accent1">
                    <a:lumMod val="50000"/>
                    <a:alpha val="10000"/>
                  </a:schemeClr>
                </a:outerShdw>
              </a:effectLst>
            </c:spPr>
            <c:extLst>
              <c:ext xmlns:c16="http://schemas.microsoft.com/office/drawing/2014/chart" uri="{C3380CC4-5D6E-409C-BE32-E72D297353CC}">
                <c16:uniqueId val="{00000001-B76C-BF40-A223-D2A06659AFD1}"/>
              </c:ext>
            </c:extLst>
          </c:dPt>
          <c:dPt>
            <c:idx val="1"/>
            <c:bubble3D val="0"/>
            <c:spPr>
              <a:solidFill>
                <a:schemeClr val="accent1">
                  <a:lumMod val="75000"/>
                </a:schemeClr>
              </a:solidFill>
              <a:ln w="9525" cap="flat" cmpd="sng" algn="ctr">
                <a:solidFill>
                  <a:schemeClr val="bg1"/>
                </a:solidFill>
                <a:round/>
              </a:ln>
              <a:effectLst>
                <a:outerShdw blurRad="304800" dist="127000" dir="2700000" algn="tl" rotWithShape="0">
                  <a:schemeClr val="accent1">
                    <a:lumMod val="50000"/>
                    <a:alpha val="10000"/>
                  </a:schemeClr>
                </a:outerShdw>
              </a:effectLst>
            </c:spPr>
            <c:extLst>
              <c:ext xmlns:c16="http://schemas.microsoft.com/office/drawing/2014/chart" uri="{C3380CC4-5D6E-409C-BE32-E72D297353CC}">
                <c16:uniqueId val="{00000002-B76C-BF40-A223-D2A06659AFD1}"/>
              </c:ext>
            </c:extLst>
          </c:dPt>
          <c:dPt>
            <c:idx val="2"/>
            <c:bubble3D val="0"/>
            <c:spPr>
              <a:solidFill>
                <a:schemeClr val="accent1"/>
              </a:solidFill>
              <a:ln w="9525" cap="flat" cmpd="sng" algn="ctr">
                <a:solidFill>
                  <a:schemeClr val="bg1"/>
                </a:solidFill>
                <a:round/>
              </a:ln>
              <a:effectLst>
                <a:outerShdw blurRad="304800" dist="127000" dir="2700000" algn="tl" rotWithShape="0">
                  <a:schemeClr val="accent1">
                    <a:lumMod val="50000"/>
                    <a:alpha val="10000"/>
                  </a:schemeClr>
                </a:outerShdw>
              </a:effectLst>
            </c:spPr>
            <c:extLst>
              <c:ext xmlns:c16="http://schemas.microsoft.com/office/drawing/2014/chart" uri="{C3380CC4-5D6E-409C-BE32-E72D297353CC}">
                <c16:uniqueId val="{00000003-B76C-BF40-A223-D2A06659AFD1}"/>
              </c:ext>
            </c:extLst>
          </c:dPt>
          <c:dPt>
            <c:idx val="3"/>
            <c:bubble3D val="0"/>
            <c:spPr>
              <a:solidFill>
                <a:schemeClr val="accent1">
                  <a:lumMod val="60000"/>
                  <a:lumOff val="40000"/>
                </a:schemeClr>
              </a:solidFill>
              <a:ln w="9525" cap="flat" cmpd="sng" algn="ctr">
                <a:solidFill>
                  <a:schemeClr val="bg1"/>
                </a:solidFill>
                <a:round/>
              </a:ln>
              <a:effectLst>
                <a:outerShdw blurRad="304800" dist="127000" dir="2700000" algn="tl" rotWithShape="0">
                  <a:schemeClr val="accent1">
                    <a:lumMod val="50000"/>
                    <a:alpha val="10000"/>
                  </a:schemeClr>
                </a:outerShdw>
              </a:effectLst>
            </c:spPr>
            <c:extLst>
              <c:ext xmlns:c16="http://schemas.microsoft.com/office/drawing/2014/chart" uri="{C3380CC4-5D6E-409C-BE32-E72D297353CC}">
                <c16:uniqueId val="{00000004-B76C-BF40-A223-D2A06659AFD1}"/>
              </c:ext>
            </c:extLst>
          </c:dPt>
          <c:dPt>
            <c:idx val="4"/>
            <c:bubble3D val="0"/>
            <c:spPr>
              <a:solidFill>
                <a:schemeClr val="accent1">
                  <a:lumMod val="40000"/>
                  <a:lumOff val="60000"/>
                </a:schemeClr>
              </a:solidFill>
              <a:ln w="9525" cap="flat" cmpd="sng" algn="ctr">
                <a:solidFill>
                  <a:schemeClr val="bg1"/>
                </a:solidFill>
                <a:round/>
              </a:ln>
              <a:effectLst>
                <a:outerShdw blurRad="304800" dist="127000" dir="2700000" algn="tl" rotWithShape="0">
                  <a:schemeClr val="accent1">
                    <a:lumMod val="50000"/>
                    <a:alpha val="10000"/>
                  </a:schemeClr>
                </a:outerShdw>
              </a:effectLst>
            </c:spPr>
            <c:extLst>
              <c:ext xmlns:c16="http://schemas.microsoft.com/office/drawing/2014/chart" uri="{C3380CC4-5D6E-409C-BE32-E72D297353CC}">
                <c16:uniqueId val="{00000005-B76C-BF40-A223-D2A06659AFD1}"/>
              </c:ext>
            </c:extLst>
          </c:dPt>
          <c:dPt>
            <c:idx val="5"/>
            <c:bubble3D val="0"/>
            <c:spPr>
              <a:solidFill>
                <a:schemeClr val="accent1">
                  <a:lumMod val="60000"/>
                  <a:lumOff val="40000"/>
                </a:schemeClr>
              </a:solidFill>
              <a:ln w="9525" cap="flat" cmpd="sng" algn="ctr">
                <a:solidFill>
                  <a:schemeClr val="bg1"/>
                </a:solidFill>
                <a:round/>
              </a:ln>
              <a:effectLst>
                <a:outerShdw blurRad="304800" dist="127000" dir="2700000" algn="tl" rotWithShape="0">
                  <a:schemeClr val="accent1">
                    <a:lumMod val="50000"/>
                    <a:alpha val="10000"/>
                  </a:schemeClr>
                </a:outerShdw>
              </a:effectLst>
            </c:spPr>
            <c:extLst>
              <c:ext xmlns:c16="http://schemas.microsoft.com/office/drawing/2014/chart" uri="{C3380CC4-5D6E-409C-BE32-E72D297353CC}">
                <c16:uniqueId val="{00000006-B76C-BF40-A223-D2A06659AFD1}"/>
              </c:ext>
            </c:extLst>
          </c:dPt>
          <c:dPt>
            <c:idx val="6"/>
            <c:bubble3D val="0"/>
            <c:spPr>
              <a:solidFill>
                <a:schemeClr val="accent1"/>
              </a:solidFill>
              <a:ln w="9525" cap="flat" cmpd="sng" algn="ctr">
                <a:solidFill>
                  <a:schemeClr val="bg1"/>
                </a:solidFill>
                <a:round/>
              </a:ln>
              <a:effectLst>
                <a:outerShdw blurRad="304800" dist="127000" dir="2700000" algn="tl" rotWithShape="0">
                  <a:schemeClr val="accent1">
                    <a:lumMod val="50000"/>
                    <a:alpha val="10000"/>
                  </a:schemeClr>
                </a:outerShdw>
              </a:effectLst>
            </c:spPr>
            <c:extLst>
              <c:ext xmlns:c16="http://schemas.microsoft.com/office/drawing/2014/chart" uri="{C3380CC4-5D6E-409C-BE32-E72D297353CC}">
                <c16:uniqueId val="{00000007-B76C-BF40-A223-D2A06659AFD1}"/>
              </c:ext>
            </c:extLst>
          </c:dPt>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ontserrat" pitchFamily="2" charset="77"/>
                    <a:ea typeface="+mn-ea"/>
                    <a:cs typeface="+mn-cs"/>
                  </a:defRPr>
                </a:pPr>
                <a:endParaRPr lang="en-US"/>
              </a:p>
            </c:txPr>
            <c:showLegendKey val="0"/>
            <c:showVal val="0"/>
            <c:showCatName val="0"/>
            <c:showSerName val="0"/>
            <c:showPercent val="1"/>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extLst>
          </c:dLbls>
          <c:cat>
            <c:numRef>
              <c:f>Sheet1!$A$2:$A$8</c:f>
              <c:numCache>
                <c:formatCode>General</c:formatCode>
                <c:ptCount val="7"/>
                <c:pt idx="0">
                  <c:v>1</c:v>
                </c:pt>
                <c:pt idx="1">
                  <c:v>2</c:v>
                </c:pt>
                <c:pt idx="2">
                  <c:v>3</c:v>
                </c:pt>
                <c:pt idx="3">
                  <c:v>4</c:v>
                </c:pt>
                <c:pt idx="4">
                  <c:v>5</c:v>
                </c:pt>
                <c:pt idx="5">
                  <c:v>6</c:v>
                </c:pt>
                <c:pt idx="6">
                  <c:v>7</c:v>
                </c:pt>
              </c:numCache>
            </c:numRef>
          </c:cat>
          <c:val>
            <c:numRef>
              <c:f>Sheet1!$B$2:$B$8</c:f>
              <c:numCache>
                <c:formatCode>0%</c:formatCode>
                <c:ptCount val="7"/>
                <c:pt idx="0">
                  <c:v>0.25</c:v>
                </c:pt>
                <c:pt idx="1">
                  <c:v>0.2</c:v>
                </c:pt>
                <c:pt idx="2">
                  <c:v>0.15</c:v>
                </c:pt>
                <c:pt idx="3">
                  <c:v>0.15</c:v>
                </c:pt>
                <c:pt idx="4">
                  <c:v>0.05</c:v>
                </c:pt>
                <c:pt idx="5">
                  <c:v>0.1</c:v>
                </c:pt>
                <c:pt idx="6">
                  <c:v>0.1</c:v>
                </c:pt>
              </c:numCache>
            </c:numRef>
          </c:val>
          <c:extLst>
            <c:ext xmlns:c16="http://schemas.microsoft.com/office/drawing/2014/chart" uri="{C3380CC4-5D6E-409C-BE32-E72D297353CC}">
              <c16:uniqueId val="{00000000-B76C-BF40-A223-D2A06659AFD1}"/>
            </c:ext>
          </c:extLst>
        </c:ser>
        <c:dLbls>
          <c:showLegendKey val="0"/>
          <c:showVal val="0"/>
          <c:showCatName val="0"/>
          <c:showSerName val="0"/>
          <c:showPercent val="1"/>
          <c:showBubbleSize val="0"/>
          <c:showLeaderLines val="1"/>
        </c:dLbls>
        <c:firstSliceAng val="36"/>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2448001399101973E-2"/>
          <c:y val="4.7941411798081569E-2"/>
          <c:w val="0.9433474531463526"/>
          <c:h val="0.70045114610268588"/>
        </c:manualLayout>
      </c:layout>
      <c:lineChart>
        <c:grouping val="standard"/>
        <c:varyColors val="0"/>
        <c:ser>
          <c:idx val="0"/>
          <c:order val="0"/>
          <c:tx>
            <c:strRef>
              <c:f>Sheet1!$B$1</c:f>
              <c:strCache>
                <c:ptCount val="1"/>
                <c:pt idx="0">
                  <c:v>Estimated spend</c:v>
                </c:pt>
              </c:strCache>
            </c:strRef>
          </c:tx>
          <c:spPr>
            <a:ln w="28575" cap="rnd">
              <a:solidFill>
                <a:schemeClr val="accent2"/>
              </a:solidFill>
              <a:round/>
            </a:ln>
            <a:effectLst/>
          </c:spPr>
          <c:marker>
            <c:symbol val="none"/>
          </c:marker>
          <c:cat>
            <c:strRef>
              <c:f>Sheet1!$A$2:$A$6</c:f>
              <c:strCache>
                <c:ptCount val="5"/>
                <c:pt idx="0">
                  <c:v>January</c:v>
                </c:pt>
                <c:pt idx="1">
                  <c:v>February</c:v>
                </c:pt>
                <c:pt idx="2">
                  <c:v>March</c:v>
                </c:pt>
                <c:pt idx="3">
                  <c:v>April</c:v>
                </c:pt>
                <c:pt idx="4">
                  <c:v>May</c:v>
                </c:pt>
              </c:strCache>
            </c:strRef>
          </c:cat>
          <c:val>
            <c:numRef>
              <c:f>Sheet1!$B$2:$B$6</c:f>
              <c:numCache>
                <c:formatCode>General</c:formatCode>
                <c:ptCount val="5"/>
                <c:pt idx="0">
                  <c:v>2</c:v>
                </c:pt>
                <c:pt idx="1">
                  <c:v>6</c:v>
                </c:pt>
                <c:pt idx="2">
                  <c:v>9</c:v>
                </c:pt>
                <c:pt idx="3">
                  <c:v>12</c:v>
                </c:pt>
                <c:pt idx="4">
                  <c:v>23</c:v>
                </c:pt>
              </c:numCache>
            </c:numRef>
          </c:val>
          <c:smooth val="0"/>
          <c:extLst>
            <c:ext xmlns:c16="http://schemas.microsoft.com/office/drawing/2014/chart" uri="{C3380CC4-5D6E-409C-BE32-E72D297353CC}">
              <c16:uniqueId val="{00000000-D40F-334E-B747-52BFFABEE782}"/>
            </c:ext>
          </c:extLst>
        </c:ser>
        <c:ser>
          <c:idx val="1"/>
          <c:order val="1"/>
          <c:tx>
            <c:strRef>
              <c:f>Sheet1!$C$1</c:f>
              <c:strCache>
                <c:ptCount val="1"/>
                <c:pt idx="0">
                  <c:v>Target spend</c:v>
                </c:pt>
              </c:strCache>
            </c:strRef>
          </c:tx>
          <c:spPr>
            <a:ln w="28575" cap="rnd">
              <a:solidFill>
                <a:schemeClr val="accent1"/>
              </a:solidFill>
              <a:round/>
            </a:ln>
            <a:effectLst/>
          </c:spPr>
          <c:marker>
            <c:symbol val="none"/>
          </c:marker>
          <c:cat>
            <c:strRef>
              <c:f>Sheet1!$A$2:$A$6</c:f>
              <c:strCache>
                <c:ptCount val="5"/>
                <c:pt idx="0">
                  <c:v>January</c:v>
                </c:pt>
                <c:pt idx="1">
                  <c:v>February</c:v>
                </c:pt>
                <c:pt idx="2">
                  <c:v>March</c:v>
                </c:pt>
                <c:pt idx="3">
                  <c:v>April</c:v>
                </c:pt>
                <c:pt idx="4">
                  <c:v>May</c:v>
                </c:pt>
              </c:strCache>
            </c:strRef>
          </c:cat>
          <c:val>
            <c:numRef>
              <c:f>Sheet1!$C$2:$C$6</c:f>
              <c:numCache>
                <c:formatCode>General</c:formatCode>
                <c:ptCount val="5"/>
                <c:pt idx="0">
                  <c:v>1</c:v>
                </c:pt>
                <c:pt idx="1">
                  <c:v>6.4</c:v>
                </c:pt>
                <c:pt idx="2">
                  <c:v>12.5</c:v>
                </c:pt>
                <c:pt idx="3">
                  <c:v>19</c:v>
                </c:pt>
                <c:pt idx="4">
                  <c:v>25</c:v>
                </c:pt>
              </c:numCache>
            </c:numRef>
          </c:val>
          <c:smooth val="0"/>
          <c:extLst>
            <c:ext xmlns:c16="http://schemas.microsoft.com/office/drawing/2014/chart" uri="{C3380CC4-5D6E-409C-BE32-E72D297353CC}">
              <c16:uniqueId val="{00000001-D40F-334E-B747-52BFFABEE782}"/>
            </c:ext>
          </c:extLst>
        </c:ser>
        <c:dLbls>
          <c:showLegendKey val="0"/>
          <c:showVal val="0"/>
          <c:showCatName val="0"/>
          <c:showSerName val="0"/>
          <c:showPercent val="0"/>
          <c:showBubbleSize val="0"/>
        </c:dLbls>
        <c:smooth val="0"/>
        <c:axId val="719882783"/>
        <c:axId val="720264943"/>
      </c:lineChart>
      <c:catAx>
        <c:axId val="7198827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ontserrat" pitchFamily="2" charset="77"/>
                <a:ea typeface="+mn-ea"/>
                <a:cs typeface="+mn-cs"/>
              </a:defRPr>
            </a:pPr>
            <a:endParaRPr lang="en-US"/>
          </a:p>
        </c:txPr>
        <c:crossAx val="720264943"/>
        <c:crosses val="autoZero"/>
        <c:auto val="1"/>
        <c:lblAlgn val="ctr"/>
        <c:lblOffset val="100"/>
        <c:noMultiLvlLbl val="0"/>
      </c:catAx>
      <c:valAx>
        <c:axId val="72026494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ontserrat" pitchFamily="2" charset="77"/>
                <a:ea typeface="+mn-ea"/>
                <a:cs typeface="+mn-cs"/>
              </a:defRPr>
            </a:pPr>
            <a:endParaRPr lang="en-US"/>
          </a:p>
        </c:txPr>
        <c:crossAx val="719882783"/>
        <c:crosses val="autoZero"/>
        <c:crossBetween val="between"/>
      </c:valAx>
      <c:spPr>
        <a:noFill/>
        <a:ln>
          <a:noFill/>
        </a:ln>
        <a:effectLst/>
      </c:spPr>
    </c:plotArea>
    <c:legend>
      <c:legendPos val="b"/>
      <c:layout>
        <c:manualLayout>
          <c:xMode val="edge"/>
          <c:yMode val="edge"/>
          <c:x val="0.27441982006897897"/>
          <c:y val="0.88950053140554131"/>
          <c:w val="0.45632564911824036"/>
          <c:h val="8.5441855815470744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ontserrat" pitchFamily="2" charset="77"/>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6">
                <a:lumMod val="50000"/>
              </a:schemeClr>
            </a:solidFill>
            <a:ln>
              <a:noFill/>
            </a:ln>
            <a:effectLst/>
          </c:spPr>
          <c:invertIfNegative val="0"/>
          <c:dLbls>
            <c:spPr>
              <a:noFill/>
              <a:ln>
                <a:noFill/>
              </a:ln>
              <a:effectLst/>
            </c:spPr>
            <c:txPr>
              <a:bodyPr rot="0" spcFirstLastPara="1" vertOverflow="overflow" horzOverflow="overflow" vert="horz" wrap="square" lIns="38100" tIns="19050" rIns="38100" bIns="19050" anchor="ctr" anchorCtr="1">
                <a:spAutoFit/>
              </a:bodyPr>
              <a:lstStyle/>
              <a:p>
                <a:pPr>
                  <a:defRPr sz="1100" b="1" i="0" u="none" strike="noStrike" kern="1200" baseline="0">
                    <a:solidFill>
                      <a:schemeClr val="tx1">
                        <a:lumMod val="65000"/>
                        <a:lumOff val="35000"/>
                      </a:schemeClr>
                    </a:solidFill>
                    <a:latin typeface="Montserrat" pitchFamily="2" charset="77"/>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a:solidFill>
                        <a:schemeClr val="tx1">
                          <a:lumMod val="35000"/>
                          <a:lumOff val="65000"/>
                        </a:schemeClr>
                      </a:solidFill>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0%</c:formatCode>
                <c:ptCount val="4"/>
                <c:pt idx="0">
                  <c:v>0.22</c:v>
                </c:pt>
                <c:pt idx="1">
                  <c:v>0.25</c:v>
                </c:pt>
                <c:pt idx="2">
                  <c:v>0.27</c:v>
                </c:pt>
                <c:pt idx="3">
                  <c:v>0.25</c:v>
                </c:pt>
              </c:numCache>
            </c:numRef>
          </c:val>
          <c:extLst>
            <c:ext xmlns:c16="http://schemas.microsoft.com/office/drawing/2014/chart" uri="{C3380CC4-5D6E-409C-BE32-E72D297353CC}">
              <c16:uniqueId val="{00000000-91F2-0C4A-8A13-E2E006FFEF73}"/>
            </c:ext>
          </c:extLst>
        </c:ser>
        <c:ser>
          <c:idx val="1"/>
          <c:order val="1"/>
          <c:tx>
            <c:strRef>
              <c:f>Sheet1!$C$1</c:f>
              <c:strCache>
                <c:ptCount val="1"/>
                <c:pt idx="0">
                  <c:v>Series 2</c:v>
                </c:pt>
              </c:strCache>
            </c:strRef>
          </c:tx>
          <c:spPr>
            <a:solidFill>
              <a:schemeClr val="accent1"/>
            </a:solidFill>
            <a:ln>
              <a:noFill/>
            </a:ln>
            <a:effectLst/>
          </c:spPr>
          <c:invertIfNegative val="0"/>
          <c:dLbls>
            <c:spPr>
              <a:noFill/>
              <a:ln>
                <a:noFill/>
              </a:ln>
              <a:effectLst/>
            </c:spPr>
            <c:txPr>
              <a:bodyPr rot="0" spcFirstLastPara="1" vertOverflow="clip" horzOverflow="clip" vert="horz" wrap="square" lIns="38100" tIns="19050" rIns="38100" bIns="19050" anchor="ctr" anchorCtr="1">
                <a:spAutoFit/>
              </a:bodyPr>
              <a:lstStyle/>
              <a:p>
                <a:pPr>
                  <a:defRPr sz="1100" b="1" i="0" u="none" strike="noStrike" kern="1200" baseline="0">
                    <a:solidFill>
                      <a:schemeClr val="tx1">
                        <a:lumMod val="65000"/>
                        <a:lumOff val="35000"/>
                      </a:schemeClr>
                    </a:solidFill>
                    <a:latin typeface="Montserrat" pitchFamily="2" charset="77"/>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0%</c:formatCode>
                <c:ptCount val="4"/>
                <c:pt idx="0">
                  <c:v>0.28999999999999998</c:v>
                </c:pt>
                <c:pt idx="1">
                  <c:v>0.23</c:v>
                </c:pt>
                <c:pt idx="2">
                  <c:v>0.24</c:v>
                </c:pt>
                <c:pt idx="3">
                  <c:v>0.23</c:v>
                </c:pt>
              </c:numCache>
            </c:numRef>
          </c:val>
          <c:extLst>
            <c:ext xmlns:c16="http://schemas.microsoft.com/office/drawing/2014/chart" uri="{C3380CC4-5D6E-409C-BE32-E72D297353CC}">
              <c16:uniqueId val="{00000001-91F2-0C4A-8A13-E2E006FFEF73}"/>
            </c:ext>
          </c:extLst>
        </c:ser>
        <c:ser>
          <c:idx val="2"/>
          <c:order val="2"/>
          <c:tx>
            <c:strRef>
              <c:f>Sheet1!$D$1</c:f>
              <c:strCache>
                <c:ptCount val="1"/>
                <c:pt idx="0">
                  <c:v>Series 3</c:v>
                </c:pt>
              </c:strCache>
            </c:strRef>
          </c:tx>
          <c:spPr>
            <a:solidFill>
              <a:schemeClr val="accent1">
                <a:lumMod val="60000"/>
                <a:lumOff val="40000"/>
              </a:schemeClr>
            </a:solidFill>
            <a:ln>
              <a:noFill/>
            </a:ln>
            <a:effectLst/>
          </c:spPr>
          <c:invertIfNegative val="0"/>
          <c:dLbls>
            <c:spPr>
              <a:noFill/>
              <a:ln>
                <a:noFill/>
              </a:ln>
              <a:effectLst/>
            </c:spPr>
            <c:txPr>
              <a:bodyPr rot="0" spcFirstLastPara="1" vertOverflow="clip" horzOverflow="clip" vert="horz" wrap="square" lIns="38100" tIns="19050" rIns="38100" bIns="19050" anchor="ctr" anchorCtr="1">
                <a:spAutoFit/>
              </a:bodyPr>
              <a:lstStyle/>
              <a:p>
                <a:pPr>
                  <a:defRPr sz="1100" b="1" i="0" u="none" strike="noStrike" kern="1200" baseline="0">
                    <a:solidFill>
                      <a:schemeClr val="tx1">
                        <a:lumMod val="65000"/>
                        <a:lumOff val="35000"/>
                      </a:schemeClr>
                    </a:solidFill>
                    <a:latin typeface="Montserrat" pitchFamily="2" charset="77"/>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0%</c:formatCode>
                <c:ptCount val="4"/>
                <c:pt idx="0">
                  <c:v>0.26</c:v>
                </c:pt>
                <c:pt idx="1">
                  <c:v>0.26</c:v>
                </c:pt>
                <c:pt idx="2">
                  <c:v>0.25</c:v>
                </c:pt>
                <c:pt idx="3">
                  <c:v>0.22</c:v>
                </c:pt>
              </c:numCache>
            </c:numRef>
          </c:val>
          <c:extLst>
            <c:ext xmlns:c16="http://schemas.microsoft.com/office/drawing/2014/chart" uri="{C3380CC4-5D6E-409C-BE32-E72D297353CC}">
              <c16:uniqueId val="{00000002-91F2-0C4A-8A13-E2E006FFEF73}"/>
            </c:ext>
          </c:extLst>
        </c:ser>
        <c:ser>
          <c:idx val="3"/>
          <c:order val="3"/>
          <c:tx>
            <c:strRef>
              <c:f>Sheet1!$E$1</c:f>
              <c:strCache>
                <c:ptCount val="1"/>
                <c:pt idx="0">
                  <c:v>Series 4</c:v>
                </c:pt>
              </c:strCache>
            </c:strRef>
          </c:tx>
          <c:spPr>
            <a:solidFill>
              <a:schemeClr val="accent6">
                <a:lumMod val="75000"/>
              </a:schemeClr>
            </a:solidFill>
            <a:ln>
              <a:noFill/>
            </a:ln>
            <a:effectLst/>
          </c:spPr>
          <c:invertIfNegative val="0"/>
          <c:dLbls>
            <c:spPr>
              <a:noFill/>
              <a:ln>
                <a:noFill/>
              </a:ln>
              <a:effectLst/>
            </c:spPr>
            <c:txPr>
              <a:bodyPr rot="0" spcFirstLastPara="1" vertOverflow="clip" horzOverflow="clip" vert="horz" wrap="square" lIns="38100" tIns="19050" rIns="38100" bIns="19050" anchor="ctr" anchorCtr="1">
                <a:spAutoFit/>
              </a:bodyPr>
              <a:lstStyle/>
              <a:p>
                <a:pPr>
                  <a:defRPr sz="1100" b="1" i="0" u="none" strike="noStrike" kern="1200" baseline="0">
                    <a:solidFill>
                      <a:schemeClr val="tx1">
                        <a:lumMod val="65000"/>
                        <a:lumOff val="35000"/>
                      </a:schemeClr>
                    </a:solidFill>
                    <a:latin typeface="Montserrat" pitchFamily="2" charset="77"/>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Category 1</c:v>
                </c:pt>
                <c:pt idx="1">
                  <c:v>Category 2</c:v>
                </c:pt>
                <c:pt idx="2">
                  <c:v>Category 3</c:v>
                </c:pt>
                <c:pt idx="3">
                  <c:v>Category 4</c:v>
                </c:pt>
              </c:strCache>
            </c:strRef>
          </c:cat>
          <c:val>
            <c:numRef>
              <c:f>Sheet1!$E$2:$E$5</c:f>
              <c:numCache>
                <c:formatCode>0.00%</c:formatCode>
                <c:ptCount val="4"/>
                <c:pt idx="0">
                  <c:v>0.26200000000000001</c:v>
                </c:pt>
                <c:pt idx="1">
                  <c:v>0.248</c:v>
                </c:pt>
                <c:pt idx="2">
                  <c:v>0.245</c:v>
                </c:pt>
                <c:pt idx="3">
                  <c:v>0.23699999999999999</c:v>
                </c:pt>
              </c:numCache>
            </c:numRef>
          </c:val>
          <c:extLst>
            <c:ext xmlns:c16="http://schemas.microsoft.com/office/drawing/2014/chart" uri="{C3380CC4-5D6E-409C-BE32-E72D297353CC}">
              <c16:uniqueId val="{00000003-91F2-0C4A-8A13-E2E006FFEF73}"/>
            </c:ext>
          </c:extLst>
        </c:ser>
        <c:dLbls>
          <c:dLblPos val="outEnd"/>
          <c:showLegendKey val="0"/>
          <c:showVal val="1"/>
          <c:showCatName val="0"/>
          <c:showSerName val="0"/>
          <c:showPercent val="0"/>
          <c:showBubbleSize val="0"/>
        </c:dLbls>
        <c:gapWidth val="444"/>
        <c:overlap val="-90"/>
        <c:axId val="1087414527"/>
        <c:axId val="1087512191"/>
      </c:barChart>
      <c:catAx>
        <c:axId val="1087414527"/>
        <c:scaling>
          <c:orientation val="minMax"/>
        </c:scaling>
        <c:delete val="1"/>
        <c:axPos val="b"/>
        <c:majorGridlines>
          <c:spPr>
            <a:ln w="9525" cap="flat" cmpd="sng" algn="ctr">
              <a:solidFill>
                <a:schemeClr val="tx2">
                  <a:lumMod val="20000"/>
                  <a:lumOff val="80000"/>
                </a:schemeClr>
              </a:solidFill>
              <a:round/>
            </a:ln>
            <a:effectLst/>
          </c:spPr>
        </c:majorGridlines>
        <c:numFmt formatCode="General" sourceLinked="1"/>
        <c:majorTickMark val="none"/>
        <c:minorTickMark val="none"/>
        <c:tickLblPos val="nextTo"/>
        <c:crossAx val="1087512191"/>
        <c:crosses val="autoZero"/>
        <c:auto val="1"/>
        <c:lblAlgn val="ctr"/>
        <c:lblOffset val="100"/>
        <c:noMultiLvlLbl val="0"/>
      </c:catAx>
      <c:valAx>
        <c:axId val="1087512191"/>
        <c:scaling>
          <c:orientation val="minMax"/>
        </c:scaling>
        <c:delete val="1"/>
        <c:axPos val="l"/>
        <c:numFmt formatCode="0%" sourceLinked="1"/>
        <c:majorTickMark val="none"/>
        <c:minorTickMark val="none"/>
        <c:tickLblPos val="nextTo"/>
        <c:crossAx val="108741452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chemeClr val="accent1"/>
            </a:solidFill>
            <a:ln>
              <a:noFill/>
            </a:ln>
            <a:effectLst/>
          </c:spPr>
          <c:invertIfNegative val="0"/>
          <c:cat>
            <c:strRef>
              <c:f>Sheet1!$A$2:$A$14</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Sheet1!$B$2:$B$14</c:f>
              <c:numCache>
                <c:formatCode>General</c:formatCode>
                <c:ptCount val="13"/>
                <c:pt idx="0">
                  <c:v>200000</c:v>
                </c:pt>
                <c:pt idx="1">
                  <c:v>240000</c:v>
                </c:pt>
                <c:pt idx="2">
                  <c:v>250000</c:v>
                </c:pt>
                <c:pt idx="3">
                  <c:v>390000</c:v>
                </c:pt>
                <c:pt idx="4">
                  <c:v>480000</c:v>
                </c:pt>
                <c:pt idx="5">
                  <c:v>490000</c:v>
                </c:pt>
                <c:pt idx="6">
                  <c:v>590000</c:v>
                </c:pt>
                <c:pt idx="7">
                  <c:v>600000</c:v>
                </c:pt>
                <c:pt idx="8">
                  <c:v>650000</c:v>
                </c:pt>
                <c:pt idx="9">
                  <c:v>760000</c:v>
                </c:pt>
                <c:pt idx="10">
                  <c:v>770000</c:v>
                </c:pt>
                <c:pt idx="11">
                  <c:v>820000</c:v>
                </c:pt>
              </c:numCache>
            </c:numRef>
          </c:val>
          <c:extLst>
            <c:ext xmlns:c16="http://schemas.microsoft.com/office/drawing/2014/chart" uri="{C3380CC4-5D6E-409C-BE32-E72D297353CC}">
              <c16:uniqueId val="{00000000-9573-3F48-94DD-206CDF7D3019}"/>
            </c:ext>
          </c:extLst>
        </c:ser>
        <c:ser>
          <c:idx val="1"/>
          <c:order val="1"/>
          <c:tx>
            <c:strRef>
              <c:f>Sheet1!$C$1</c:f>
              <c:strCache>
                <c:ptCount val="1"/>
                <c:pt idx="0">
                  <c:v>Series 2</c:v>
                </c:pt>
              </c:strCache>
            </c:strRef>
          </c:tx>
          <c:spPr>
            <a:solidFill>
              <a:schemeClr val="accent2"/>
            </a:solidFill>
            <a:ln>
              <a:noFill/>
            </a:ln>
            <a:effectLst/>
          </c:spPr>
          <c:invertIfNegative val="0"/>
          <c:cat>
            <c:strRef>
              <c:f>Sheet1!$A$2:$A$14</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Sheet1!$C$2:$C$14</c:f>
              <c:numCache>
                <c:formatCode>General</c:formatCode>
                <c:ptCount val="13"/>
                <c:pt idx="0">
                  <c:v>20000</c:v>
                </c:pt>
                <c:pt idx="1">
                  <c:v>20000</c:v>
                </c:pt>
                <c:pt idx="2">
                  <c:v>30000</c:v>
                </c:pt>
                <c:pt idx="3">
                  <c:v>20000</c:v>
                </c:pt>
                <c:pt idx="4">
                  <c:v>20000</c:v>
                </c:pt>
                <c:pt idx="5">
                  <c:v>25000</c:v>
                </c:pt>
                <c:pt idx="6">
                  <c:v>20000</c:v>
                </c:pt>
                <c:pt idx="7">
                  <c:v>25000</c:v>
                </c:pt>
                <c:pt idx="8">
                  <c:v>25000</c:v>
                </c:pt>
                <c:pt idx="9">
                  <c:v>25000</c:v>
                </c:pt>
                <c:pt idx="10">
                  <c:v>20000</c:v>
                </c:pt>
                <c:pt idx="11">
                  <c:v>20000</c:v>
                </c:pt>
              </c:numCache>
            </c:numRef>
          </c:val>
          <c:extLst>
            <c:ext xmlns:c16="http://schemas.microsoft.com/office/drawing/2014/chart" uri="{C3380CC4-5D6E-409C-BE32-E72D297353CC}">
              <c16:uniqueId val="{00000001-9573-3F48-94DD-206CDF7D3019}"/>
            </c:ext>
          </c:extLst>
        </c:ser>
        <c:ser>
          <c:idx val="2"/>
          <c:order val="2"/>
          <c:tx>
            <c:strRef>
              <c:f>Sheet1!$D$1</c:f>
              <c:strCache>
                <c:ptCount val="1"/>
                <c:pt idx="0">
                  <c:v>Column2</c:v>
                </c:pt>
              </c:strCache>
            </c:strRef>
          </c:tx>
          <c:spPr>
            <a:solidFill>
              <a:schemeClr val="accent3"/>
            </a:solidFill>
            <a:ln>
              <a:noFill/>
            </a:ln>
            <a:effectLst/>
          </c:spPr>
          <c:invertIfNegative val="0"/>
          <c:cat>
            <c:strRef>
              <c:f>Sheet1!$A$2:$A$14</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Sheet1!$D$2:$D$14</c:f>
              <c:numCache>
                <c:formatCode>General</c:formatCode>
                <c:ptCount val="13"/>
              </c:numCache>
            </c:numRef>
          </c:val>
          <c:extLst>
            <c:ext xmlns:c16="http://schemas.microsoft.com/office/drawing/2014/chart" uri="{C3380CC4-5D6E-409C-BE32-E72D297353CC}">
              <c16:uniqueId val="{00000002-9573-3F48-94DD-206CDF7D3019}"/>
            </c:ext>
          </c:extLst>
        </c:ser>
        <c:dLbls>
          <c:showLegendKey val="0"/>
          <c:showVal val="0"/>
          <c:showCatName val="0"/>
          <c:showSerName val="0"/>
          <c:showPercent val="0"/>
          <c:showBubbleSize val="0"/>
        </c:dLbls>
        <c:gapWidth val="150"/>
        <c:overlap val="100"/>
        <c:axId val="1087643823"/>
        <c:axId val="1411053423"/>
      </c:barChart>
      <c:catAx>
        <c:axId val="10876438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ontserrat" pitchFamily="2" charset="77"/>
                <a:ea typeface="+mn-ea"/>
                <a:cs typeface="+mn-cs"/>
              </a:defRPr>
            </a:pPr>
            <a:endParaRPr lang="en-US"/>
          </a:p>
        </c:txPr>
        <c:crossAx val="1411053423"/>
        <c:crosses val="autoZero"/>
        <c:auto val="1"/>
        <c:lblAlgn val="ctr"/>
        <c:lblOffset val="100"/>
        <c:noMultiLvlLbl val="1"/>
      </c:catAx>
      <c:valAx>
        <c:axId val="1411053423"/>
        <c:scaling>
          <c:orientation val="minMax"/>
        </c:scaling>
        <c:delete val="0"/>
        <c:axPos val="l"/>
        <c:majorGridlines>
          <c:spPr>
            <a:ln w="9525" cap="flat" cmpd="sng" algn="ctr">
              <a:solidFill>
                <a:schemeClr val="accent1">
                  <a:lumMod val="20000"/>
                  <a:lumOff val="80000"/>
                </a:schemeClr>
              </a:solidFill>
              <a:round/>
            </a:ln>
            <a:effectLst/>
          </c:spPr>
        </c:majorGridlines>
        <c:numFmt formatCode="[$$-409]#,##0.0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ontserrat" pitchFamily="2" charset="77"/>
                <a:ea typeface="+mn-ea"/>
                <a:cs typeface="+mn-cs"/>
              </a:defRPr>
            </a:pPr>
            <a:endParaRPr lang="en-US"/>
          </a:p>
        </c:txPr>
        <c:crossAx val="10876438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r>
              <a:rPr lang="en-GB" sz="1400" b="1" dirty="0">
                <a:solidFill>
                  <a:schemeClr val="tx1"/>
                </a:solidFill>
                <a:latin typeface="Montserrat" pitchFamily="2" charset="77"/>
              </a:rPr>
              <a:t>% Achievement Against Budget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endParaRPr lang="en-US"/>
        </a:p>
      </c:txPr>
    </c:title>
    <c:autoTitleDeleted val="0"/>
    <c:plotArea>
      <c:layout/>
      <c:barChart>
        <c:barDir val="col"/>
        <c:grouping val="stacked"/>
        <c:varyColors val="0"/>
        <c:ser>
          <c:idx val="0"/>
          <c:order val="0"/>
          <c:tx>
            <c:strRef>
              <c:f>Sheet1!$B$1</c:f>
              <c:strCache>
                <c:ptCount val="1"/>
                <c:pt idx="0">
                  <c:v>Series 1</c:v>
                </c:pt>
              </c:strCache>
            </c:strRef>
          </c:tx>
          <c:spPr>
            <a:solidFill>
              <a:schemeClr val="accent1"/>
            </a:solidFill>
            <a:ln>
              <a:noFill/>
            </a:ln>
            <a:effectLst/>
          </c:spPr>
          <c:invertIfNegative val="0"/>
          <c:cat>
            <c:strRef>
              <c:f>Sheet1!$A$2:$A$21</c:f>
              <c:strCache>
                <c:ptCount val="20"/>
                <c:pt idx="0">
                  <c:v>Name 1</c:v>
                </c:pt>
                <c:pt idx="1">
                  <c:v>Name 2</c:v>
                </c:pt>
                <c:pt idx="2">
                  <c:v>Name 3</c:v>
                </c:pt>
                <c:pt idx="3">
                  <c:v>Name 4</c:v>
                </c:pt>
                <c:pt idx="4">
                  <c:v>Name 5</c:v>
                </c:pt>
                <c:pt idx="5">
                  <c:v>Name 6</c:v>
                </c:pt>
                <c:pt idx="6">
                  <c:v>Name 7</c:v>
                </c:pt>
                <c:pt idx="7">
                  <c:v>Name 8</c:v>
                </c:pt>
                <c:pt idx="8">
                  <c:v>Name 9</c:v>
                </c:pt>
                <c:pt idx="9">
                  <c:v>Name 10</c:v>
                </c:pt>
                <c:pt idx="10">
                  <c:v>Name 11</c:v>
                </c:pt>
                <c:pt idx="11">
                  <c:v>Name 12</c:v>
                </c:pt>
                <c:pt idx="12">
                  <c:v>Name 13</c:v>
                </c:pt>
                <c:pt idx="13">
                  <c:v>Name 14</c:v>
                </c:pt>
                <c:pt idx="14">
                  <c:v>Name 15</c:v>
                </c:pt>
                <c:pt idx="15">
                  <c:v>Name 16</c:v>
                </c:pt>
                <c:pt idx="16">
                  <c:v>Name 17</c:v>
                </c:pt>
                <c:pt idx="17">
                  <c:v>Name 18</c:v>
                </c:pt>
                <c:pt idx="18">
                  <c:v>Name 19</c:v>
                </c:pt>
                <c:pt idx="19">
                  <c:v>Name 20</c:v>
                </c:pt>
              </c:strCache>
            </c:strRef>
          </c:cat>
          <c:val>
            <c:numRef>
              <c:f>Sheet1!$B$2:$B$21</c:f>
              <c:numCache>
                <c:formatCode>0%</c:formatCode>
                <c:ptCount val="20"/>
                <c:pt idx="0">
                  <c:v>0.27</c:v>
                </c:pt>
                <c:pt idx="1">
                  <c:v>0.27</c:v>
                </c:pt>
                <c:pt idx="2">
                  <c:v>0.27</c:v>
                </c:pt>
                <c:pt idx="3">
                  <c:v>0.28000000000000003</c:v>
                </c:pt>
                <c:pt idx="4">
                  <c:v>0.3</c:v>
                </c:pt>
                <c:pt idx="5">
                  <c:v>0.33</c:v>
                </c:pt>
                <c:pt idx="6">
                  <c:v>0.4</c:v>
                </c:pt>
                <c:pt idx="7">
                  <c:v>0.45</c:v>
                </c:pt>
                <c:pt idx="8">
                  <c:v>0.56000000000000005</c:v>
                </c:pt>
                <c:pt idx="9">
                  <c:v>0.64</c:v>
                </c:pt>
                <c:pt idx="10">
                  <c:v>0.65</c:v>
                </c:pt>
                <c:pt idx="11">
                  <c:v>0.65</c:v>
                </c:pt>
                <c:pt idx="12">
                  <c:v>0.65</c:v>
                </c:pt>
                <c:pt idx="13">
                  <c:v>0.65</c:v>
                </c:pt>
                <c:pt idx="14">
                  <c:v>0.65</c:v>
                </c:pt>
                <c:pt idx="15">
                  <c:v>0.65</c:v>
                </c:pt>
                <c:pt idx="16">
                  <c:v>0.65</c:v>
                </c:pt>
                <c:pt idx="17">
                  <c:v>0.65</c:v>
                </c:pt>
                <c:pt idx="18">
                  <c:v>0.65</c:v>
                </c:pt>
                <c:pt idx="19">
                  <c:v>0.65</c:v>
                </c:pt>
              </c:numCache>
            </c:numRef>
          </c:val>
          <c:extLst>
            <c:ext xmlns:c16="http://schemas.microsoft.com/office/drawing/2014/chart" uri="{C3380CC4-5D6E-409C-BE32-E72D297353CC}">
              <c16:uniqueId val="{00000000-1570-B54B-9D42-DE724902EF98}"/>
            </c:ext>
          </c:extLst>
        </c:ser>
        <c:ser>
          <c:idx val="1"/>
          <c:order val="1"/>
          <c:tx>
            <c:strRef>
              <c:f>Sheet1!$C$1</c:f>
              <c:strCache>
                <c:ptCount val="1"/>
                <c:pt idx="0">
                  <c:v>Column3</c:v>
                </c:pt>
              </c:strCache>
            </c:strRef>
          </c:tx>
          <c:spPr>
            <a:solidFill>
              <a:schemeClr val="accent2"/>
            </a:solidFill>
            <a:ln>
              <a:noFill/>
            </a:ln>
            <a:effectLst/>
          </c:spPr>
          <c:invertIfNegative val="0"/>
          <c:dPt>
            <c:idx val="10"/>
            <c:invertIfNegative val="0"/>
            <c:bubble3D val="0"/>
            <c:spPr>
              <a:solidFill>
                <a:schemeClr val="accent3"/>
              </a:solidFill>
              <a:ln>
                <a:noFill/>
              </a:ln>
              <a:effectLst/>
            </c:spPr>
            <c:extLst>
              <c:ext xmlns:c16="http://schemas.microsoft.com/office/drawing/2014/chart" uri="{C3380CC4-5D6E-409C-BE32-E72D297353CC}">
                <c16:uniqueId val="{0000000A-2170-DD46-B5A8-45E2F7682DEC}"/>
              </c:ext>
            </c:extLst>
          </c:dPt>
          <c:dPt>
            <c:idx val="11"/>
            <c:invertIfNegative val="0"/>
            <c:bubble3D val="0"/>
            <c:spPr>
              <a:solidFill>
                <a:schemeClr val="accent3"/>
              </a:solidFill>
              <a:ln>
                <a:noFill/>
              </a:ln>
              <a:effectLst/>
            </c:spPr>
            <c:extLst>
              <c:ext xmlns:c16="http://schemas.microsoft.com/office/drawing/2014/chart" uri="{C3380CC4-5D6E-409C-BE32-E72D297353CC}">
                <c16:uniqueId val="{0000000B-2170-DD46-B5A8-45E2F7682DEC}"/>
              </c:ext>
            </c:extLst>
          </c:dPt>
          <c:dPt>
            <c:idx val="12"/>
            <c:invertIfNegative val="0"/>
            <c:bubble3D val="0"/>
            <c:spPr>
              <a:solidFill>
                <a:schemeClr val="accent3"/>
              </a:solidFill>
              <a:ln>
                <a:noFill/>
              </a:ln>
              <a:effectLst/>
            </c:spPr>
            <c:extLst>
              <c:ext xmlns:c16="http://schemas.microsoft.com/office/drawing/2014/chart" uri="{C3380CC4-5D6E-409C-BE32-E72D297353CC}">
                <c16:uniqueId val="{0000000D-2170-DD46-B5A8-45E2F7682DEC}"/>
              </c:ext>
            </c:extLst>
          </c:dPt>
          <c:dPt>
            <c:idx val="13"/>
            <c:invertIfNegative val="0"/>
            <c:bubble3D val="0"/>
            <c:spPr>
              <a:solidFill>
                <a:schemeClr val="accent3"/>
              </a:solidFill>
              <a:ln>
                <a:noFill/>
              </a:ln>
              <a:effectLst/>
            </c:spPr>
            <c:extLst>
              <c:ext xmlns:c16="http://schemas.microsoft.com/office/drawing/2014/chart" uri="{C3380CC4-5D6E-409C-BE32-E72D297353CC}">
                <c16:uniqueId val="{0000000E-2170-DD46-B5A8-45E2F7682DEC}"/>
              </c:ext>
            </c:extLst>
          </c:dPt>
          <c:dPt>
            <c:idx val="14"/>
            <c:invertIfNegative val="0"/>
            <c:bubble3D val="0"/>
            <c:spPr>
              <a:solidFill>
                <a:schemeClr val="accent3"/>
              </a:solidFill>
              <a:ln>
                <a:noFill/>
              </a:ln>
              <a:effectLst/>
            </c:spPr>
            <c:extLst>
              <c:ext xmlns:c16="http://schemas.microsoft.com/office/drawing/2014/chart" uri="{C3380CC4-5D6E-409C-BE32-E72D297353CC}">
                <c16:uniqueId val="{0000000F-2170-DD46-B5A8-45E2F7682DEC}"/>
              </c:ext>
            </c:extLst>
          </c:dPt>
          <c:dPt>
            <c:idx val="15"/>
            <c:invertIfNegative val="0"/>
            <c:bubble3D val="0"/>
            <c:spPr>
              <a:solidFill>
                <a:schemeClr val="accent3"/>
              </a:solidFill>
              <a:ln>
                <a:noFill/>
              </a:ln>
              <a:effectLst/>
            </c:spPr>
            <c:extLst>
              <c:ext xmlns:c16="http://schemas.microsoft.com/office/drawing/2014/chart" uri="{C3380CC4-5D6E-409C-BE32-E72D297353CC}">
                <c16:uniqueId val="{00000010-2170-DD46-B5A8-45E2F7682DEC}"/>
              </c:ext>
            </c:extLst>
          </c:dPt>
          <c:dPt>
            <c:idx val="16"/>
            <c:invertIfNegative val="0"/>
            <c:bubble3D val="0"/>
            <c:spPr>
              <a:solidFill>
                <a:schemeClr val="accent3"/>
              </a:solidFill>
              <a:ln>
                <a:noFill/>
              </a:ln>
              <a:effectLst/>
            </c:spPr>
            <c:extLst>
              <c:ext xmlns:c16="http://schemas.microsoft.com/office/drawing/2014/chart" uri="{C3380CC4-5D6E-409C-BE32-E72D297353CC}">
                <c16:uniqueId val="{00000011-2170-DD46-B5A8-45E2F7682DEC}"/>
              </c:ext>
            </c:extLst>
          </c:dPt>
          <c:dPt>
            <c:idx val="17"/>
            <c:invertIfNegative val="0"/>
            <c:bubble3D val="0"/>
            <c:spPr>
              <a:solidFill>
                <a:schemeClr val="accent3"/>
              </a:solidFill>
              <a:ln>
                <a:noFill/>
              </a:ln>
              <a:effectLst/>
            </c:spPr>
            <c:extLst>
              <c:ext xmlns:c16="http://schemas.microsoft.com/office/drawing/2014/chart" uri="{C3380CC4-5D6E-409C-BE32-E72D297353CC}">
                <c16:uniqueId val="{00000012-2170-DD46-B5A8-45E2F7682DEC}"/>
              </c:ext>
            </c:extLst>
          </c:dPt>
          <c:dPt>
            <c:idx val="18"/>
            <c:invertIfNegative val="0"/>
            <c:bubble3D val="0"/>
            <c:spPr>
              <a:solidFill>
                <a:schemeClr val="accent3"/>
              </a:solidFill>
              <a:ln>
                <a:noFill/>
              </a:ln>
              <a:effectLst/>
            </c:spPr>
            <c:extLst>
              <c:ext xmlns:c16="http://schemas.microsoft.com/office/drawing/2014/chart" uri="{C3380CC4-5D6E-409C-BE32-E72D297353CC}">
                <c16:uniqueId val="{00000013-2170-DD46-B5A8-45E2F7682DEC}"/>
              </c:ext>
            </c:extLst>
          </c:dPt>
          <c:dPt>
            <c:idx val="19"/>
            <c:invertIfNegative val="0"/>
            <c:bubble3D val="0"/>
            <c:spPr>
              <a:solidFill>
                <a:schemeClr val="accent3"/>
              </a:solidFill>
              <a:ln>
                <a:noFill/>
              </a:ln>
              <a:effectLst/>
            </c:spPr>
            <c:extLst>
              <c:ext xmlns:c16="http://schemas.microsoft.com/office/drawing/2014/chart" uri="{C3380CC4-5D6E-409C-BE32-E72D297353CC}">
                <c16:uniqueId val="{00000014-2170-DD46-B5A8-45E2F7682DEC}"/>
              </c:ext>
            </c:extLst>
          </c:dPt>
          <c:cat>
            <c:strRef>
              <c:f>Sheet1!$A$2:$A$21</c:f>
              <c:strCache>
                <c:ptCount val="20"/>
                <c:pt idx="0">
                  <c:v>Name 1</c:v>
                </c:pt>
                <c:pt idx="1">
                  <c:v>Name 2</c:v>
                </c:pt>
                <c:pt idx="2">
                  <c:v>Name 3</c:v>
                </c:pt>
                <c:pt idx="3">
                  <c:v>Name 4</c:v>
                </c:pt>
                <c:pt idx="4">
                  <c:v>Name 5</c:v>
                </c:pt>
                <c:pt idx="5">
                  <c:v>Name 6</c:v>
                </c:pt>
                <c:pt idx="6">
                  <c:v>Name 7</c:v>
                </c:pt>
                <c:pt idx="7">
                  <c:v>Name 8</c:v>
                </c:pt>
                <c:pt idx="8">
                  <c:v>Name 9</c:v>
                </c:pt>
                <c:pt idx="9">
                  <c:v>Name 10</c:v>
                </c:pt>
                <c:pt idx="10">
                  <c:v>Name 11</c:v>
                </c:pt>
                <c:pt idx="11">
                  <c:v>Name 12</c:v>
                </c:pt>
                <c:pt idx="12">
                  <c:v>Name 13</c:v>
                </c:pt>
                <c:pt idx="13">
                  <c:v>Name 14</c:v>
                </c:pt>
                <c:pt idx="14">
                  <c:v>Name 15</c:v>
                </c:pt>
                <c:pt idx="15">
                  <c:v>Name 16</c:v>
                </c:pt>
                <c:pt idx="16">
                  <c:v>Name 17</c:v>
                </c:pt>
                <c:pt idx="17">
                  <c:v>Name 18</c:v>
                </c:pt>
                <c:pt idx="18">
                  <c:v>Name 19</c:v>
                </c:pt>
                <c:pt idx="19">
                  <c:v>Name 20</c:v>
                </c:pt>
              </c:strCache>
            </c:strRef>
          </c:cat>
          <c:val>
            <c:numRef>
              <c:f>Sheet1!$C$2:$C$21</c:f>
              <c:numCache>
                <c:formatCode>0%</c:formatCode>
                <c:ptCount val="20"/>
                <c:pt idx="0">
                  <c:v>0.38</c:v>
                </c:pt>
                <c:pt idx="1">
                  <c:v>0.38</c:v>
                </c:pt>
                <c:pt idx="2">
                  <c:v>0.38</c:v>
                </c:pt>
                <c:pt idx="3">
                  <c:v>0.37</c:v>
                </c:pt>
                <c:pt idx="4">
                  <c:v>0.35</c:v>
                </c:pt>
                <c:pt idx="5">
                  <c:v>0.32</c:v>
                </c:pt>
                <c:pt idx="6">
                  <c:v>0.25</c:v>
                </c:pt>
                <c:pt idx="7">
                  <c:v>0.2</c:v>
                </c:pt>
                <c:pt idx="8">
                  <c:v>0.09</c:v>
                </c:pt>
                <c:pt idx="9">
                  <c:v>0.01</c:v>
                </c:pt>
                <c:pt idx="10">
                  <c:v>0.14000000000000001</c:v>
                </c:pt>
                <c:pt idx="11">
                  <c:v>0.21</c:v>
                </c:pt>
                <c:pt idx="12">
                  <c:v>0.27</c:v>
                </c:pt>
                <c:pt idx="13">
                  <c:v>0.3</c:v>
                </c:pt>
                <c:pt idx="14">
                  <c:v>0.32</c:v>
                </c:pt>
                <c:pt idx="15">
                  <c:v>0.33</c:v>
                </c:pt>
                <c:pt idx="16">
                  <c:v>0.34</c:v>
                </c:pt>
                <c:pt idx="17">
                  <c:v>0.34</c:v>
                </c:pt>
                <c:pt idx="18">
                  <c:v>0.35</c:v>
                </c:pt>
                <c:pt idx="19">
                  <c:v>0.35</c:v>
                </c:pt>
              </c:numCache>
            </c:numRef>
          </c:val>
          <c:extLst>
            <c:ext xmlns:c16="http://schemas.microsoft.com/office/drawing/2014/chart" uri="{C3380CC4-5D6E-409C-BE32-E72D297353CC}">
              <c16:uniqueId val="{00000001-1570-B54B-9D42-DE724902EF98}"/>
            </c:ext>
          </c:extLst>
        </c:ser>
        <c:ser>
          <c:idx val="2"/>
          <c:order val="2"/>
          <c:tx>
            <c:strRef>
              <c:f>Sheet1!$D$1</c:f>
              <c:strCache>
                <c:ptCount val="1"/>
                <c:pt idx="0">
                  <c:v>Column2</c:v>
                </c:pt>
              </c:strCache>
            </c:strRef>
          </c:tx>
          <c:spPr>
            <a:solidFill>
              <a:schemeClr val="accent3"/>
            </a:solidFill>
            <a:ln>
              <a:noFill/>
            </a:ln>
            <a:effectLst/>
          </c:spPr>
          <c:invertIfNegative val="0"/>
          <c:cat>
            <c:strRef>
              <c:f>Sheet1!$A$2:$A$21</c:f>
              <c:strCache>
                <c:ptCount val="20"/>
                <c:pt idx="0">
                  <c:v>Name 1</c:v>
                </c:pt>
                <c:pt idx="1">
                  <c:v>Name 2</c:v>
                </c:pt>
                <c:pt idx="2">
                  <c:v>Name 3</c:v>
                </c:pt>
                <c:pt idx="3">
                  <c:v>Name 4</c:v>
                </c:pt>
                <c:pt idx="4">
                  <c:v>Name 5</c:v>
                </c:pt>
                <c:pt idx="5">
                  <c:v>Name 6</c:v>
                </c:pt>
                <c:pt idx="6">
                  <c:v>Name 7</c:v>
                </c:pt>
                <c:pt idx="7">
                  <c:v>Name 8</c:v>
                </c:pt>
                <c:pt idx="8">
                  <c:v>Name 9</c:v>
                </c:pt>
                <c:pt idx="9">
                  <c:v>Name 10</c:v>
                </c:pt>
                <c:pt idx="10">
                  <c:v>Name 11</c:v>
                </c:pt>
                <c:pt idx="11">
                  <c:v>Name 12</c:v>
                </c:pt>
                <c:pt idx="12">
                  <c:v>Name 13</c:v>
                </c:pt>
                <c:pt idx="13">
                  <c:v>Name 14</c:v>
                </c:pt>
                <c:pt idx="14">
                  <c:v>Name 15</c:v>
                </c:pt>
                <c:pt idx="15">
                  <c:v>Name 16</c:v>
                </c:pt>
                <c:pt idx="16">
                  <c:v>Name 17</c:v>
                </c:pt>
                <c:pt idx="17">
                  <c:v>Name 18</c:v>
                </c:pt>
                <c:pt idx="18">
                  <c:v>Name 19</c:v>
                </c:pt>
                <c:pt idx="19">
                  <c:v>Name 20</c:v>
                </c:pt>
              </c:strCache>
            </c:strRef>
          </c:cat>
          <c:val>
            <c:numRef>
              <c:f>Sheet1!$D$2:$D$21</c:f>
              <c:numCache>
                <c:formatCode>General</c:formatCode>
                <c:ptCount val="20"/>
              </c:numCache>
            </c:numRef>
          </c:val>
          <c:extLst>
            <c:ext xmlns:c16="http://schemas.microsoft.com/office/drawing/2014/chart" uri="{C3380CC4-5D6E-409C-BE32-E72D297353CC}">
              <c16:uniqueId val="{00000002-1570-B54B-9D42-DE724902EF98}"/>
            </c:ext>
          </c:extLst>
        </c:ser>
        <c:dLbls>
          <c:showLegendKey val="0"/>
          <c:showVal val="0"/>
          <c:showCatName val="0"/>
          <c:showSerName val="0"/>
          <c:showPercent val="0"/>
          <c:showBubbleSize val="0"/>
        </c:dLbls>
        <c:gapWidth val="75"/>
        <c:overlap val="100"/>
        <c:axId val="1824484063"/>
        <c:axId val="1824485711"/>
      </c:barChart>
      <c:catAx>
        <c:axId val="18244840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ontserrat" pitchFamily="2" charset="77"/>
                <a:ea typeface="+mn-ea"/>
                <a:cs typeface="+mn-cs"/>
              </a:defRPr>
            </a:pPr>
            <a:endParaRPr lang="en-US"/>
          </a:p>
        </c:txPr>
        <c:crossAx val="1824485711"/>
        <c:crosses val="autoZero"/>
        <c:auto val="1"/>
        <c:lblAlgn val="ctr"/>
        <c:lblOffset val="100"/>
        <c:noMultiLvlLbl val="0"/>
      </c:catAx>
      <c:valAx>
        <c:axId val="1824485711"/>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ontserrat" pitchFamily="2" charset="77"/>
                <a:ea typeface="+mn-ea"/>
                <a:cs typeface="+mn-cs"/>
              </a:defRPr>
            </a:pPr>
            <a:endParaRPr lang="en-US"/>
          </a:p>
        </c:txPr>
        <c:crossAx val="18244840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Column4</c:v>
                </c:pt>
              </c:strCache>
            </c:strRef>
          </c:tx>
          <c:spPr>
            <a:solidFill>
              <a:schemeClr val="accent1"/>
            </a:solidFill>
            <a:ln>
              <a:noFill/>
            </a:ln>
            <a:effectLst/>
          </c:spPr>
          <c:invertIfNegative val="0"/>
          <c:cat>
            <c:numRef>
              <c:f>Sheet1!$A$2:$A$9</c:f>
              <c:numCache>
                <c:formatCode>General</c:formatCode>
                <c:ptCount val="8"/>
              </c:numCache>
            </c:numRef>
          </c:cat>
          <c:val>
            <c:numRef>
              <c:f>Sheet1!$B$2:$B$9</c:f>
              <c:numCache>
                <c:formatCode>General</c:formatCode>
                <c:ptCount val="8"/>
              </c:numCache>
            </c:numRef>
          </c:val>
          <c:extLst>
            <c:ext xmlns:c16="http://schemas.microsoft.com/office/drawing/2014/chart" uri="{C3380CC4-5D6E-409C-BE32-E72D297353CC}">
              <c16:uniqueId val="{00000000-629C-7B45-A0D2-23525E133DFE}"/>
            </c:ext>
          </c:extLst>
        </c:ser>
        <c:ser>
          <c:idx val="1"/>
          <c:order val="1"/>
          <c:tx>
            <c:strRef>
              <c:f>Sheet1!$C$1</c:f>
              <c:strCache>
                <c:ptCount val="1"/>
                <c:pt idx="0">
                  <c:v>Column3</c:v>
                </c:pt>
              </c:strCache>
            </c:strRef>
          </c:tx>
          <c:spPr>
            <a:solidFill>
              <a:schemeClr val="accent2"/>
            </a:solidFill>
            <a:ln>
              <a:noFill/>
            </a:ln>
            <a:effectLst/>
          </c:spPr>
          <c:invertIfNegative val="0"/>
          <c:dPt>
            <c:idx val="0"/>
            <c:invertIfNegative val="0"/>
            <c:bubble3D val="0"/>
            <c:spPr>
              <a:gradFill>
                <a:gsLst>
                  <a:gs pos="99000">
                    <a:schemeClr val="accent1"/>
                  </a:gs>
                  <a:gs pos="0">
                    <a:schemeClr val="accent1">
                      <a:lumMod val="60000"/>
                      <a:lumOff val="40000"/>
                    </a:schemeClr>
                  </a:gs>
                </a:gsLst>
                <a:lin ang="9000000" scaled="0"/>
              </a:gradFill>
              <a:ln>
                <a:noFill/>
              </a:ln>
              <a:effectLst/>
            </c:spPr>
            <c:extLst>
              <c:ext xmlns:c16="http://schemas.microsoft.com/office/drawing/2014/chart" uri="{C3380CC4-5D6E-409C-BE32-E72D297353CC}">
                <c16:uniqueId val="{00000008-629C-7B45-A0D2-23525E133DFE}"/>
              </c:ext>
            </c:extLst>
          </c:dPt>
          <c:dPt>
            <c:idx val="1"/>
            <c:invertIfNegative val="0"/>
            <c:bubble3D val="0"/>
            <c:spPr>
              <a:gradFill>
                <a:gsLst>
                  <a:gs pos="99000">
                    <a:schemeClr val="accent1"/>
                  </a:gs>
                  <a:gs pos="0">
                    <a:schemeClr val="accent1">
                      <a:lumMod val="60000"/>
                      <a:lumOff val="40000"/>
                    </a:schemeClr>
                  </a:gs>
                </a:gsLst>
                <a:lin ang="9000000" scaled="0"/>
              </a:gradFill>
              <a:ln>
                <a:noFill/>
              </a:ln>
              <a:effectLst/>
            </c:spPr>
            <c:extLst>
              <c:ext xmlns:c16="http://schemas.microsoft.com/office/drawing/2014/chart" uri="{C3380CC4-5D6E-409C-BE32-E72D297353CC}">
                <c16:uniqueId val="{00000007-629C-7B45-A0D2-23525E133DFE}"/>
              </c:ext>
            </c:extLst>
          </c:dPt>
          <c:dPt>
            <c:idx val="2"/>
            <c:invertIfNegative val="0"/>
            <c:bubble3D val="0"/>
            <c:spPr>
              <a:gradFill>
                <a:gsLst>
                  <a:gs pos="99000">
                    <a:schemeClr val="accent2"/>
                  </a:gs>
                  <a:gs pos="0">
                    <a:schemeClr val="accent2">
                      <a:lumMod val="60000"/>
                      <a:lumOff val="40000"/>
                    </a:schemeClr>
                  </a:gs>
                </a:gsLst>
                <a:lin ang="9000000" scaled="0"/>
              </a:gradFill>
              <a:ln>
                <a:noFill/>
              </a:ln>
              <a:effectLst/>
            </c:spPr>
            <c:extLst>
              <c:ext xmlns:c16="http://schemas.microsoft.com/office/drawing/2014/chart" uri="{C3380CC4-5D6E-409C-BE32-E72D297353CC}">
                <c16:uniqueId val="{0000000A-629C-7B45-A0D2-23525E133DFE}"/>
              </c:ext>
            </c:extLst>
          </c:dPt>
          <c:dPt>
            <c:idx val="3"/>
            <c:invertIfNegative val="0"/>
            <c:bubble3D val="0"/>
            <c:spPr>
              <a:gradFill>
                <a:gsLst>
                  <a:gs pos="99000">
                    <a:schemeClr val="accent1"/>
                  </a:gs>
                  <a:gs pos="0">
                    <a:schemeClr val="accent1">
                      <a:lumMod val="60000"/>
                      <a:lumOff val="40000"/>
                    </a:schemeClr>
                  </a:gs>
                </a:gsLst>
                <a:lin ang="9000000" scaled="0"/>
              </a:gradFill>
              <a:ln>
                <a:noFill/>
              </a:ln>
              <a:effectLst/>
            </c:spPr>
            <c:extLst>
              <c:ext xmlns:c16="http://schemas.microsoft.com/office/drawing/2014/chart" uri="{C3380CC4-5D6E-409C-BE32-E72D297353CC}">
                <c16:uniqueId val="{00000006-629C-7B45-A0D2-23525E133DFE}"/>
              </c:ext>
            </c:extLst>
          </c:dPt>
          <c:dPt>
            <c:idx val="4"/>
            <c:invertIfNegative val="0"/>
            <c:bubble3D val="0"/>
            <c:spPr>
              <a:gradFill>
                <a:gsLst>
                  <a:gs pos="99000">
                    <a:schemeClr val="accent1"/>
                  </a:gs>
                  <a:gs pos="0">
                    <a:schemeClr val="accent1">
                      <a:lumMod val="60000"/>
                      <a:lumOff val="40000"/>
                    </a:schemeClr>
                  </a:gs>
                </a:gsLst>
                <a:lin ang="9000000" scaled="0"/>
              </a:gradFill>
              <a:ln>
                <a:noFill/>
              </a:ln>
              <a:effectLst/>
            </c:spPr>
            <c:extLst>
              <c:ext xmlns:c16="http://schemas.microsoft.com/office/drawing/2014/chart" uri="{C3380CC4-5D6E-409C-BE32-E72D297353CC}">
                <c16:uniqueId val="{00000005-629C-7B45-A0D2-23525E133DFE}"/>
              </c:ext>
            </c:extLst>
          </c:dPt>
          <c:dPt>
            <c:idx val="5"/>
            <c:invertIfNegative val="0"/>
            <c:bubble3D val="0"/>
            <c:spPr>
              <a:gradFill>
                <a:gsLst>
                  <a:gs pos="99000">
                    <a:schemeClr val="accent1"/>
                  </a:gs>
                  <a:gs pos="0">
                    <a:schemeClr val="accent1">
                      <a:lumMod val="60000"/>
                      <a:lumOff val="40000"/>
                    </a:schemeClr>
                  </a:gs>
                </a:gsLst>
                <a:lin ang="9000000" scaled="0"/>
              </a:gradFill>
              <a:ln>
                <a:noFill/>
              </a:ln>
              <a:effectLst/>
            </c:spPr>
            <c:extLst>
              <c:ext xmlns:c16="http://schemas.microsoft.com/office/drawing/2014/chart" uri="{C3380CC4-5D6E-409C-BE32-E72D297353CC}">
                <c16:uniqueId val="{00000004-629C-7B45-A0D2-23525E133DFE}"/>
              </c:ext>
            </c:extLst>
          </c:dPt>
          <c:dPt>
            <c:idx val="6"/>
            <c:invertIfNegative val="0"/>
            <c:bubble3D val="0"/>
            <c:spPr>
              <a:gradFill>
                <a:gsLst>
                  <a:gs pos="99000">
                    <a:schemeClr val="accent2"/>
                  </a:gs>
                  <a:gs pos="0">
                    <a:schemeClr val="accent2">
                      <a:lumMod val="60000"/>
                      <a:lumOff val="40000"/>
                    </a:schemeClr>
                  </a:gs>
                </a:gsLst>
                <a:lin ang="9000000" scaled="0"/>
              </a:gradFill>
              <a:ln>
                <a:noFill/>
              </a:ln>
              <a:effectLst/>
            </c:spPr>
            <c:extLst>
              <c:ext xmlns:c16="http://schemas.microsoft.com/office/drawing/2014/chart" uri="{C3380CC4-5D6E-409C-BE32-E72D297353CC}">
                <c16:uniqueId val="{00000009-629C-7B45-A0D2-23525E133DFE}"/>
              </c:ext>
            </c:extLst>
          </c:dPt>
          <c:dPt>
            <c:idx val="7"/>
            <c:invertIfNegative val="0"/>
            <c:bubble3D val="0"/>
            <c:spPr>
              <a:gradFill>
                <a:gsLst>
                  <a:gs pos="99000">
                    <a:schemeClr val="accent1"/>
                  </a:gs>
                  <a:gs pos="0">
                    <a:schemeClr val="accent1">
                      <a:lumMod val="60000"/>
                      <a:lumOff val="40000"/>
                    </a:schemeClr>
                  </a:gs>
                </a:gsLst>
                <a:lin ang="9000000" scaled="0"/>
              </a:gradFill>
              <a:ln>
                <a:noFill/>
              </a:ln>
              <a:effectLst/>
            </c:spPr>
            <c:extLst>
              <c:ext xmlns:c16="http://schemas.microsoft.com/office/drawing/2014/chart" uri="{C3380CC4-5D6E-409C-BE32-E72D297353CC}">
                <c16:uniqueId val="{00000003-629C-7B45-A0D2-23525E133DFE}"/>
              </c:ext>
            </c:extLst>
          </c:dPt>
          <c:cat>
            <c:numRef>
              <c:f>Sheet1!$A$2:$A$9</c:f>
              <c:numCache>
                <c:formatCode>General</c:formatCode>
                <c:ptCount val="8"/>
              </c:numCache>
            </c:numRef>
          </c:cat>
          <c:val>
            <c:numRef>
              <c:f>Sheet1!$C$2:$C$9</c:f>
              <c:numCache>
                <c:formatCode>0%</c:formatCode>
                <c:ptCount val="8"/>
                <c:pt idx="0">
                  <c:v>0.5</c:v>
                </c:pt>
                <c:pt idx="1">
                  <c:v>0.5</c:v>
                </c:pt>
                <c:pt idx="2">
                  <c:v>1.25</c:v>
                </c:pt>
                <c:pt idx="3">
                  <c:v>0.33</c:v>
                </c:pt>
                <c:pt idx="4">
                  <c:v>0.6</c:v>
                </c:pt>
                <c:pt idx="5">
                  <c:v>0.8</c:v>
                </c:pt>
                <c:pt idx="6">
                  <c:v>1.67</c:v>
                </c:pt>
                <c:pt idx="7">
                  <c:v>0.5</c:v>
                </c:pt>
              </c:numCache>
            </c:numRef>
          </c:val>
          <c:extLst>
            <c:ext xmlns:c16="http://schemas.microsoft.com/office/drawing/2014/chart" uri="{C3380CC4-5D6E-409C-BE32-E72D297353CC}">
              <c16:uniqueId val="{00000001-629C-7B45-A0D2-23525E133DFE}"/>
            </c:ext>
          </c:extLst>
        </c:ser>
        <c:ser>
          <c:idx val="2"/>
          <c:order val="2"/>
          <c:tx>
            <c:strRef>
              <c:f>Sheet1!$D$1</c:f>
              <c:strCache>
                <c:ptCount val="1"/>
                <c:pt idx="0">
                  <c:v>Column2</c:v>
                </c:pt>
              </c:strCache>
            </c:strRef>
          </c:tx>
          <c:spPr>
            <a:solidFill>
              <a:schemeClr val="accent3"/>
            </a:solidFill>
            <a:ln>
              <a:noFill/>
            </a:ln>
            <a:effectLst/>
          </c:spPr>
          <c:invertIfNegative val="0"/>
          <c:cat>
            <c:numRef>
              <c:f>Sheet1!$A$2:$A$9</c:f>
              <c:numCache>
                <c:formatCode>General</c:formatCode>
                <c:ptCount val="8"/>
              </c:numCache>
            </c:numRef>
          </c:cat>
          <c:val>
            <c:numRef>
              <c:f>Sheet1!$D$2:$D$9</c:f>
              <c:numCache>
                <c:formatCode>General</c:formatCode>
                <c:ptCount val="8"/>
              </c:numCache>
            </c:numRef>
          </c:val>
          <c:extLst>
            <c:ext xmlns:c16="http://schemas.microsoft.com/office/drawing/2014/chart" uri="{C3380CC4-5D6E-409C-BE32-E72D297353CC}">
              <c16:uniqueId val="{00000002-629C-7B45-A0D2-23525E133DFE}"/>
            </c:ext>
          </c:extLst>
        </c:ser>
        <c:dLbls>
          <c:showLegendKey val="0"/>
          <c:showVal val="0"/>
          <c:showCatName val="0"/>
          <c:showSerName val="0"/>
          <c:showPercent val="0"/>
          <c:showBubbleSize val="0"/>
        </c:dLbls>
        <c:gapWidth val="103"/>
        <c:overlap val="100"/>
        <c:axId val="1685823295"/>
        <c:axId val="453207536"/>
      </c:barChart>
      <c:catAx>
        <c:axId val="168582329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53207536"/>
        <c:crosses val="autoZero"/>
        <c:auto val="1"/>
        <c:lblAlgn val="ctr"/>
        <c:lblOffset val="100"/>
        <c:noMultiLvlLbl val="0"/>
      </c:catAx>
      <c:valAx>
        <c:axId val="453207536"/>
        <c:scaling>
          <c:orientation val="minMax"/>
          <c:max val="1.8"/>
          <c:min val="0"/>
        </c:scaling>
        <c:delete val="0"/>
        <c:axPos val="b"/>
        <c:majorGridlines>
          <c:spPr>
            <a:ln w="9525" cap="flat" cmpd="sng" algn="ctr">
              <a:solidFill>
                <a:schemeClr val="accent1">
                  <a:lumMod val="20000"/>
                  <a:lumOff val="8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ontserrat" pitchFamily="2" charset="77"/>
                <a:ea typeface="+mn-ea"/>
                <a:cs typeface="+mn-cs"/>
              </a:defRPr>
            </a:pPr>
            <a:endParaRPr lang="en-US"/>
          </a:p>
        </c:txPr>
        <c:crossAx val="1685823295"/>
        <c:crosses val="autoZero"/>
        <c:crossBetween val="between"/>
        <c:majorUnit val="0.2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chemeClr val="accent1"/>
            </a:solidFill>
            <a:ln>
              <a:noFill/>
            </a:ln>
            <a:effectLst/>
          </c:spPr>
          <c:invertIfNegative val="0"/>
          <c:cat>
            <c:strRef>
              <c:f>Sheet1!$A$2:$A$16</c:f>
              <c:strCache>
                <c:ptCount val="4"/>
                <c:pt idx="0">
                  <c:v>Category 1</c:v>
                </c:pt>
                <c:pt idx="1">
                  <c:v>Category 2</c:v>
                </c:pt>
                <c:pt idx="2">
                  <c:v>Category 3</c:v>
                </c:pt>
                <c:pt idx="3">
                  <c:v>Category 4</c:v>
                </c:pt>
              </c:strCache>
            </c:strRef>
          </c:cat>
          <c:val>
            <c:numRef>
              <c:f>Sheet1!$B$2:$B$16</c:f>
              <c:numCache>
                <c:formatCode>General</c:formatCode>
                <c:ptCount val="15"/>
                <c:pt idx="0">
                  <c:v>43</c:v>
                </c:pt>
                <c:pt idx="1">
                  <c:v>32</c:v>
                </c:pt>
                <c:pt idx="2">
                  <c:v>31</c:v>
                </c:pt>
                <c:pt idx="3">
                  <c:v>44</c:v>
                </c:pt>
                <c:pt idx="4">
                  <c:v>38</c:v>
                </c:pt>
                <c:pt idx="5">
                  <c:v>34</c:v>
                </c:pt>
                <c:pt idx="6">
                  <c:v>42</c:v>
                </c:pt>
                <c:pt idx="7">
                  <c:v>37</c:v>
                </c:pt>
                <c:pt idx="8">
                  <c:v>36</c:v>
                </c:pt>
                <c:pt idx="9">
                  <c:v>40</c:v>
                </c:pt>
                <c:pt idx="10">
                  <c:v>34</c:v>
                </c:pt>
                <c:pt idx="11">
                  <c:v>37</c:v>
                </c:pt>
                <c:pt idx="12">
                  <c:v>41</c:v>
                </c:pt>
                <c:pt idx="13">
                  <c:v>36</c:v>
                </c:pt>
                <c:pt idx="14">
                  <c:v>40</c:v>
                </c:pt>
              </c:numCache>
            </c:numRef>
          </c:val>
          <c:extLst>
            <c:ext xmlns:c16="http://schemas.microsoft.com/office/drawing/2014/chart" uri="{C3380CC4-5D6E-409C-BE32-E72D297353CC}">
              <c16:uniqueId val="{00000000-8CA6-5843-A725-D87EA5416C61}"/>
            </c:ext>
          </c:extLst>
        </c:ser>
        <c:ser>
          <c:idx val="1"/>
          <c:order val="1"/>
          <c:tx>
            <c:strRef>
              <c:f>Sheet1!$C$1</c:f>
              <c:strCache>
                <c:ptCount val="1"/>
                <c:pt idx="0">
                  <c:v>Column3</c:v>
                </c:pt>
              </c:strCache>
            </c:strRef>
          </c:tx>
          <c:spPr>
            <a:solidFill>
              <a:schemeClr val="accent2"/>
            </a:solidFill>
            <a:ln>
              <a:noFill/>
            </a:ln>
            <a:effectLst/>
          </c:spPr>
          <c:invertIfNegative val="0"/>
          <c:cat>
            <c:strRef>
              <c:f>Sheet1!$A$2:$A$16</c:f>
              <c:strCache>
                <c:ptCount val="4"/>
                <c:pt idx="0">
                  <c:v>Category 1</c:v>
                </c:pt>
                <c:pt idx="1">
                  <c:v>Category 2</c:v>
                </c:pt>
                <c:pt idx="2">
                  <c:v>Category 3</c:v>
                </c:pt>
                <c:pt idx="3">
                  <c:v>Category 4</c:v>
                </c:pt>
              </c:strCache>
            </c:strRef>
          </c:cat>
          <c:val>
            <c:numRef>
              <c:f>Sheet1!$C$2:$C$16</c:f>
              <c:numCache>
                <c:formatCode>General</c:formatCode>
                <c:ptCount val="15"/>
              </c:numCache>
            </c:numRef>
          </c:val>
          <c:extLst>
            <c:ext xmlns:c16="http://schemas.microsoft.com/office/drawing/2014/chart" uri="{C3380CC4-5D6E-409C-BE32-E72D297353CC}">
              <c16:uniqueId val="{00000001-8CA6-5843-A725-D87EA5416C61}"/>
            </c:ext>
          </c:extLst>
        </c:ser>
        <c:ser>
          <c:idx val="2"/>
          <c:order val="2"/>
          <c:tx>
            <c:strRef>
              <c:f>Sheet1!$D$1</c:f>
              <c:strCache>
                <c:ptCount val="1"/>
                <c:pt idx="0">
                  <c:v>Column2</c:v>
                </c:pt>
              </c:strCache>
            </c:strRef>
          </c:tx>
          <c:spPr>
            <a:solidFill>
              <a:schemeClr val="accent3"/>
            </a:solidFill>
            <a:ln>
              <a:noFill/>
            </a:ln>
            <a:effectLst/>
          </c:spPr>
          <c:invertIfNegative val="0"/>
          <c:cat>
            <c:strRef>
              <c:f>Sheet1!$A$2:$A$16</c:f>
              <c:strCache>
                <c:ptCount val="4"/>
                <c:pt idx="0">
                  <c:v>Category 1</c:v>
                </c:pt>
                <c:pt idx="1">
                  <c:v>Category 2</c:v>
                </c:pt>
                <c:pt idx="2">
                  <c:v>Category 3</c:v>
                </c:pt>
                <c:pt idx="3">
                  <c:v>Category 4</c:v>
                </c:pt>
              </c:strCache>
            </c:strRef>
          </c:cat>
          <c:val>
            <c:numRef>
              <c:f>Sheet1!$D$2:$D$16</c:f>
              <c:numCache>
                <c:formatCode>General</c:formatCode>
                <c:ptCount val="15"/>
              </c:numCache>
            </c:numRef>
          </c:val>
          <c:extLst>
            <c:ext xmlns:c16="http://schemas.microsoft.com/office/drawing/2014/chart" uri="{C3380CC4-5D6E-409C-BE32-E72D297353CC}">
              <c16:uniqueId val="{00000002-8CA6-5843-A725-D87EA5416C61}"/>
            </c:ext>
          </c:extLst>
        </c:ser>
        <c:dLbls>
          <c:showLegendKey val="0"/>
          <c:showVal val="0"/>
          <c:showCatName val="0"/>
          <c:showSerName val="0"/>
          <c:showPercent val="0"/>
          <c:showBubbleSize val="0"/>
        </c:dLbls>
        <c:gapWidth val="150"/>
        <c:overlap val="100"/>
        <c:axId val="889872416"/>
        <c:axId val="452941967"/>
      </c:barChart>
      <c:catAx>
        <c:axId val="889872416"/>
        <c:scaling>
          <c:orientation val="minMax"/>
        </c:scaling>
        <c:delete val="1"/>
        <c:axPos val="b"/>
        <c:numFmt formatCode="General" sourceLinked="1"/>
        <c:majorTickMark val="none"/>
        <c:minorTickMark val="none"/>
        <c:tickLblPos val="nextTo"/>
        <c:crossAx val="452941967"/>
        <c:crosses val="autoZero"/>
        <c:auto val="1"/>
        <c:lblAlgn val="ctr"/>
        <c:lblOffset val="100"/>
        <c:noMultiLvlLbl val="0"/>
      </c:catAx>
      <c:valAx>
        <c:axId val="45294196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ontserrat" pitchFamily="2" charset="77"/>
                <a:ea typeface="+mn-ea"/>
                <a:cs typeface="+mn-cs"/>
              </a:defRPr>
            </a:pPr>
            <a:endParaRPr lang="en-US"/>
          </a:p>
        </c:txPr>
        <c:crossAx val="8898724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8575" cap="rnd">
              <a:solidFill>
                <a:schemeClr val="accent3">
                  <a:lumMod val="60000"/>
                  <a:lumOff val="40000"/>
                </a:schemeClr>
              </a:solidFill>
              <a:round/>
            </a:ln>
            <a:effectLst/>
          </c:spPr>
          <c:marker>
            <c:symbol val="none"/>
          </c:marker>
          <c:cat>
            <c:strRef>
              <c:f>Sheet1!$A$2:$A$16</c:f>
              <c:strCache>
                <c:ptCount val="4"/>
                <c:pt idx="0">
                  <c:v>Category 1</c:v>
                </c:pt>
                <c:pt idx="1">
                  <c:v>Category 2</c:v>
                </c:pt>
                <c:pt idx="2">
                  <c:v>Category 3</c:v>
                </c:pt>
                <c:pt idx="3">
                  <c:v>Category 4</c:v>
                </c:pt>
              </c:strCache>
            </c:strRef>
          </c:cat>
          <c:val>
            <c:numRef>
              <c:f>Sheet1!$B$2:$B$16</c:f>
              <c:numCache>
                <c:formatCode>General</c:formatCode>
                <c:ptCount val="15"/>
                <c:pt idx="0">
                  <c:v>45</c:v>
                </c:pt>
                <c:pt idx="1">
                  <c:v>7</c:v>
                </c:pt>
                <c:pt idx="2">
                  <c:v>8</c:v>
                </c:pt>
                <c:pt idx="3">
                  <c:v>28</c:v>
                </c:pt>
                <c:pt idx="4">
                  <c:v>17</c:v>
                </c:pt>
                <c:pt idx="5">
                  <c:v>6</c:v>
                </c:pt>
                <c:pt idx="6">
                  <c:v>30</c:v>
                </c:pt>
                <c:pt idx="7">
                  <c:v>16</c:v>
                </c:pt>
                <c:pt idx="8">
                  <c:v>8</c:v>
                </c:pt>
                <c:pt idx="9">
                  <c:v>23</c:v>
                </c:pt>
                <c:pt idx="10">
                  <c:v>7</c:v>
                </c:pt>
                <c:pt idx="11">
                  <c:v>17</c:v>
                </c:pt>
                <c:pt idx="12">
                  <c:v>33</c:v>
                </c:pt>
                <c:pt idx="13">
                  <c:v>19</c:v>
                </c:pt>
                <c:pt idx="14">
                  <c:v>19</c:v>
                </c:pt>
              </c:numCache>
            </c:numRef>
          </c:val>
          <c:smooth val="0"/>
          <c:extLst>
            <c:ext xmlns:c16="http://schemas.microsoft.com/office/drawing/2014/chart" uri="{C3380CC4-5D6E-409C-BE32-E72D297353CC}">
              <c16:uniqueId val="{00000000-87FE-044A-834B-4A0017CBC69E}"/>
            </c:ext>
          </c:extLst>
        </c:ser>
        <c:ser>
          <c:idx val="1"/>
          <c:order val="1"/>
          <c:tx>
            <c:strRef>
              <c:f>Sheet1!$C$1</c:f>
              <c:strCache>
                <c:ptCount val="1"/>
                <c:pt idx="0">
                  <c:v>Column3</c:v>
                </c:pt>
              </c:strCache>
            </c:strRef>
          </c:tx>
          <c:spPr>
            <a:ln w="28575" cap="rnd">
              <a:solidFill>
                <a:schemeClr val="accent2"/>
              </a:solidFill>
              <a:round/>
            </a:ln>
            <a:effectLst/>
          </c:spPr>
          <c:marker>
            <c:symbol val="none"/>
          </c:marker>
          <c:cat>
            <c:strRef>
              <c:f>Sheet1!$A$2:$A$16</c:f>
              <c:strCache>
                <c:ptCount val="4"/>
                <c:pt idx="0">
                  <c:v>Category 1</c:v>
                </c:pt>
                <c:pt idx="1">
                  <c:v>Category 2</c:v>
                </c:pt>
                <c:pt idx="2">
                  <c:v>Category 3</c:v>
                </c:pt>
                <c:pt idx="3">
                  <c:v>Category 4</c:v>
                </c:pt>
              </c:strCache>
            </c:strRef>
          </c:cat>
          <c:val>
            <c:numRef>
              <c:f>Sheet1!$C$2:$C$16</c:f>
              <c:numCache>
                <c:formatCode>General</c:formatCode>
                <c:ptCount val="15"/>
              </c:numCache>
            </c:numRef>
          </c:val>
          <c:smooth val="0"/>
          <c:extLst>
            <c:ext xmlns:c16="http://schemas.microsoft.com/office/drawing/2014/chart" uri="{C3380CC4-5D6E-409C-BE32-E72D297353CC}">
              <c16:uniqueId val="{00000001-87FE-044A-834B-4A0017CBC69E}"/>
            </c:ext>
          </c:extLst>
        </c:ser>
        <c:ser>
          <c:idx val="2"/>
          <c:order val="2"/>
          <c:tx>
            <c:strRef>
              <c:f>Sheet1!$D$1</c:f>
              <c:strCache>
                <c:ptCount val="1"/>
                <c:pt idx="0">
                  <c:v>Column2</c:v>
                </c:pt>
              </c:strCache>
            </c:strRef>
          </c:tx>
          <c:spPr>
            <a:ln w="28575" cap="rnd">
              <a:solidFill>
                <a:schemeClr val="accent3"/>
              </a:solidFill>
              <a:round/>
            </a:ln>
            <a:effectLst/>
          </c:spPr>
          <c:marker>
            <c:symbol val="none"/>
          </c:marker>
          <c:cat>
            <c:strRef>
              <c:f>Sheet1!$A$2:$A$16</c:f>
              <c:strCache>
                <c:ptCount val="4"/>
                <c:pt idx="0">
                  <c:v>Category 1</c:v>
                </c:pt>
                <c:pt idx="1">
                  <c:v>Category 2</c:v>
                </c:pt>
                <c:pt idx="2">
                  <c:v>Category 3</c:v>
                </c:pt>
                <c:pt idx="3">
                  <c:v>Category 4</c:v>
                </c:pt>
              </c:strCache>
            </c:strRef>
          </c:cat>
          <c:val>
            <c:numRef>
              <c:f>Sheet1!$D$2:$D$16</c:f>
              <c:numCache>
                <c:formatCode>General</c:formatCode>
                <c:ptCount val="15"/>
              </c:numCache>
            </c:numRef>
          </c:val>
          <c:smooth val="0"/>
          <c:extLst>
            <c:ext xmlns:c16="http://schemas.microsoft.com/office/drawing/2014/chart" uri="{C3380CC4-5D6E-409C-BE32-E72D297353CC}">
              <c16:uniqueId val="{00000002-87FE-044A-834B-4A0017CBC69E}"/>
            </c:ext>
          </c:extLst>
        </c:ser>
        <c:dLbls>
          <c:showLegendKey val="0"/>
          <c:showVal val="0"/>
          <c:showCatName val="0"/>
          <c:showSerName val="0"/>
          <c:showPercent val="0"/>
          <c:showBubbleSize val="0"/>
        </c:dLbls>
        <c:smooth val="0"/>
        <c:axId val="895777295"/>
        <c:axId val="895779647"/>
      </c:lineChart>
      <c:catAx>
        <c:axId val="895777295"/>
        <c:scaling>
          <c:orientation val="minMax"/>
        </c:scaling>
        <c:delete val="1"/>
        <c:axPos val="b"/>
        <c:numFmt formatCode="General" sourceLinked="1"/>
        <c:majorTickMark val="none"/>
        <c:minorTickMark val="none"/>
        <c:tickLblPos val="nextTo"/>
        <c:crossAx val="895779647"/>
        <c:crosses val="autoZero"/>
        <c:auto val="1"/>
        <c:lblAlgn val="ctr"/>
        <c:lblOffset val="100"/>
        <c:noMultiLvlLbl val="0"/>
      </c:catAx>
      <c:valAx>
        <c:axId val="895779647"/>
        <c:scaling>
          <c:orientation val="minMax"/>
        </c:scaling>
        <c:delete val="1"/>
        <c:axPos val="l"/>
        <c:numFmt formatCode="General" sourceLinked="1"/>
        <c:majorTickMark val="none"/>
        <c:minorTickMark val="none"/>
        <c:tickLblPos val="nextTo"/>
        <c:crossAx val="895777295"/>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4">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4">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0.69412</cdr:x>
      <cdr:y>0.27465</cdr:y>
    </cdr:from>
    <cdr:to>
      <cdr:x>0.71208</cdr:x>
      <cdr:y>0.32888</cdr:y>
    </cdr:to>
    <cdr:sp macro="" textlink="">
      <cdr:nvSpPr>
        <cdr:cNvPr id="2" name="Oval 1">
          <a:extLst xmlns:a="http://schemas.openxmlformats.org/drawingml/2006/main">
            <a:ext uri="{FF2B5EF4-FFF2-40B4-BE49-F238E27FC236}">
              <a16:creationId xmlns:a16="http://schemas.microsoft.com/office/drawing/2014/main" id="{B11A97A4-799A-6C58-8D9C-2942485B02DD}"/>
            </a:ext>
          </a:extLst>
        </cdr:cNvPr>
        <cdr:cNvSpPr/>
      </cdr:nvSpPr>
      <cdr:spPr>
        <a:xfrm xmlns:a="http://schemas.openxmlformats.org/drawingml/2006/main">
          <a:off x="6826587" y="894545"/>
          <a:ext cx="176634" cy="176630"/>
        </a:xfrm>
        <a:prstGeom xmlns:a="http://schemas.openxmlformats.org/drawingml/2006/main" prst="ellipse">
          <a:avLst/>
        </a:prstGeom>
        <a:solidFill xmlns:a="http://schemas.openxmlformats.org/drawingml/2006/main">
          <a:schemeClr val="accent1"/>
        </a:solidFill>
        <a:ln xmlns:a="http://schemas.openxmlformats.org/drawingml/2006/main">
          <a:noFill/>
        </a:ln>
        <a:effectLst xmlns:a="http://schemas.openxmlformats.org/drawingml/2006/main">
          <a:outerShdw blurRad="228600" dist="88900" dir="2700000" algn="tl" rotWithShape="0">
            <a:schemeClr val="accent1">
              <a:lumMod val="75000"/>
              <a:alpha val="35000"/>
            </a:schemeClr>
          </a:outerShdw>
        </a:effectLst>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xmlns:a="http://schemas.openxmlformats.org/drawingml/2006/main">
          <a:pPr algn="ctr"/>
          <a:endParaRPr lang="en-UA"/>
        </a:p>
      </cdr:txBody>
    </cdr:sp>
  </cdr:relSizeAnchor>
  <cdr:relSizeAnchor xmlns:cdr="http://schemas.openxmlformats.org/drawingml/2006/chartDrawing">
    <cdr:from>
      <cdr:x>0.69347</cdr:x>
      <cdr:y>0.44577</cdr:y>
    </cdr:from>
    <cdr:to>
      <cdr:x>0.71143</cdr:x>
      <cdr:y>0.5</cdr:y>
    </cdr:to>
    <cdr:sp macro="" textlink="">
      <cdr:nvSpPr>
        <cdr:cNvPr id="3" name="Oval 2">
          <a:extLst xmlns:a="http://schemas.openxmlformats.org/drawingml/2006/main">
            <a:ext uri="{FF2B5EF4-FFF2-40B4-BE49-F238E27FC236}">
              <a16:creationId xmlns:a16="http://schemas.microsoft.com/office/drawing/2014/main" id="{43B50ED8-735D-3DD8-19E7-EA502FEFC5D5}"/>
            </a:ext>
          </a:extLst>
        </cdr:cNvPr>
        <cdr:cNvSpPr/>
      </cdr:nvSpPr>
      <cdr:spPr>
        <a:xfrm xmlns:a="http://schemas.openxmlformats.org/drawingml/2006/main">
          <a:off x="6820170" y="1451890"/>
          <a:ext cx="176634" cy="176629"/>
        </a:xfrm>
        <a:prstGeom xmlns:a="http://schemas.openxmlformats.org/drawingml/2006/main" prst="ellipse">
          <a:avLst/>
        </a:prstGeom>
        <a:solidFill xmlns:a="http://schemas.openxmlformats.org/drawingml/2006/main">
          <a:schemeClr val="accent2"/>
        </a:solidFill>
        <a:ln xmlns:a="http://schemas.openxmlformats.org/drawingml/2006/main">
          <a:noFill/>
        </a:ln>
        <a:effectLst xmlns:a="http://schemas.openxmlformats.org/drawingml/2006/main">
          <a:outerShdw blurRad="228600" dist="88900" dir="2700000" algn="tl" rotWithShape="0">
            <a:schemeClr val="accent1">
              <a:lumMod val="75000"/>
              <a:alpha val="35000"/>
            </a:schemeClr>
          </a:outerShdw>
        </a:effectLst>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A"/>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262AC1-3556-6146-A5DD-969D00499361}" type="datetimeFigureOut">
              <a:rPr lang="en-US" smtClean="0"/>
              <a:t>11/10/22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D53B97-9D4D-1944-AA58-3AB51F043ED1}" type="slidenum">
              <a:rPr lang="en-US" smtClean="0"/>
              <a:t>‹#›</a:t>
            </a:fld>
            <a:endParaRPr lang="en-US"/>
          </a:p>
        </p:txBody>
      </p:sp>
    </p:spTree>
    <p:extLst>
      <p:ext uri="{BB962C8B-B14F-4D97-AF65-F5344CB8AC3E}">
        <p14:creationId xmlns:p14="http://schemas.microsoft.com/office/powerpoint/2010/main" val="2160677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86534D-BAA9-449C-9AFE-8C37A7B66E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3122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AD53B97-9D4D-1944-AA58-3AB51F043ED1}" type="slidenum">
              <a:rPr lang="en-US" smtClean="0"/>
              <a:t>10</a:t>
            </a:fld>
            <a:endParaRPr lang="en-US"/>
          </a:p>
        </p:txBody>
      </p:sp>
    </p:spTree>
    <p:extLst>
      <p:ext uri="{BB962C8B-B14F-4D97-AF65-F5344CB8AC3E}">
        <p14:creationId xmlns:p14="http://schemas.microsoft.com/office/powerpoint/2010/main" val="22952002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AD53B97-9D4D-1944-AA58-3AB51F043ED1}" type="slidenum">
              <a:rPr lang="en-US" smtClean="0"/>
              <a:t>11</a:t>
            </a:fld>
            <a:endParaRPr lang="en-US"/>
          </a:p>
        </p:txBody>
      </p:sp>
    </p:spTree>
    <p:extLst>
      <p:ext uri="{BB962C8B-B14F-4D97-AF65-F5344CB8AC3E}">
        <p14:creationId xmlns:p14="http://schemas.microsoft.com/office/powerpoint/2010/main" val="4003145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D53B97-9D4D-1944-AA58-3AB51F043ED1}" type="slidenum">
              <a:rPr lang="en-US" smtClean="0"/>
              <a:t>12</a:t>
            </a:fld>
            <a:endParaRPr lang="en-US"/>
          </a:p>
        </p:txBody>
      </p:sp>
    </p:spTree>
    <p:extLst>
      <p:ext uri="{BB962C8B-B14F-4D97-AF65-F5344CB8AC3E}">
        <p14:creationId xmlns:p14="http://schemas.microsoft.com/office/powerpoint/2010/main" val="2510108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AD53B97-9D4D-1944-AA58-3AB51F043ED1}" type="slidenum">
              <a:rPr lang="en-US" smtClean="0"/>
              <a:t>13</a:t>
            </a:fld>
            <a:endParaRPr lang="en-US"/>
          </a:p>
        </p:txBody>
      </p:sp>
    </p:spTree>
    <p:extLst>
      <p:ext uri="{BB962C8B-B14F-4D97-AF65-F5344CB8AC3E}">
        <p14:creationId xmlns:p14="http://schemas.microsoft.com/office/powerpoint/2010/main" val="19012595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AD53B97-9D4D-1944-AA58-3AB51F043ED1}" type="slidenum">
              <a:rPr lang="en-US" smtClean="0"/>
              <a:t>14</a:t>
            </a:fld>
            <a:endParaRPr lang="en-US"/>
          </a:p>
        </p:txBody>
      </p:sp>
    </p:spTree>
    <p:extLst>
      <p:ext uri="{BB962C8B-B14F-4D97-AF65-F5344CB8AC3E}">
        <p14:creationId xmlns:p14="http://schemas.microsoft.com/office/powerpoint/2010/main" val="27119707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AD53B97-9D4D-1944-AA58-3AB51F043ED1}" type="slidenum">
              <a:rPr lang="en-US" smtClean="0"/>
              <a:t>15</a:t>
            </a:fld>
            <a:endParaRPr lang="en-US"/>
          </a:p>
        </p:txBody>
      </p:sp>
    </p:spTree>
    <p:extLst>
      <p:ext uri="{BB962C8B-B14F-4D97-AF65-F5344CB8AC3E}">
        <p14:creationId xmlns:p14="http://schemas.microsoft.com/office/powerpoint/2010/main" val="3660717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AD53B97-9D4D-1944-AA58-3AB51F043ED1}" type="slidenum">
              <a:rPr lang="en-US" smtClean="0"/>
              <a:t>16</a:t>
            </a:fld>
            <a:endParaRPr lang="en-US"/>
          </a:p>
        </p:txBody>
      </p:sp>
    </p:spTree>
    <p:extLst>
      <p:ext uri="{BB962C8B-B14F-4D97-AF65-F5344CB8AC3E}">
        <p14:creationId xmlns:p14="http://schemas.microsoft.com/office/powerpoint/2010/main" val="3990569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D53B97-9D4D-1944-AA58-3AB51F043ED1}" type="slidenum">
              <a:rPr lang="en-US" smtClean="0"/>
              <a:t>17</a:t>
            </a:fld>
            <a:endParaRPr lang="en-US"/>
          </a:p>
        </p:txBody>
      </p:sp>
    </p:spTree>
    <p:extLst>
      <p:ext uri="{BB962C8B-B14F-4D97-AF65-F5344CB8AC3E}">
        <p14:creationId xmlns:p14="http://schemas.microsoft.com/office/powerpoint/2010/main" val="19987284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AD53B97-9D4D-1944-AA58-3AB51F043ED1}" type="slidenum">
              <a:rPr lang="en-US" smtClean="0"/>
              <a:t>18</a:t>
            </a:fld>
            <a:endParaRPr lang="en-US"/>
          </a:p>
        </p:txBody>
      </p:sp>
    </p:spTree>
    <p:extLst>
      <p:ext uri="{BB962C8B-B14F-4D97-AF65-F5344CB8AC3E}">
        <p14:creationId xmlns:p14="http://schemas.microsoft.com/office/powerpoint/2010/main" val="3889538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AD53B97-9D4D-1944-AA58-3AB51F043ED1}" type="slidenum">
              <a:rPr lang="en-US" smtClean="0"/>
              <a:t>19</a:t>
            </a:fld>
            <a:endParaRPr lang="en-US"/>
          </a:p>
        </p:txBody>
      </p:sp>
    </p:spTree>
    <p:extLst>
      <p:ext uri="{BB962C8B-B14F-4D97-AF65-F5344CB8AC3E}">
        <p14:creationId xmlns:p14="http://schemas.microsoft.com/office/powerpoint/2010/main" val="1670391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AD53B97-9D4D-1944-AA58-3AB51F043ED1}" type="slidenum">
              <a:rPr lang="en-US" smtClean="0"/>
              <a:t>2</a:t>
            </a:fld>
            <a:endParaRPr lang="en-US"/>
          </a:p>
        </p:txBody>
      </p:sp>
    </p:spTree>
    <p:extLst>
      <p:ext uri="{BB962C8B-B14F-4D97-AF65-F5344CB8AC3E}">
        <p14:creationId xmlns:p14="http://schemas.microsoft.com/office/powerpoint/2010/main" val="15915010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AD53B97-9D4D-1944-AA58-3AB51F043ED1}" type="slidenum">
              <a:rPr lang="en-US" smtClean="0"/>
              <a:t>20</a:t>
            </a:fld>
            <a:endParaRPr lang="en-US"/>
          </a:p>
        </p:txBody>
      </p:sp>
    </p:spTree>
    <p:extLst>
      <p:ext uri="{BB962C8B-B14F-4D97-AF65-F5344CB8AC3E}">
        <p14:creationId xmlns:p14="http://schemas.microsoft.com/office/powerpoint/2010/main" val="38182900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AD53B97-9D4D-1944-AA58-3AB51F043ED1}" type="slidenum">
              <a:rPr lang="en-US" smtClean="0"/>
              <a:t>21</a:t>
            </a:fld>
            <a:endParaRPr lang="en-US"/>
          </a:p>
        </p:txBody>
      </p:sp>
    </p:spTree>
    <p:extLst>
      <p:ext uri="{BB962C8B-B14F-4D97-AF65-F5344CB8AC3E}">
        <p14:creationId xmlns:p14="http://schemas.microsoft.com/office/powerpoint/2010/main" val="37881336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D53B97-9D4D-1944-AA58-3AB51F043ED1}" type="slidenum">
              <a:rPr lang="en-US" smtClean="0"/>
              <a:t>22</a:t>
            </a:fld>
            <a:endParaRPr lang="en-US"/>
          </a:p>
        </p:txBody>
      </p:sp>
    </p:spTree>
    <p:extLst>
      <p:ext uri="{BB962C8B-B14F-4D97-AF65-F5344CB8AC3E}">
        <p14:creationId xmlns:p14="http://schemas.microsoft.com/office/powerpoint/2010/main" val="34201702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AD53B97-9D4D-1944-AA58-3AB51F043ED1}" type="slidenum">
              <a:rPr lang="en-US" smtClean="0"/>
              <a:t>23</a:t>
            </a:fld>
            <a:endParaRPr lang="en-US"/>
          </a:p>
        </p:txBody>
      </p:sp>
    </p:spTree>
    <p:extLst>
      <p:ext uri="{BB962C8B-B14F-4D97-AF65-F5344CB8AC3E}">
        <p14:creationId xmlns:p14="http://schemas.microsoft.com/office/powerpoint/2010/main" val="15332499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AD53B97-9D4D-1944-AA58-3AB51F043ED1}" type="slidenum">
              <a:rPr lang="en-US" smtClean="0"/>
              <a:t>24</a:t>
            </a:fld>
            <a:endParaRPr lang="en-US"/>
          </a:p>
        </p:txBody>
      </p:sp>
    </p:spTree>
    <p:extLst>
      <p:ext uri="{BB962C8B-B14F-4D97-AF65-F5344CB8AC3E}">
        <p14:creationId xmlns:p14="http://schemas.microsoft.com/office/powerpoint/2010/main" val="40653233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AD53B97-9D4D-1944-AA58-3AB51F043ED1}" type="slidenum">
              <a:rPr lang="en-US" smtClean="0"/>
              <a:t>25</a:t>
            </a:fld>
            <a:endParaRPr lang="en-US"/>
          </a:p>
        </p:txBody>
      </p:sp>
    </p:spTree>
    <p:extLst>
      <p:ext uri="{BB962C8B-B14F-4D97-AF65-F5344CB8AC3E}">
        <p14:creationId xmlns:p14="http://schemas.microsoft.com/office/powerpoint/2010/main" val="41802309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AD53B97-9D4D-1944-AA58-3AB51F043ED1}" type="slidenum">
              <a:rPr lang="en-US" smtClean="0"/>
              <a:t>26</a:t>
            </a:fld>
            <a:endParaRPr lang="en-US"/>
          </a:p>
        </p:txBody>
      </p:sp>
    </p:spTree>
    <p:extLst>
      <p:ext uri="{BB962C8B-B14F-4D97-AF65-F5344CB8AC3E}">
        <p14:creationId xmlns:p14="http://schemas.microsoft.com/office/powerpoint/2010/main" val="8035775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AD53B97-9D4D-1944-AA58-3AB51F043ED1}" type="slidenum">
              <a:rPr lang="en-US" smtClean="0"/>
              <a:t>27</a:t>
            </a:fld>
            <a:endParaRPr lang="en-US"/>
          </a:p>
        </p:txBody>
      </p:sp>
    </p:spTree>
    <p:extLst>
      <p:ext uri="{BB962C8B-B14F-4D97-AF65-F5344CB8AC3E}">
        <p14:creationId xmlns:p14="http://schemas.microsoft.com/office/powerpoint/2010/main" val="28367879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AD53B97-9D4D-1944-AA58-3AB51F043ED1}" type="slidenum">
              <a:rPr lang="en-US" smtClean="0"/>
              <a:t>28</a:t>
            </a:fld>
            <a:endParaRPr lang="en-US"/>
          </a:p>
        </p:txBody>
      </p:sp>
    </p:spTree>
    <p:extLst>
      <p:ext uri="{BB962C8B-B14F-4D97-AF65-F5344CB8AC3E}">
        <p14:creationId xmlns:p14="http://schemas.microsoft.com/office/powerpoint/2010/main" val="164949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AD53B97-9D4D-1944-AA58-3AB51F043ED1}" type="slidenum">
              <a:rPr lang="en-US" smtClean="0"/>
              <a:t>29</a:t>
            </a:fld>
            <a:endParaRPr lang="en-US"/>
          </a:p>
        </p:txBody>
      </p:sp>
    </p:spTree>
    <p:extLst>
      <p:ext uri="{BB962C8B-B14F-4D97-AF65-F5344CB8AC3E}">
        <p14:creationId xmlns:p14="http://schemas.microsoft.com/office/powerpoint/2010/main" val="2421807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AD53B97-9D4D-1944-AA58-3AB51F043ED1}" type="slidenum">
              <a:rPr lang="en-US" smtClean="0"/>
              <a:t>3</a:t>
            </a:fld>
            <a:endParaRPr lang="en-US"/>
          </a:p>
        </p:txBody>
      </p:sp>
    </p:spTree>
    <p:extLst>
      <p:ext uri="{BB962C8B-B14F-4D97-AF65-F5344CB8AC3E}">
        <p14:creationId xmlns:p14="http://schemas.microsoft.com/office/powerpoint/2010/main" val="27968019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AD53B97-9D4D-1944-AA58-3AB51F043ED1}" type="slidenum">
              <a:rPr lang="en-US" smtClean="0"/>
              <a:t>30</a:t>
            </a:fld>
            <a:endParaRPr lang="en-US"/>
          </a:p>
        </p:txBody>
      </p:sp>
    </p:spTree>
    <p:extLst>
      <p:ext uri="{BB962C8B-B14F-4D97-AF65-F5344CB8AC3E}">
        <p14:creationId xmlns:p14="http://schemas.microsoft.com/office/powerpoint/2010/main" val="13994573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AD53B97-9D4D-1944-AA58-3AB51F043ED1}" type="slidenum">
              <a:rPr lang="en-US" smtClean="0"/>
              <a:t>31</a:t>
            </a:fld>
            <a:endParaRPr lang="en-US"/>
          </a:p>
        </p:txBody>
      </p:sp>
    </p:spTree>
    <p:extLst>
      <p:ext uri="{BB962C8B-B14F-4D97-AF65-F5344CB8AC3E}">
        <p14:creationId xmlns:p14="http://schemas.microsoft.com/office/powerpoint/2010/main" val="36160306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AD53B97-9D4D-1944-AA58-3AB51F043ED1}" type="slidenum">
              <a:rPr lang="en-US" smtClean="0"/>
              <a:t>32</a:t>
            </a:fld>
            <a:endParaRPr lang="en-US"/>
          </a:p>
        </p:txBody>
      </p:sp>
    </p:spTree>
    <p:extLst>
      <p:ext uri="{BB962C8B-B14F-4D97-AF65-F5344CB8AC3E}">
        <p14:creationId xmlns:p14="http://schemas.microsoft.com/office/powerpoint/2010/main" val="32298120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870E0A-99C4-1146-A63D-CBDC4F72EA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8044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AD53B97-9D4D-1944-AA58-3AB51F043ED1}" type="slidenum">
              <a:rPr lang="en-US" smtClean="0"/>
              <a:t>4</a:t>
            </a:fld>
            <a:endParaRPr lang="en-US"/>
          </a:p>
        </p:txBody>
      </p:sp>
    </p:spTree>
    <p:extLst>
      <p:ext uri="{BB962C8B-B14F-4D97-AF65-F5344CB8AC3E}">
        <p14:creationId xmlns:p14="http://schemas.microsoft.com/office/powerpoint/2010/main" val="2455917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AD53B97-9D4D-1944-AA58-3AB51F043ED1}" type="slidenum">
              <a:rPr lang="en-US" smtClean="0"/>
              <a:t>5</a:t>
            </a:fld>
            <a:endParaRPr lang="en-US"/>
          </a:p>
        </p:txBody>
      </p:sp>
    </p:spTree>
    <p:extLst>
      <p:ext uri="{BB962C8B-B14F-4D97-AF65-F5344CB8AC3E}">
        <p14:creationId xmlns:p14="http://schemas.microsoft.com/office/powerpoint/2010/main" val="3113501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AD53B97-9D4D-1944-AA58-3AB51F043ED1}" type="slidenum">
              <a:rPr lang="en-US" smtClean="0"/>
              <a:t>6</a:t>
            </a:fld>
            <a:endParaRPr lang="en-US"/>
          </a:p>
        </p:txBody>
      </p:sp>
    </p:spTree>
    <p:extLst>
      <p:ext uri="{BB962C8B-B14F-4D97-AF65-F5344CB8AC3E}">
        <p14:creationId xmlns:p14="http://schemas.microsoft.com/office/powerpoint/2010/main" val="3626780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D53B97-9D4D-1944-AA58-3AB51F043ED1}" type="slidenum">
              <a:rPr lang="en-US" smtClean="0"/>
              <a:t>7</a:t>
            </a:fld>
            <a:endParaRPr lang="en-US"/>
          </a:p>
        </p:txBody>
      </p:sp>
    </p:spTree>
    <p:extLst>
      <p:ext uri="{BB962C8B-B14F-4D97-AF65-F5344CB8AC3E}">
        <p14:creationId xmlns:p14="http://schemas.microsoft.com/office/powerpoint/2010/main" val="2370390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AD53B97-9D4D-1944-AA58-3AB51F043ED1}" type="slidenum">
              <a:rPr lang="en-US" smtClean="0"/>
              <a:t>8</a:t>
            </a:fld>
            <a:endParaRPr lang="en-US"/>
          </a:p>
        </p:txBody>
      </p:sp>
    </p:spTree>
    <p:extLst>
      <p:ext uri="{BB962C8B-B14F-4D97-AF65-F5344CB8AC3E}">
        <p14:creationId xmlns:p14="http://schemas.microsoft.com/office/powerpoint/2010/main" val="3024035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D53B97-9D4D-1944-AA58-3AB51F043ED1}" type="slidenum">
              <a:rPr lang="en-US" smtClean="0"/>
              <a:t>9</a:t>
            </a:fld>
            <a:endParaRPr lang="en-US"/>
          </a:p>
        </p:txBody>
      </p:sp>
    </p:spTree>
    <p:extLst>
      <p:ext uri="{BB962C8B-B14F-4D97-AF65-F5344CB8AC3E}">
        <p14:creationId xmlns:p14="http://schemas.microsoft.com/office/powerpoint/2010/main" val="3619271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956D-59CE-8893-E1BE-B7C5B976C5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0B64A0A-0710-6CE8-3324-9639916F6F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5BC3B4-9B6C-C6F0-8915-482456CD91E6}"/>
              </a:ext>
            </a:extLst>
          </p:cNvPr>
          <p:cNvSpPr>
            <a:spLocks noGrp="1"/>
          </p:cNvSpPr>
          <p:nvPr>
            <p:ph type="dt" sz="half" idx="10"/>
          </p:nvPr>
        </p:nvSpPr>
        <p:spPr/>
        <p:txBody>
          <a:bodyPr/>
          <a:lstStyle/>
          <a:p>
            <a:fld id="{129AC001-B55A-4846-A807-644A9C6C8725}" type="datetimeFigureOut">
              <a:rPr lang="en-US" smtClean="0"/>
              <a:t>11/10/22</a:t>
            </a:fld>
            <a:endParaRPr lang="en-US"/>
          </a:p>
        </p:txBody>
      </p:sp>
      <p:sp>
        <p:nvSpPr>
          <p:cNvPr id="5" name="Footer Placeholder 4">
            <a:extLst>
              <a:ext uri="{FF2B5EF4-FFF2-40B4-BE49-F238E27FC236}">
                <a16:creationId xmlns:a16="http://schemas.microsoft.com/office/drawing/2014/main" id="{AD914AEE-F0DF-CA5B-4352-66785FFB1E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D1162C-C550-0A56-6DCF-5BC5E6B121E7}"/>
              </a:ext>
            </a:extLst>
          </p:cNvPr>
          <p:cNvSpPr>
            <a:spLocks noGrp="1"/>
          </p:cNvSpPr>
          <p:nvPr>
            <p:ph type="sldNum" sz="quarter" idx="12"/>
          </p:nvPr>
        </p:nvSpPr>
        <p:spPr/>
        <p:txBody>
          <a:bodyPr/>
          <a:lstStyle/>
          <a:p>
            <a:fld id="{A43D360B-356F-3C45-B01F-AFE88D89530C}" type="slidenum">
              <a:rPr lang="en-US" smtClean="0"/>
              <a:t>‹#›</a:t>
            </a:fld>
            <a:endParaRPr lang="en-US"/>
          </a:p>
        </p:txBody>
      </p:sp>
    </p:spTree>
    <p:extLst>
      <p:ext uri="{BB962C8B-B14F-4D97-AF65-F5344CB8AC3E}">
        <p14:creationId xmlns:p14="http://schemas.microsoft.com/office/powerpoint/2010/main" val="1873413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137174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47343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1271BA6-E766-4E82-B118-37690444DC19}"/>
              </a:ext>
            </a:extLst>
          </p:cNvPr>
          <p:cNvSpPr>
            <a:spLocks noGrp="1"/>
          </p:cNvSpPr>
          <p:nvPr>
            <p:ph type="pic" sz="quarter" idx="13"/>
          </p:nvPr>
        </p:nvSpPr>
        <p:spPr>
          <a:xfrm>
            <a:off x="0" y="761771"/>
            <a:ext cx="4642643" cy="5672187"/>
          </a:xfrm>
          <a:custGeom>
            <a:avLst/>
            <a:gdLst>
              <a:gd name="connsiteX0" fmla="*/ 0 w 4642643"/>
              <a:gd name="connsiteY0" fmla="*/ 0 h 5672187"/>
              <a:gd name="connsiteX1" fmla="*/ 4642643 w 4642643"/>
              <a:gd name="connsiteY1" fmla="*/ 0 h 5672187"/>
              <a:gd name="connsiteX2" fmla="*/ 0 w 4642643"/>
              <a:gd name="connsiteY2" fmla="*/ 5672187 h 5672187"/>
            </a:gdLst>
            <a:ahLst/>
            <a:cxnLst>
              <a:cxn ang="0">
                <a:pos x="connsiteX0" y="connsiteY0"/>
              </a:cxn>
              <a:cxn ang="0">
                <a:pos x="connsiteX1" y="connsiteY1"/>
              </a:cxn>
              <a:cxn ang="0">
                <a:pos x="connsiteX2" y="connsiteY2"/>
              </a:cxn>
            </a:cxnLst>
            <a:rect l="l" t="t" r="r" b="b"/>
            <a:pathLst>
              <a:path w="4642643" h="5672187">
                <a:moveTo>
                  <a:pt x="0" y="0"/>
                </a:moveTo>
                <a:lnTo>
                  <a:pt x="4642643" y="0"/>
                </a:lnTo>
                <a:lnTo>
                  <a:pt x="0" y="5672187"/>
                </a:lnTo>
                <a:close/>
              </a:path>
            </a:pathLst>
          </a:custGeom>
        </p:spPr>
        <p:txBody>
          <a:bodyPr wrap="square">
            <a:noAutofit/>
          </a:bodyPr>
          <a:lstStyle/>
          <a:p>
            <a:endParaRPr lang="en-IN" dirty="0"/>
          </a:p>
        </p:txBody>
      </p:sp>
      <p:sp>
        <p:nvSpPr>
          <p:cNvPr id="2" name="Title 1">
            <a:extLst>
              <a:ext uri="{FF2B5EF4-FFF2-40B4-BE49-F238E27FC236}">
                <a16:creationId xmlns:a16="http://schemas.microsoft.com/office/drawing/2014/main" id="{984F6A04-A705-4B5F-BBBE-FB0AC2EB83A4}"/>
              </a:ext>
            </a:extLst>
          </p:cNvPr>
          <p:cNvSpPr>
            <a:spLocks noGrp="1"/>
          </p:cNvSpPr>
          <p:nvPr>
            <p:ph type="title"/>
          </p:nvPr>
        </p:nvSpPr>
        <p:spPr/>
        <p:txBody>
          <a:bodyPr/>
          <a:lstStyle/>
          <a:p>
            <a:r>
              <a:rPr lang="en-US" dirty="0"/>
              <a:t>Click to edit Master title style</a:t>
            </a:r>
            <a:endParaRPr lang="en-IN" dirty="0"/>
          </a:p>
        </p:txBody>
      </p:sp>
    </p:spTree>
    <p:extLst>
      <p:ext uri="{BB962C8B-B14F-4D97-AF65-F5344CB8AC3E}">
        <p14:creationId xmlns:p14="http://schemas.microsoft.com/office/powerpoint/2010/main" val="35519829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5049F150-705D-43F8-8162-2E3B70022AF3}"/>
              </a:ext>
            </a:extLst>
          </p:cNvPr>
          <p:cNvSpPr>
            <a:spLocks noGrp="1"/>
          </p:cNvSpPr>
          <p:nvPr>
            <p:ph type="pic" sz="quarter" idx="13"/>
          </p:nvPr>
        </p:nvSpPr>
        <p:spPr>
          <a:xfrm>
            <a:off x="5818910" y="640574"/>
            <a:ext cx="5725073" cy="5400000"/>
          </a:xfrm>
          <a:custGeom>
            <a:avLst/>
            <a:gdLst>
              <a:gd name="connsiteX0" fmla="*/ 0 w 5725073"/>
              <a:gd name="connsiteY0" fmla="*/ 0 h 5400000"/>
              <a:gd name="connsiteX1" fmla="*/ 5725073 w 5725073"/>
              <a:gd name="connsiteY1" fmla="*/ 0 h 5400000"/>
              <a:gd name="connsiteX2" fmla="*/ 5725073 w 5725073"/>
              <a:gd name="connsiteY2" fmla="*/ 5400000 h 5400000"/>
              <a:gd name="connsiteX3" fmla="*/ 0 w 5725073"/>
              <a:gd name="connsiteY3" fmla="*/ 5400000 h 5400000"/>
            </a:gdLst>
            <a:ahLst/>
            <a:cxnLst>
              <a:cxn ang="0">
                <a:pos x="connsiteX0" y="connsiteY0"/>
              </a:cxn>
              <a:cxn ang="0">
                <a:pos x="connsiteX1" y="connsiteY1"/>
              </a:cxn>
              <a:cxn ang="0">
                <a:pos x="connsiteX2" y="connsiteY2"/>
              </a:cxn>
              <a:cxn ang="0">
                <a:pos x="connsiteX3" y="connsiteY3"/>
              </a:cxn>
            </a:cxnLst>
            <a:rect l="l" t="t" r="r" b="b"/>
            <a:pathLst>
              <a:path w="5725073" h="5400000">
                <a:moveTo>
                  <a:pt x="0" y="0"/>
                </a:moveTo>
                <a:lnTo>
                  <a:pt x="5725073" y="0"/>
                </a:lnTo>
                <a:lnTo>
                  <a:pt x="5725073" y="5400000"/>
                </a:lnTo>
                <a:lnTo>
                  <a:pt x="0" y="5400000"/>
                </a:lnTo>
                <a:close/>
              </a:path>
            </a:pathLst>
          </a:custGeom>
        </p:spPr>
        <p:txBody>
          <a:bodyPr wrap="square">
            <a:noAutofit/>
          </a:bodyPr>
          <a:lstStyle/>
          <a:p>
            <a:endParaRPr lang="en-IN"/>
          </a:p>
        </p:txBody>
      </p:sp>
    </p:spTree>
    <p:extLst>
      <p:ext uri="{BB962C8B-B14F-4D97-AF65-F5344CB8AC3E}">
        <p14:creationId xmlns:p14="http://schemas.microsoft.com/office/powerpoint/2010/main" val="39886026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21000">
              <a:srgbClr val="0D13BF"/>
            </a:gs>
            <a:gs pos="58000">
              <a:schemeClr val="bg2">
                <a:lumMod val="25000"/>
              </a:schemeClr>
            </a:gs>
            <a:gs pos="0">
              <a:schemeClr val="accent2">
                <a:lumMod val="75000"/>
              </a:schemeClr>
            </a:gs>
          </a:gsLst>
          <a:lin ang="27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467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F529794F-1D96-4CA7-A85F-39ACF1E426CC}"/>
              </a:ext>
            </a:extLst>
          </p:cNvPr>
          <p:cNvSpPr>
            <a:spLocks noGrp="1"/>
          </p:cNvSpPr>
          <p:nvPr>
            <p:ph type="pic" sz="quarter" idx="13"/>
          </p:nvPr>
        </p:nvSpPr>
        <p:spPr>
          <a:xfrm>
            <a:off x="609600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p>
            <a:endParaRPr lang="en-IN"/>
          </a:p>
        </p:txBody>
      </p:sp>
    </p:spTree>
    <p:extLst>
      <p:ext uri="{BB962C8B-B14F-4D97-AF65-F5344CB8AC3E}">
        <p14:creationId xmlns:p14="http://schemas.microsoft.com/office/powerpoint/2010/main" val="10548217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06689D2-E779-4342-9AAA-1FAEAD9774B7}"/>
              </a:ext>
            </a:extLst>
          </p:cNvPr>
          <p:cNvSpPr>
            <a:spLocks noGrp="1"/>
          </p:cNvSpPr>
          <p:nvPr>
            <p:ph type="pic" sz="quarter" idx="13"/>
          </p:nvPr>
        </p:nvSpPr>
        <p:spPr>
          <a:xfrm>
            <a:off x="-30436" y="0"/>
            <a:ext cx="6126436" cy="6832672"/>
          </a:xfrm>
          <a:custGeom>
            <a:avLst/>
            <a:gdLst>
              <a:gd name="connsiteX0" fmla="*/ 0 w 6126436"/>
              <a:gd name="connsiteY0" fmla="*/ 0 h 6832672"/>
              <a:gd name="connsiteX1" fmla="*/ 6126436 w 6126436"/>
              <a:gd name="connsiteY1" fmla="*/ 0 h 6832672"/>
              <a:gd name="connsiteX2" fmla="*/ 6126436 w 6126436"/>
              <a:gd name="connsiteY2" fmla="*/ 6832672 h 6832672"/>
              <a:gd name="connsiteX3" fmla="*/ 0 w 6126436"/>
              <a:gd name="connsiteY3" fmla="*/ 6832672 h 6832672"/>
            </a:gdLst>
            <a:ahLst/>
            <a:cxnLst>
              <a:cxn ang="0">
                <a:pos x="connsiteX0" y="connsiteY0"/>
              </a:cxn>
              <a:cxn ang="0">
                <a:pos x="connsiteX1" y="connsiteY1"/>
              </a:cxn>
              <a:cxn ang="0">
                <a:pos x="connsiteX2" y="connsiteY2"/>
              </a:cxn>
              <a:cxn ang="0">
                <a:pos x="connsiteX3" y="connsiteY3"/>
              </a:cxn>
            </a:cxnLst>
            <a:rect l="l" t="t" r="r" b="b"/>
            <a:pathLst>
              <a:path w="6126436" h="6832672">
                <a:moveTo>
                  <a:pt x="0" y="0"/>
                </a:moveTo>
                <a:lnTo>
                  <a:pt x="6126436" y="0"/>
                </a:lnTo>
                <a:lnTo>
                  <a:pt x="6126436" y="6832672"/>
                </a:lnTo>
                <a:lnTo>
                  <a:pt x="0" y="6832672"/>
                </a:lnTo>
                <a:close/>
              </a:path>
            </a:pathLst>
          </a:custGeom>
        </p:spPr>
        <p:txBody>
          <a:bodyPr wrap="square">
            <a:noAutofit/>
          </a:bodyPr>
          <a:lstStyle/>
          <a:p>
            <a:endParaRPr lang="en-IN"/>
          </a:p>
        </p:txBody>
      </p:sp>
      <p:sp>
        <p:nvSpPr>
          <p:cNvPr id="3" name="Date Placeholder 2">
            <a:extLst>
              <a:ext uri="{FF2B5EF4-FFF2-40B4-BE49-F238E27FC236}">
                <a16:creationId xmlns:a16="http://schemas.microsoft.com/office/drawing/2014/main" id="{F7020A87-9568-4A97-9719-FFF2BB8A5229}"/>
              </a:ext>
            </a:extLst>
          </p:cNvPr>
          <p:cNvSpPr>
            <a:spLocks noGrp="1"/>
          </p:cNvSpPr>
          <p:nvPr>
            <p:ph type="dt" sz="half" idx="10"/>
          </p:nvPr>
        </p:nvSpPr>
        <p:spPr>
          <a:xfrm>
            <a:off x="838200" y="6583286"/>
            <a:ext cx="2743200" cy="249385"/>
          </a:xfrm>
          <a:prstGeom prst="rect">
            <a:avLst/>
          </a:prstGeom>
        </p:spPr>
        <p:txBody>
          <a:bodyPr/>
          <a:lstStyle/>
          <a:p>
            <a:fld id="{75A06096-56DF-4290-9400-986291C51635}" type="datetime1">
              <a:rPr lang="en-US" smtClean="0"/>
              <a:t>11/10/22</a:t>
            </a:fld>
            <a:endParaRPr lang="en-US" dirty="0"/>
          </a:p>
        </p:txBody>
      </p:sp>
      <p:sp>
        <p:nvSpPr>
          <p:cNvPr id="4" name="Footer Placeholder 3">
            <a:extLst>
              <a:ext uri="{FF2B5EF4-FFF2-40B4-BE49-F238E27FC236}">
                <a16:creationId xmlns:a16="http://schemas.microsoft.com/office/drawing/2014/main" id="{F06E95DA-3CA5-4F3D-88E1-015ACB993978}"/>
              </a:ext>
            </a:extLst>
          </p:cNvPr>
          <p:cNvSpPr>
            <a:spLocks noGrp="1"/>
          </p:cNvSpPr>
          <p:nvPr>
            <p:ph type="ftr" sz="quarter" idx="11"/>
          </p:nvPr>
        </p:nvSpPr>
        <p:spPr>
          <a:xfrm>
            <a:off x="4038600" y="6583286"/>
            <a:ext cx="4114800" cy="24938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05B787F7-7750-47EC-8D8A-473507BC8CE5}"/>
              </a:ext>
            </a:extLst>
          </p:cNvPr>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pPr/>
              <a:t>‹#›</a:t>
            </a:fld>
            <a:endParaRPr lang="en-US" dirty="0"/>
          </a:p>
        </p:txBody>
      </p:sp>
    </p:spTree>
    <p:extLst>
      <p:ext uri="{BB962C8B-B14F-4D97-AF65-F5344CB8AC3E}">
        <p14:creationId xmlns:p14="http://schemas.microsoft.com/office/powerpoint/2010/main" val="18275702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EAC6560-EA34-441A-9BD2-1A91B7130509}"/>
              </a:ext>
            </a:extLst>
          </p:cNvPr>
          <p:cNvSpPr>
            <a:spLocks noGrp="1"/>
          </p:cNvSpPr>
          <p:nvPr>
            <p:ph type="pic" sz="quarter" idx="13"/>
          </p:nvPr>
        </p:nvSpPr>
        <p:spPr>
          <a:xfrm>
            <a:off x="5818909" y="640574"/>
            <a:ext cx="5725073" cy="5400000"/>
          </a:xfrm>
          <a:custGeom>
            <a:avLst/>
            <a:gdLst>
              <a:gd name="connsiteX0" fmla="*/ 0 w 5725073"/>
              <a:gd name="connsiteY0" fmla="*/ 0 h 5400000"/>
              <a:gd name="connsiteX1" fmla="*/ 5725073 w 5725073"/>
              <a:gd name="connsiteY1" fmla="*/ 0 h 5400000"/>
              <a:gd name="connsiteX2" fmla="*/ 5725073 w 5725073"/>
              <a:gd name="connsiteY2" fmla="*/ 5400000 h 5400000"/>
              <a:gd name="connsiteX3" fmla="*/ 0 w 5725073"/>
              <a:gd name="connsiteY3" fmla="*/ 5400000 h 5400000"/>
            </a:gdLst>
            <a:ahLst/>
            <a:cxnLst>
              <a:cxn ang="0">
                <a:pos x="connsiteX0" y="connsiteY0"/>
              </a:cxn>
              <a:cxn ang="0">
                <a:pos x="connsiteX1" y="connsiteY1"/>
              </a:cxn>
              <a:cxn ang="0">
                <a:pos x="connsiteX2" y="connsiteY2"/>
              </a:cxn>
              <a:cxn ang="0">
                <a:pos x="connsiteX3" y="connsiteY3"/>
              </a:cxn>
            </a:cxnLst>
            <a:rect l="l" t="t" r="r" b="b"/>
            <a:pathLst>
              <a:path w="5725073" h="5400000">
                <a:moveTo>
                  <a:pt x="0" y="0"/>
                </a:moveTo>
                <a:lnTo>
                  <a:pt x="5725073" y="0"/>
                </a:lnTo>
                <a:lnTo>
                  <a:pt x="5725073" y="5400000"/>
                </a:lnTo>
                <a:lnTo>
                  <a:pt x="0" y="5400000"/>
                </a:lnTo>
                <a:close/>
              </a:path>
            </a:pathLst>
          </a:custGeom>
        </p:spPr>
        <p:txBody>
          <a:bodyPr wrap="square">
            <a:noAutofit/>
          </a:bodyPr>
          <a:lstStyle/>
          <a:p>
            <a:endParaRPr lang="en-IN"/>
          </a:p>
        </p:txBody>
      </p:sp>
      <p:sp>
        <p:nvSpPr>
          <p:cNvPr id="3" name="Date Placeholder 2">
            <a:extLst>
              <a:ext uri="{FF2B5EF4-FFF2-40B4-BE49-F238E27FC236}">
                <a16:creationId xmlns:a16="http://schemas.microsoft.com/office/drawing/2014/main" id="{7A4AD5F6-0A15-4261-BDCD-E362F7138C19}"/>
              </a:ext>
            </a:extLst>
          </p:cNvPr>
          <p:cNvSpPr>
            <a:spLocks noGrp="1"/>
          </p:cNvSpPr>
          <p:nvPr>
            <p:ph type="dt" sz="half" idx="10"/>
          </p:nvPr>
        </p:nvSpPr>
        <p:spPr>
          <a:xfrm>
            <a:off x="838200" y="6583286"/>
            <a:ext cx="2743200" cy="249385"/>
          </a:xfrm>
          <a:prstGeom prst="rect">
            <a:avLst/>
          </a:prstGeom>
        </p:spPr>
        <p:txBody>
          <a:bodyPr/>
          <a:lstStyle/>
          <a:p>
            <a:fld id="{75A06096-56DF-4290-9400-986291C51635}" type="datetime1">
              <a:rPr lang="en-US" smtClean="0"/>
              <a:t>11/10/22</a:t>
            </a:fld>
            <a:endParaRPr lang="en-US" dirty="0"/>
          </a:p>
        </p:txBody>
      </p:sp>
      <p:sp>
        <p:nvSpPr>
          <p:cNvPr id="4" name="Footer Placeholder 3">
            <a:extLst>
              <a:ext uri="{FF2B5EF4-FFF2-40B4-BE49-F238E27FC236}">
                <a16:creationId xmlns:a16="http://schemas.microsoft.com/office/drawing/2014/main" id="{C86CB879-1569-4D6E-B10E-1C7D3305EFBA}"/>
              </a:ext>
            </a:extLst>
          </p:cNvPr>
          <p:cNvSpPr>
            <a:spLocks noGrp="1"/>
          </p:cNvSpPr>
          <p:nvPr>
            <p:ph type="ftr" sz="quarter" idx="11"/>
          </p:nvPr>
        </p:nvSpPr>
        <p:spPr>
          <a:xfrm>
            <a:off x="4038600" y="6583286"/>
            <a:ext cx="4114800" cy="24938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930AC812-75EF-4492-80B5-30A436522E05}"/>
              </a:ext>
            </a:extLst>
          </p:cNvPr>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pPr/>
              <a:t>‹#›</a:t>
            </a:fld>
            <a:endParaRPr lang="en-US" dirty="0"/>
          </a:p>
        </p:txBody>
      </p:sp>
    </p:spTree>
    <p:extLst>
      <p:ext uri="{BB962C8B-B14F-4D97-AF65-F5344CB8AC3E}">
        <p14:creationId xmlns:p14="http://schemas.microsoft.com/office/powerpoint/2010/main" val="11800464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583286"/>
            <a:ext cx="2743200" cy="249385"/>
          </a:xfrm>
          <a:prstGeom prst="rect">
            <a:avLst/>
          </a:prstGeom>
        </p:spPr>
        <p:txBody>
          <a:bodyPr/>
          <a:lstStyle/>
          <a:p>
            <a:fld id="{1561BE48-2D6D-4090-93EB-7EAB93FB2B16}" type="datetime1">
              <a:rPr lang="en-US" smtClean="0"/>
              <a:t>11/10/22</a:t>
            </a:fld>
            <a:endParaRPr lang="en-US"/>
          </a:p>
        </p:txBody>
      </p:sp>
      <p:sp>
        <p:nvSpPr>
          <p:cNvPr id="6" name="Footer Placeholder 5"/>
          <p:cNvSpPr>
            <a:spLocks noGrp="1"/>
          </p:cNvSpPr>
          <p:nvPr>
            <p:ph type="ftr" sz="quarter" idx="11"/>
          </p:nvPr>
        </p:nvSpPr>
        <p:spPr>
          <a:xfrm>
            <a:off x="4038600" y="6583286"/>
            <a:ext cx="4114800" cy="249385"/>
          </a:xfrm>
          <a:prstGeom prst="rect">
            <a:avLst/>
          </a:prstGeom>
        </p:spPr>
        <p:txBody>
          <a:bodyPr/>
          <a:lstStyle/>
          <a:p>
            <a:endParaRPr lang="en-US"/>
          </a:p>
        </p:txBody>
      </p:sp>
      <p:sp>
        <p:nvSpPr>
          <p:cNvPr id="7" name="Slide Number Placeholder 6"/>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120788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583286"/>
            <a:ext cx="2743200" cy="249385"/>
          </a:xfrm>
          <a:prstGeom prst="rect">
            <a:avLst/>
          </a:prstGeom>
        </p:spPr>
        <p:txBody>
          <a:bodyPr/>
          <a:lstStyle/>
          <a:p>
            <a:fld id="{1AFAC0BB-E46E-40ED-9A52-C3063C3C97C2}" type="datetime1">
              <a:rPr lang="en-US" smtClean="0"/>
              <a:t>11/10/22</a:t>
            </a:fld>
            <a:endParaRPr lang="en-US"/>
          </a:p>
        </p:txBody>
      </p:sp>
      <p:sp>
        <p:nvSpPr>
          <p:cNvPr id="8" name="Footer Placeholder 7"/>
          <p:cNvSpPr>
            <a:spLocks noGrp="1"/>
          </p:cNvSpPr>
          <p:nvPr>
            <p:ph type="ftr" sz="quarter" idx="11"/>
          </p:nvPr>
        </p:nvSpPr>
        <p:spPr>
          <a:xfrm>
            <a:off x="4038600" y="6583286"/>
            <a:ext cx="4114800" cy="249385"/>
          </a:xfrm>
          <a:prstGeom prst="rect">
            <a:avLst/>
          </a:prstGeom>
        </p:spPr>
        <p:txBody>
          <a:bodyPr/>
          <a:lstStyle/>
          <a:p>
            <a:endParaRPr lang="en-US"/>
          </a:p>
        </p:txBody>
      </p:sp>
      <p:sp>
        <p:nvSpPr>
          <p:cNvPr id="9" name="Slide Number Placeholder 8"/>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2707354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4879912-1A49-4B0B-B4AC-71038945F32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3129" y="1"/>
            <a:ext cx="14258258" cy="6857998"/>
          </a:xfrm>
          <a:prstGeom prst="rect">
            <a:avLst/>
          </a:prstGeom>
        </p:spPr>
      </p:pic>
    </p:spTree>
    <p:extLst>
      <p:ext uri="{BB962C8B-B14F-4D97-AF65-F5344CB8AC3E}">
        <p14:creationId xmlns:p14="http://schemas.microsoft.com/office/powerpoint/2010/main" val="28439593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583286"/>
            <a:ext cx="2743200" cy="249385"/>
          </a:xfrm>
          <a:prstGeom prst="rect">
            <a:avLst/>
          </a:prstGeom>
        </p:spPr>
        <p:txBody>
          <a:bodyPr/>
          <a:lstStyle/>
          <a:p>
            <a:fld id="{654299F2-490A-4689-9798-694CAE1CDFB5}" type="datetime1">
              <a:rPr lang="en-US" smtClean="0"/>
              <a:t>11/10/22</a:t>
            </a:fld>
            <a:endParaRPr lang="en-US"/>
          </a:p>
        </p:txBody>
      </p:sp>
      <p:sp>
        <p:nvSpPr>
          <p:cNvPr id="4" name="Footer Placeholder 3"/>
          <p:cNvSpPr>
            <a:spLocks noGrp="1"/>
          </p:cNvSpPr>
          <p:nvPr>
            <p:ph type="ftr" sz="quarter" idx="11"/>
          </p:nvPr>
        </p:nvSpPr>
        <p:spPr>
          <a:xfrm>
            <a:off x="4038600" y="6583286"/>
            <a:ext cx="4114800" cy="249385"/>
          </a:xfrm>
          <a:prstGeom prst="rect">
            <a:avLst/>
          </a:prstGeom>
        </p:spPr>
        <p:txBody>
          <a:bodyPr/>
          <a:lstStyle/>
          <a:p>
            <a:endParaRPr lang="en-US"/>
          </a:p>
        </p:txBody>
      </p:sp>
      <p:sp>
        <p:nvSpPr>
          <p:cNvPr id="5" name="Slide Number Placeholder 4"/>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18039135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583286"/>
            <a:ext cx="2743200" cy="249385"/>
          </a:xfrm>
          <a:prstGeom prst="rect">
            <a:avLst/>
          </a:prstGeom>
        </p:spPr>
        <p:txBody>
          <a:bodyPr/>
          <a:lstStyle/>
          <a:p>
            <a:fld id="{8606A597-4D65-4E7D-8110-2D0D7D9138F4}" type="datetime1">
              <a:rPr lang="en-US" smtClean="0"/>
              <a:t>11/10/22</a:t>
            </a:fld>
            <a:endParaRPr lang="en-US"/>
          </a:p>
        </p:txBody>
      </p:sp>
      <p:sp>
        <p:nvSpPr>
          <p:cNvPr id="3" name="Footer Placeholder 2"/>
          <p:cNvSpPr>
            <a:spLocks noGrp="1"/>
          </p:cNvSpPr>
          <p:nvPr>
            <p:ph type="ftr" sz="quarter" idx="11"/>
          </p:nvPr>
        </p:nvSpPr>
        <p:spPr>
          <a:xfrm>
            <a:off x="4038600" y="6583286"/>
            <a:ext cx="4114800" cy="249385"/>
          </a:xfrm>
          <a:prstGeom prst="rect">
            <a:avLst/>
          </a:prstGeom>
        </p:spPr>
        <p:txBody>
          <a:bodyPr/>
          <a:lstStyle/>
          <a:p>
            <a:endParaRPr lang="en-US"/>
          </a:p>
        </p:txBody>
      </p:sp>
      <p:sp>
        <p:nvSpPr>
          <p:cNvPr id="4" name="Slide Number Placeholder 3"/>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28093362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583286"/>
            <a:ext cx="2743200" cy="249385"/>
          </a:xfrm>
          <a:prstGeom prst="rect">
            <a:avLst/>
          </a:prstGeom>
        </p:spPr>
        <p:txBody>
          <a:bodyPr/>
          <a:lstStyle/>
          <a:p>
            <a:fld id="{20F94C64-6DD2-4C8E-A963-1407C194F17C}" type="datetime1">
              <a:rPr lang="en-US" smtClean="0"/>
              <a:t>11/10/22</a:t>
            </a:fld>
            <a:endParaRPr lang="en-US"/>
          </a:p>
        </p:txBody>
      </p:sp>
      <p:sp>
        <p:nvSpPr>
          <p:cNvPr id="6" name="Footer Placeholder 5"/>
          <p:cNvSpPr>
            <a:spLocks noGrp="1"/>
          </p:cNvSpPr>
          <p:nvPr>
            <p:ph type="ftr" sz="quarter" idx="11"/>
          </p:nvPr>
        </p:nvSpPr>
        <p:spPr>
          <a:xfrm>
            <a:off x="4038600" y="6583286"/>
            <a:ext cx="4114800" cy="249385"/>
          </a:xfrm>
          <a:prstGeom prst="rect">
            <a:avLst/>
          </a:prstGeom>
        </p:spPr>
        <p:txBody>
          <a:bodyPr/>
          <a:lstStyle/>
          <a:p>
            <a:endParaRPr lang="en-US"/>
          </a:p>
        </p:txBody>
      </p:sp>
      <p:sp>
        <p:nvSpPr>
          <p:cNvPr id="7" name="Slide Number Placeholder 6"/>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29934987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583286"/>
            <a:ext cx="2743200" cy="249385"/>
          </a:xfrm>
          <a:prstGeom prst="rect">
            <a:avLst/>
          </a:prstGeom>
        </p:spPr>
        <p:txBody>
          <a:bodyPr/>
          <a:lstStyle/>
          <a:p>
            <a:fld id="{71E736A9-847E-4AF8-850E-B2BC1B79C173}" type="datetime1">
              <a:rPr lang="en-US" smtClean="0"/>
              <a:t>11/10/22</a:t>
            </a:fld>
            <a:endParaRPr lang="en-US"/>
          </a:p>
        </p:txBody>
      </p:sp>
      <p:sp>
        <p:nvSpPr>
          <p:cNvPr id="6" name="Footer Placeholder 5"/>
          <p:cNvSpPr>
            <a:spLocks noGrp="1"/>
          </p:cNvSpPr>
          <p:nvPr>
            <p:ph type="ftr" sz="quarter" idx="11"/>
          </p:nvPr>
        </p:nvSpPr>
        <p:spPr>
          <a:xfrm>
            <a:off x="4038600" y="6583286"/>
            <a:ext cx="4114800" cy="249385"/>
          </a:xfrm>
          <a:prstGeom prst="rect">
            <a:avLst/>
          </a:prstGeom>
        </p:spPr>
        <p:txBody>
          <a:bodyPr/>
          <a:lstStyle/>
          <a:p>
            <a:endParaRPr lang="en-US"/>
          </a:p>
        </p:txBody>
      </p:sp>
      <p:sp>
        <p:nvSpPr>
          <p:cNvPr id="7" name="Slide Number Placeholder 6"/>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7518412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583286"/>
            <a:ext cx="2743200" cy="249385"/>
          </a:xfrm>
          <a:prstGeom prst="rect">
            <a:avLst/>
          </a:prstGeom>
        </p:spPr>
        <p:txBody>
          <a:bodyPr/>
          <a:lstStyle/>
          <a:p>
            <a:fld id="{E063FED3-3B2C-47DA-B07A-DF28FA123EC6}" type="datetime1">
              <a:rPr lang="en-US" smtClean="0"/>
              <a:t>11/10/22</a:t>
            </a:fld>
            <a:endParaRPr lang="en-US"/>
          </a:p>
        </p:txBody>
      </p:sp>
      <p:sp>
        <p:nvSpPr>
          <p:cNvPr id="5" name="Footer Placeholder 4"/>
          <p:cNvSpPr>
            <a:spLocks noGrp="1"/>
          </p:cNvSpPr>
          <p:nvPr>
            <p:ph type="ftr" sz="quarter" idx="11"/>
          </p:nvPr>
        </p:nvSpPr>
        <p:spPr>
          <a:xfrm>
            <a:off x="4038600" y="6583286"/>
            <a:ext cx="4114800" cy="249385"/>
          </a:xfrm>
          <a:prstGeom prst="rect">
            <a:avLst/>
          </a:prstGeom>
        </p:spPr>
        <p:txBody>
          <a:bodyPr/>
          <a:lstStyle/>
          <a:p>
            <a:endParaRPr lang="en-US"/>
          </a:p>
        </p:txBody>
      </p:sp>
      <p:sp>
        <p:nvSpPr>
          <p:cNvPr id="6" name="Slide Number Placeholder 5"/>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39759691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583286"/>
            <a:ext cx="2743200" cy="249385"/>
          </a:xfrm>
          <a:prstGeom prst="rect">
            <a:avLst/>
          </a:prstGeom>
        </p:spPr>
        <p:txBody>
          <a:bodyPr/>
          <a:lstStyle/>
          <a:p>
            <a:fld id="{07C5DAD9-4FE2-444A-8B60-CA0EBA9AFE94}" type="datetime1">
              <a:rPr lang="en-US" smtClean="0"/>
              <a:t>11/10/22</a:t>
            </a:fld>
            <a:endParaRPr lang="en-US"/>
          </a:p>
        </p:txBody>
      </p:sp>
      <p:sp>
        <p:nvSpPr>
          <p:cNvPr id="5" name="Footer Placeholder 4"/>
          <p:cNvSpPr>
            <a:spLocks noGrp="1"/>
          </p:cNvSpPr>
          <p:nvPr>
            <p:ph type="ftr" sz="quarter" idx="11"/>
          </p:nvPr>
        </p:nvSpPr>
        <p:spPr>
          <a:xfrm>
            <a:off x="4038600" y="6583286"/>
            <a:ext cx="4114800" cy="249385"/>
          </a:xfrm>
          <a:prstGeom prst="rect">
            <a:avLst/>
          </a:prstGeom>
        </p:spPr>
        <p:txBody>
          <a:bodyPr/>
          <a:lstStyle/>
          <a:p>
            <a:endParaRPr lang="en-US"/>
          </a:p>
        </p:txBody>
      </p:sp>
      <p:sp>
        <p:nvSpPr>
          <p:cNvPr id="6" name="Slide Number Placeholder 5"/>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8763594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11/10/22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609600" y="274640"/>
            <a:ext cx="10972800" cy="715961"/>
          </a:xfrm>
        </p:spPr>
        <p:txBody>
          <a:bodyPr>
            <a:normAutofit/>
          </a:bodyPr>
          <a:lstStyle>
            <a:lvl1pPr algn="l">
              <a:defRPr sz="3733">
                <a:solidFill>
                  <a:schemeClr val="tx1">
                    <a:lumMod val="65000"/>
                    <a:lumOff val="35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0" cy="508000"/>
          </a:xfrm>
        </p:spPr>
        <p:txBody>
          <a:bodyPr>
            <a:noAutofit/>
          </a:bodyPr>
          <a:lstStyle>
            <a:lvl1pPr marL="0" indent="0">
              <a:buNone/>
              <a:defRPr sz="1867">
                <a:solidFill>
                  <a:schemeClr val="tx1">
                    <a:lumMod val="65000"/>
                    <a:lumOff val="35000"/>
                  </a:schemeClr>
                </a:solidFill>
              </a:defRPr>
            </a:lvl1pPr>
          </a:lstStyle>
          <a:p>
            <a:pPr lvl="0"/>
            <a:r>
              <a:rPr lang="en-US"/>
              <a:t>Subtitle</a:t>
            </a:r>
          </a:p>
        </p:txBody>
      </p:sp>
    </p:spTree>
    <p:extLst>
      <p:ext uri="{BB962C8B-B14F-4D97-AF65-F5344CB8AC3E}">
        <p14:creationId xmlns:p14="http://schemas.microsoft.com/office/powerpoint/2010/main" val="7017883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white">
    <p:bg>
      <p:bgPr>
        <a:solidFill>
          <a:srgbClr val="FFFFFF"/>
        </a:solidFill>
        <a:effectLst/>
      </p:bgPr>
    </p:bg>
    <p:spTree>
      <p:nvGrpSpPr>
        <p:cNvPr id="1" name=""/>
        <p:cNvGrpSpPr/>
        <p:nvPr/>
      </p:nvGrpSpPr>
      <p:grpSpPr>
        <a:xfrm>
          <a:off x="0" y="0"/>
          <a:ext cx="0" cy="0"/>
          <a:chOff x="0" y="0"/>
          <a:chExt cx="0" cy="0"/>
        </a:xfrm>
      </p:grpSpPr>
      <p:sp>
        <p:nvSpPr>
          <p:cNvPr id="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8621555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4281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8445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6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0854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0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F9AF561-4F67-4B18-A9F5-32373D963ABE}"/>
              </a:ext>
            </a:extLst>
          </p:cNvPr>
          <p:cNvSpPr>
            <a:spLocks noGrp="1"/>
          </p:cNvSpPr>
          <p:nvPr>
            <p:ph type="pic" sz="quarter" idx="10"/>
          </p:nvPr>
        </p:nvSpPr>
        <p:spPr>
          <a:xfrm>
            <a:off x="0" y="0"/>
            <a:ext cx="12192000" cy="6858000"/>
          </a:xfrm>
          <a:prstGeom prst="rect">
            <a:avLst/>
          </a:prstGeom>
          <a:solidFill>
            <a:schemeClr val="accent1"/>
          </a:solidFill>
        </p:spPr>
        <p:txBody>
          <a:bodyPr/>
          <a:lstStyle>
            <a:lvl1pPr>
              <a:defRPr sz="2000">
                <a:solidFill>
                  <a:schemeClr val="bg1">
                    <a:lumMod val="75000"/>
                  </a:schemeClr>
                </a:solidFill>
              </a:defRPr>
            </a:lvl1pPr>
          </a:lstStyle>
          <a:p>
            <a:endParaRPr lang="id-ID"/>
          </a:p>
        </p:txBody>
      </p:sp>
    </p:spTree>
    <p:extLst>
      <p:ext uri="{BB962C8B-B14F-4D97-AF65-F5344CB8AC3E}">
        <p14:creationId xmlns:p14="http://schemas.microsoft.com/office/powerpoint/2010/main" val="2418379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white">
    <p:bg>
      <p:bgPr>
        <a:solidFill>
          <a:srgbClr val="FFFFFF"/>
        </a:solidFill>
        <a:effectLst/>
      </p:bgPr>
    </p:bg>
    <p:spTree>
      <p:nvGrpSpPr>
        <p:cNvPr id="1" name=""/>
        <p:cNvGrpSpPr/>
        <p:nvPr/>
      </p:nvGrpSpPr>
      <p:grpSpPr>
        <a:xfrm>
          <a:off x="0" y="0"/>
          <a:ext cx="0" cy="0"/>
          <a:chOff x="0" y="0"/>
          <a:chExt cx="0" cy="0"/>
        </a:xfrm>
      </p:grpSpPr>
      <p:sp>
        <p:nvSpPr>
          <p:cNvPr id="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66483151"/>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807910" y="2721904"/>
            <a:ext cx="10002898" cy="2085447"/>
          </a:xfrm>
        </p:spPr>
        <p:txBody>
          <a:bodyPr anchor="ctr">
            <a:noAutofit/>
          </a:bodyPr>
          <a:lstStyle>
            <a:lvl1pPr marL="72000" indent="-72000" algn="ctr">
              <a:lnSpc>
                <a:spcPct val="100000"/>
              </a:lnSpc>
              <a:defRPr sz="8000">
                <a:solidFill>
                  <a:schemeClr val="bg2"/>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6187083" y="114302"/>
            <a:ext cx="6001869" cy="313515"/>
          </a:xfrm>
        </p:spPr>
        <p:txBody>
          <a:bodyPr anchor="ctr">
            <a:noAutofit/>
          </a:bodyPr>
          <a:lstStyle>
            <a:lvl1pPr marL="72000" indent="-72000" algn="r">
              <a:lnSpc>
                <a:spcPct val="100000"/>
              </a:lnSpc>
              <a:buNone/>
              <a:defRPr sz="1800" b="1" i="1">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220" name="Group 219">
            <a:extLst>
              <a:ext uri="{FF2B5EF4-FFF2-40B4-BE49-F238E27FC236}">
                <a16:creationId xmlns:a16="http://schemas.microsoft.com/office/drawing/2014/main" id="{949A12A1-36D0-46A9-9801-6E34C39DB559}"/>
              </a:ext>
            </a:extLst>
          </p:cNvPr>
          <p:cNvGrpSpPr/>
          <p:nvPr/>
        </p:nvGrpSpPr>
        <p:grpSpPr>
          <a:xfrm>
            <a:off x="7101881" y="2227497"/>
            <a:ext cx="359477" cy="1357020"/>
            <a:chOff x="-1453224" y="1570037"/>
            <a:chExt cx="984883" cy="3717925"/>
          </a:xfrm>
        </p:grpSpPr>
        <p:sp>
          <p:nvSpPr>
            <p:cNvPr id="388" name="Rectangle 17">
              <a:extLst>
                <a:ext uri="{FF2B5EF4-FFF2-40B4-BE49-F238E27FC236}">
                  <a16:creationId xmlns:a16="http://schemas.microsoft.com/office/drawing/2014/main" id="{4685A815-FBAA-47A3-A1DF-CE802451539E}"/>
                </a:ext>
              </a:extLst>
            </p:cNvPr>
            <p:cNvSpPr/>
            <p:nvPr/>
          </p:nvSpPr>
          <p:spPr>
            <a:xfrm>
              <a:off x="-1107987" y="2235693"/>
              <a:ext cx="342178" cy="1267601"/>
            </a:xfrm>
            <a:custGeom>
              <a:avLst/>
              <a:gdLst>
                <a:gd name="connsiteX0" fmla="*/ 0 w 342178"/>
                <a:gd name="connsiteY0" fmla="*/ 0 h 1186815"/>
                <a:gd name="connsiteX1" fmla="*/ 342178 w 342178"/>
                <a:gd name="connsiteY1" fmla="*/ 0 h 1186815"/>
                <a:gd name="connsiteX2" fmla="*/ 342178 w 342178"/>
                <a:gd name="connsiteY2" fmla="*/ 1186815 h 1186815"/>
                <a:gd name="connsiteX3" fmla="*/ 0 w 342178"/>
                <a:gd name="connsiteY3" fmla="*/ 1186815 h 1186815"/>
                <a:gd name="connsiteX4" fmla="*/ 0 w 342178"/>
                <a:gd name="connsiteY4" fmla="*/ 0 h 1186815"/>
                <a:gd name="connsiteX0" fmla="*/ 0 w 342178"/>
                <a:gd name="connsiteY0" fmla="*/ 60113 h 1246928"/>
                <a:gd name="connsiteX1" fmla="*/ 342178 w 342178"/>
                <a:gd name="connsiteY1" fmla="*/ 60113 h 1246928"/>
                <a:gd name="connsiteX2" fmla="*/ 342178 w 342178"/>
                <a:gd name="connsiteY2" fmla="*/ 1246928 h 1246928"/>
                <a:gd name="connsiteX3" fmla="*/ 0 w 342178"/>
                <a:gd name="connsiteY3" fmla="*/ 1246928 h 1246928"/>
                <a:gd name="connsiteX4" fmla="*/ 0 w 342178"/>
                <a:gd name="connsiteY4" fmla="*/ 60113 h 1246928"/>
                <a:gd name="connsiteX0" fmla="*/ 0 w 342178"/>
                <a:gd name="connsiteY0" fmla="*/ 80786 h 1267601"/>
                <a:gd name="connsiteX1" fmla="*/ 342178 w 342178"/>
                <a:gd name="connsiteY1" fmla="*/ 80786 h 1267601"/>
                <a:gd name="connsiteX2" fmla="*/ 342178 w 342178"/>
                <a:gd name="connsiteY2" fmla="*/ 1267601 h 1267601"/>
                <a:gd name="connsiteX3" fmla="*/ 0 w 342178"/>
                <a:gd name="connsiteY3" fmla="*/ 1267601 h 1267601"/>
                <a:gd name="connsiteX4" fmla="*/ 0 w 342178"/>
                <a:gd name="connsiteY4" fmla="*/ 80786 h 1267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178" h="1267601">
                  <a:moveTo>
                    <a:pt x="0" y="80786"/>
                  </a:moveTo>
                  <a:cubicBezTo>
                    <a:pt x="93104" y="-54469"/>
                    <a:pt x="256694" y="4586"/>
                    <a:pt x="342178" y="80786"/>
                  </a:cubicBezTo>
                  <a:lnTo>
                    <a:pt x="342178" y="1267601"/>
                  </a:lnTo>
                  <a:lnTo>
                    <a:pt x="0" y="1267601"/>
                  </a:lnTo>
                  <a:lnTo>
                    <a:pt x="0" y="8078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89" name="Group 388">
              <a:extLst>
                <a:ext uri="{FF2B5EF4-FFF2-40B4-BE49-F238E27FC236}">
                  <a16:creationId xmlns:a16="http://schemas.microsoft.com/office/drawing/2014/main" id="{F8D6DDFE-36D9-408F-9E70-4157C9577C58}"/>
                </a:ext>
              </a:extLst>
            </p:cNvPr>
            <p:cNvGrpSpPr/>
            <p:nvPr/>
          </p:nvGrpSpPr>
          <p:grpSpPr>
            <a:xfrm>
              <a:off x="-1453224" y="1570037"/>
              <a:ext cx="984883" cy="3717925"/>
              <a:chOff x="352426" y="1352933"/>
              <a:chExt cx="984883" cy="3717925"/>
            </a:xfrm>
          </p:grpSpPr>
          <p:grpSp>
            <p:nvGrpSpPr>
              <p:cNvPr id="390" name="Group 389">
                <a:extLst>
                  <a:ext uri="{FF2B5EF4-FFF2-40B4-BE49-F238E27FC236}">
                    <a16:creationId xmlns:a16="http://schemas.microsoft.com/office/drawing/2014/main" id="{38BB6675-B914-4F55-8438-6CCFEE11ACF5}"/>
                  </a:ext>
                </a:extLst>
              </p:cNvPr>
              <p:cNvGrpSpPr/>
              <p:nvPr/>
            </p:nvGrpSpPr>
            <p:grpSpPr>
              <a:xfrm>
                <a:off x="352426" y="1352933"/>
                <a:ext cx="984250" cy="3717925"/>
                <a:chOff x="352426" y="1352933"/>
                <a:chExt cx="984250" cy="3717925"/>
              </a:xfrm>
            </p:grpSpPr>
            <p:sp>
              <p:nvSpPr>
                <p:cNvPr id="393" name="Freeform 352">
                  <a:extLst>
                    <a:ext uri="{FF2B5EF4-FFF2-40B4-BE49-F238E27FC236}">
                      <a16:creationId xmlns:a16="http://schemas.microsoft.com/office/drawing/2014/main" id="{B3757690-4DCA-4094-87DB-ACE4465C7C27}"/>
                    </a:ext>
                  </a:extLst>
                </p:cNvPr>
                <p:cNvSpPr>
                  <a:spLocks/>
                </p:cNvSpPr>
                <p:nvPr/>
              </p:nvSpPr>
              <p:spPr bwMode="auto">
                <a:xfrm>
                  <a:off x="552451" y="3221420"/>
                  <a:ext cx="592138" cy="1633538"/>
                </a:xfrm>
                <a:custGeom>
                  <a:avLst/>
                  <a:gdLst>
                    <a:gd name="T0" fmla="*/ 1 w 1807"/>
                    <a:gd name="T1" fmla="*/ 357 h 4988"/>
                    <a:gd name="T2" fmla="*/ 0 w 1807"/>
                    <a:gd name="T3" fmla="*/ 4987 h 4988"/>
                    <a:gd name="T4" fmla="*/ 184 w 1807"/>
                    <a:gd name="T5" fmla="*/ 4988 h 4988"/>
                    <a:gd name="T6" fmla="*/ 733 w 1807"/>
                    <a:gd name="T7" fmla="*/ 4986 h 4988"/>
                    <a:gd name="T8" fmla="*/ 811 w 1807"/>
                    <a:gd name="T9" fmla="*/ 4988 h 4988"/>
                    <a:gd name="T10" fmla="*/ 810 w 1807"/>
                    <a:gd name="T11" fmla="*/ 865 h 4988"/>
                    <a:gd name="T12" fmla="*/ 996 w 1807"/>
                    <a:gd name="T13" fmla="*/ 862 h 4988"/>
                    <a:gd name="T14" fmla="*/ 998 w 1807"/>
                    <a:gd name="T15" fmla="*/ 4968 h 4988"/>
                    <a:gd name="T16" fmla="*/ 1109 w 1807"/>
                    <a:gd name="T17" fmla="*/ 4966 h 4988"/>
                    <a:gd name="T18" fmla="*/ 1655 w 1807"/>
                    <a:gd name="T19" fmla="*/ 4968 h 4988"/>
                    <a:gd name="T20" fmla="*/ 1807 w 1807"/>
                    <a:gd name="T21" fmla="*/ 4968 h 4988"/>
                    <a:gd name="T22" fmla="*/ 1806 w 1807"/>
                    <a:gd name="T23" fmla="*/ 380 h 4988"/>
                    <a:gd name="T24" fmla="*/ 1542 w 1807"/>
                    <a:gd name="T25" fmla="*/ 410 h 4988"/>
                    <a:gd name="T26" fmla="*/ 1095 w 1807"/>
                    <a:gd name="T27" fmla="*/ 282 h 4988"/>
                    <a:gd name="T28" fmla="*/ 1094 w 1807"/>
                    <a:gd name="T29" fmla="*/ 2 h 4988"/>
                    <a:gd name="T30" fmla="*/ 757 w 1807"/>
                    <a:gd name="T31" fmla="*/ 0 h 4988"/>
                    <a:gd name="T32" fmla="*/ 753 w 1807"/>
                    <a:gd name="T33" fmla="*/ 299 h 4988"/>
                    <a:gd name="T34" fmla="*/ 560 w 1807"/>
                    <a:gd name="T35" fmla="*/ 410 h 4988"/>
                    <a:gd name="T36" fmla="*/ 246 w 1807"/>
                    <a:gd name="T37" fmla="*/ 410 h 4988"/>
                    <a:gd name="T38" fmla="*/ 103 w 1807"/>
                    <a:gd name="T39" fmla="*/ 402 h 4988"/>
                    <a:gd name="T40" fmla="*/ 1 w 1807"/>
                    <a:gd name="T41" fmla="*/ 357 h 4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07" h="4988">
                      <a:moveTo>
                        <a:pt x="1" y="357"/>
                      </a:moveTo>
                      <a:lnTo>
                        <a:pt x="0" y="4987"/>
                      </a:lnTo>
                      <a:lnTo>
                        <a:pt x="184" y="4988"/>
                      </a:lnTo>
                      <a:lnTo>
                        <a:pt x="733" y="4986"/>
                      </a:lnTo>
                      <a:lnTo>
                        <a:pt x="811" y="4988"/>
                      </a:lnTo>
                      <a:lnTo>
                        <a:pt x="810" y="865"/>
                      </a:lnTo>
                      <a:lnTo>
                        <a:pt x="996" y="862"/>
                      </a:lnTo>
                      <a:lnTo>
                        <a:pt x="998" y="4968"/>
                      </a:lnTo>
                      <a:lnTo>
                        <a:pt x="1109" y="4966"/>
                      </a:lnTo>
                      <a:lnTo>
                        <a:pt x="1655" y="4968"/>
                      </a:lnTo>
                      <a:lnTo>
                        <a:pt x="1807" y="4968"/>
                      </a:lnTo>
                      <a:lnTo>
                        <a:pt x="1806" y="380"/>
                      </a:lnTo>
                      <a:cubicBezTo>
                        <a:pt x="1724" y="422"/>
                        <a:pt x="1641" y="410"/>
                        <a:pt x="1542" y="410"/>
                      </a:cubicBezTo>
                      <a:cubicBezTo>
                        <a:pt x="1359" y="410"/>
                        <a:pt x="1138" y="457"/>
                        <a:pt x="1095" y="282"/>
                      </a:cubicBezTo>
                      <a:cubicBezTo>
                        <a:pt x="1084" y="235"/>
                        <a:pt x="1087" y="53"/>
                        <a:pt x="1094" y="2"/>
                      </a:cubicBezTo>
                      <a:lnTo>
                        <a:pt x="757" y="0"/>
                      </a:lnTo>
                      <a:cubicBezTo>
                        <a:pt x="767" y="47"/>
                        <a:pt x="768" y="255"/>
                        <a:pt x="753" y="299"/>
                      </a:cubicBezTo>
                      <a:cubicBezTo>
                        <a:pt x="725" y="380"/>
                        <a:pt x="665" y="410"/>
                        <a:pt x="560" y="410"/>
                      </a:cubicBezTo>
                      <a:cubicBezTo>
                        <a:pt x="455" y="410"/>
                        <a:pt x="351" y="410"/>
                        <a:pt x="246" y="410"/>
                      </a:cubicBezTo>
                      <a:cubicBezTo>
                        <a:pt x="201" y="410"/>
                        <a:pt x="145" y="414"/>
                        <a:pt x="103" y="402"/>
                      </a:cubicBezTo>
                      <a:cubicBezTo>
                        <a:pt x="63" y="391"/>
                        <a:pt x="25" y="361"/>
                        <a:pt x="1" y="357"/>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4" name="Freeform 353">
                  <a:extLst>
                    <a:ext uri="{FF2B5EF4-FFF2-40B4-BE49-F238E27FC236}">
                      <a16:creationId xmlns:a16="http://schemas.microsoft.com/office/drawing/2014/main" id="{E92E35E2-359A-4A61-BB7D-518519C9E0A1}"/>
                    </a:ext>
                  </a:extLst>
                </p:cNvPr>
                <p:cNvSpPr>
                  <a:spLocks/>
                </p:cNvSpPr>
                <p:nvPr/>
              </p:nvSpPr>
              <p:spPr bwMode="auto">
                <a:xfrm>
                  <a:off x="352426" y="2099058"/>
                  <a:ext cx="984250" cy="1271588"/>
                </a:xfrm>
                <a:custGeom>
                  <a:avLst/>
                  <a:gdLst>
                    <a:gd name="T0" fmla="*/ 7 w 3006"/>
                    <a:gd name="T1" fmla="*/ 2853 h 3885"/>
                    <a:gd name="T2" fmla="*/ 43 w 3006"/>
                    <a:gd name="T3" fmla="*/ 3471 h 3885"/>
                    <a:gd name="T4" fmla="*/ 62 w 3006"/>
                    <a:gd name="T5" fmla="*/ 3445 h 3885"/>
                    <a:gd name="T6" fmla="*/ 515 w 3006"/>
                    <a:gd name="T7" fmla="*/ 3455 h 3885"/>
                    <a:gd name="T8" fmla="*/ 550 w 3006"/>
                    <a:gd name="T9" fmla="*/ 3378 h 3885"/>
                    <a:gd name="T10" fmla="*/ 566 w 3006"/>
                    <a:gd name="T11" fmla="*/ 3707 h 3885"/>
                    <a:gd name="T12" fmla="*/ 612 w 3006"/>
                    <a:gd name="T13" fmla="*/ 3785 h 3885"/>
                    <a:gd name="T14" fmla="*/ 714 w 3006"/>
                    <a:gd name="T15" fmla="*/ 3830 h 3885"/>
                    <a:gd name="T16" fmla="*/ 857 w 3006"/>
                    <a:gd name="T17" fmla="*/ 3838 h 3885"/>
                    <a:gd name="T18" fmla="*/ 1171 w 3006"/>
                    <a:gd name="T19" fmla="*/ 3838 h 3885"/>
                    <a:gd name="T20" fmla="*/ 1364 w 3006"/>
                    <a:gd name="T21" fmla="*/ 3727 h 3885"/>
                    <a:gd name="T22" fmla="*/ 1368 w 3006"/>
                    <a:gd name="T23" fmla="*/ 3428 h 3885"/>
                    <a:gd name="T24" fmla="*/ 1705 w 3006"/>
                    <a:gd name="T25" fmla="*/ 3430 h 3885"/>
                    <a:gd name="T26" fmla="*/ 1706 w 3006"/>
                    <a:gd name="T27" fmla="*/ 3710 h 3885"/>
                    <a:gd name="T28" fmla="*/ 2153 w 3006"/>
                    <a:gd name="T29" fmla="*/ 3838 h 3885"/>
                    <a:gd name="T30" fmla="*/ 2417 w 3006"/>
                    <a:gd name="T31" fmla="*/ 3808 h 3885"/>
                    <a:gd name="T32" fmla="*/ 2517 w 3006"/>
                    <a:gd name="T33" fmla="*/ 3678 h 3885"/>
                    <a:gd name="T34" fmla="*/ 2523 w 3006"/>
                    <a:gd name="T35" fmla="*/ 3449 h 3885"/>
                    <a:gd name="T36" fmla="*/ 2554 w 3006"/>
                    <a:gd name="T37" fmla="*/ 3458 h 3885"/>
                    <a:gd name="T38" fmla="*/ 2563 w 3006"/>
                    <a:gd name="T39" fmla="*/ 3421 h 3885"/>
                    <a:gd name="T40" fmla="*/ 2946 w 3006"/>
                    <a:gd name="T41" fmla="*/ 3401 h 3885"/>
                    <a:gd name="T42" fmla="*/ 3006 w 3006"/>
                    <a:gd name="T43" fmla="*/ 2708 h 3885"/>
                    <a:gd name="T44" fmla="*/ 2927 w 3006"/>
                    <a:gd name="T45" fmla="*/ 1906 h 3885"/>
                    <a:gd name="T46" fmla="*/ 2819 w 3006"/>
                    <a:gd name="T47" fmla="*/ 1132 h 3885"/>
                    <a:gd name="T48" fmla="*/ 2766 w 3006"/>
                    <a:gd name="T49" fmla="*/ 748 h 3885"/>
                    <a:gd name="T50" fmla="*/ 2482 w 3006"/>
                    <a:gd name="T51" fmla="*/ 148 h 3885"/>
                    <a:gd name="T52" fmla="*/ 2186 w 3006"/>
                    <a:gd name="T53" fmla="*/ 2 h 3885"/>
                    <a:gd name="T54" fmla="*/ 2229 w 3006"/>
                    <a:gd name="T55" fmla="*/ 241 h 3885"/>
                    <a:gd name="T56" fmla="*/ 2201 w 3006"/>
                    <a:gd name="T57" fmla="*/ 491 h 3885"/>
                    <a:gd name="T58" fmla="*/ 1951 w 3006"/>
                    <a:gd name="T59" fmla="*/ 595 h 3885"/>
                    <a:gd name="T60" fmla="*/ 2158 w 3006"/>
                    <a:gd name="T61" fmla="*/ 707 h 3885"/>
                    <a:gd name="T62" fmla="*/ 1716 w 3006"/>
                    <a:gd name="T63" fmla="*/ 2492 h 3885"/>
                    <a:gd name="T64" fmla="*/ 1705 w 3006"/>
                    <a:gd name="T65" fmla="*/ 3300 h 3885"/>
                    <a:gd name="T66" fmla="*/ 1704 w 3006"/>
                    <a:gd name="T67" fmla="*/ 3417 h 3885"/>
                    <a:gd name="T68" fmla="*/ 1374 w 3006"/>
                    <a:gd name="T69" fmla="*/ 3417 h 3885"/>
                    <a:gd name="T70" fmla="*/ 1367 w 3006"/>
                    <a:gd name="T71" fmla="*/ 2983 h 3885"/>
                    <a:gd name="T72" fmla="*/ 1357 w 3006"/>
                    <a:gd name="T73" fmla="*/ 2483 h 3885"/>
                    <a:gd name="T74" fmla="*/ 919 w 3006"/>
                    <a:gd name="T75" fmla="*/ 707 h 3885"/>
                    <a:gd name="T76" fmla="*/ 1126 w 3006"/>
                    <a:gd name="T77" fmla="*/ 594 h 3885"/>
                    <a:gd name="T78" fmla="*/ 876 w 3006"/>
                    <a:gd name="T79" fmla="*/ 493 h 3885"/>
                    <a:gd name="T80" fmla="*/ 848 w 3006"/>
                    <a:gd name="T81" fmla="*/ 241 h 3885"/>
                    <a:gd name="T82" fmla="*/ 890 w 3006"/>
                    <a:gd name="T83" fmla="*/ 0 h 3885"/>
                    <a:gd name="T84" fmla="*/ 577 w 3006"/>
                    <a:gd name="T85" fmla="*/ 155 h 3885"/>
                    <a:gd name="T86" fmla="*/ 361 w 3006"/>
                    <a:gd name="T87" fmla="*/ 403 h 3885"/>
                    <a:gd name="T88" fmla="*/ 211 w 3006"/>
                    <a:gd name="T89" fmla="*/ 1187 h 3885"/>
                    <a:gd name="T90" fmla="*/ 63 w 3006"/>
                    <a:gd name="T91" fmla="*/ 1968 h 3885"/>
                    <a:gd name="T92" fmla="*/ 25 w 3006"/>
                    <a:gd name="T93" fmla="*/ 2399 h 3885"/>
                    <a:gd name="T94" fmla="*/ 7 w 3006"/>
                    <a:gd name="T95" fmla="*/ 2853 h 3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06" h="3885">
                      <a:moveTo>
                        <a:pt x="7" y="2853"/>
                      </a:moveTo>
                      <a:cubicBezTo>
                        <a:pt x="0" y="2942"/>
                        <a:pt x="24" y="3395"/>
                        <a:pt x="43" y="3471"/>
                      </a:cubicBezTo>
                      <a:cubicBezTo>
                        <a:pt x="49" y="3426"/>
                        <a:pt x="34" y="3459"/>
                        <a:pt x="62" y="3445"/>
                      </a:cubicBezTo>
                      <a:cubicBezTo>
                        <a:pt x="144" y="3445"/>
                        <a:pt x="469" y="3431"/>
                        <a:pt x="515" y="3455"/>
                      </a:cubicBezTo>
                      <a:lnTo>
                        <a:pt x="550" y="3378"/>
                      </a:lnTo>
                      <a:cubicBezTo>
                        <a:pt x="558" y="3458"/>
                        <a:pt x="549" y="3660"/>
                        <a:pt x="566" y="3707"/>
                      </a:cubicBezTo>
                      <a:cubicBezTo>
                        <a:pt x="584" y="3757"/>
                        <a:pt x="599" y="3739"/>
                        <a:pt x="612" y="3785"/>
                      </a:cubicBezTo>
                      <a:cubicBezTo>
                        <a:pt x="636" y="3789"/>
                        <a:pt x="674" y="3819"/>
                        <a:pt x="714" y="3830"/>
                      </a:cubicBezTo>
                      <a:cubicBezTo>
                        <a:pt x="756" y="3842"/>
                        <a:pt x="812" y="3838"/>
                        <a:pt x="857" y="3838"/>
                      </a:cubicBezTo>
                      <a:cubicBezTo>
                        <a:pt x="962" y="3838"/>
                        <a:pt x="1066" y="3838"/>
                        <a:pt x="1171" y="3838"/>
                      </a:cubicBezTo>
                      <a:cubicBezTo>
                        <a:pt x="1276" y="3838"/>
                        <a:pt x="1336" y="3808"/>
                        <a:pt x="1364" y="3727"/>
                      </a:cubicBezTo>
                      <a:cubicBezTo>
                        <a:pt x="1379" y="3683"/>
                        <a:pt x="1378" y="3475"/>
                        <a:pt x="1368" y="3428"/>
                      </a:cubicBezTo>
                      <a:lnTo>
                        <a:pt x="1705" y="3430"/>
                      </a:lnTo>
                      <a:cubicBezTo>
                        <a:pt x="1698" y="3481"/>
                        <a:pt x="1695" y="3663"/>
                        <a:pt x="1706" y="3710"/>
                      </a:cubicBezTo>
                      <a:cubicBezTo>
                        <a:pt x="1749" y="3885"/>
                        <a:pt x="1970" y="3838"/>
                        <a:pt x="2153" y="3838"/>
                      </a:cubicBezTo>
                      <a:cubicBezTo>
                        <a:pt x="2252" y="3838"/>
                        <a:pt x="2335" y="3850"/>
                        <a:pt x="2417" y="3808"/>
                      </a:cubicBezTo>
                      <a:cubicBezTo>
                        <a:pt x="2463" y="3774"/>
                        <a:pt x="2506" y="3753"/>
                        <a:pt x="2517" y="3678"/>
                      </a:cubicBezTo>
                      <a:cubicBezTo>
                        <a:pt x="2525" y="3620"/>
                        <a:pt x="2523" y="3512"/>
                        <a:pt x="2523" y="3449"/>
                      </a:cubicBezTo>
                      <a:cubicBezTo>
                        <a:pt x="2527" y="3431"/>
                        <a:pt x="2524" y="3434"/>
                        <a:pt x="2554" y="3458"/>
                      </a:cubicBezTo>
                      <a:cubicBezTo>
                        <a:pt x="2555" y="3423"/>
                        <a:pt x="2549" y="3439"/>
                        <a:pt x="2563" y="3421"/>
                      </a:cubicBezTo>
                      <a:lnTo>
                        <a:pt x="2946" y="3401"/>
                      </a:lnTo>
                      <a:lnTo>
                        <a:pt x="3006" y="2708"/>
                      </a:lnTo>
                      <a:cubicBezTo>
                        <a:pt x="2981" y="2439"/>
                        <a:pt x="2963" y="2171"/>
                        <a:pt x="2927" y="1906"/>
                      </a:cubicBezTo>
                      <a:cubicBezTo>
                        <a:pt x="2890" y="1646"/>
                        <a:pt x="2855" y="1391"/>
                        <a:pt x="2819" y="1132"/>
                      </a:cubicBezTo>
                      <a:cubicBezTo>
                        <a:pt x="2801" y="1005"/>
                        <a:pt x="2785" y="875"/>
                        <a:pt x="2766" y="748"/>
                      </a:cubicBezTo>
                      <a:cubicBezTo>
                        <a:pt x="2708" y="371"/>
                        <a:pt x="2769" y="326"/>
                        <a:pt x="2482" y="148"/>
                      </a:cubicBezTo>
                      <a:cubicBezTo>
                        <a:pt x="2414" y="106"/>
                        <a:pt x="2270" y="26"/>
                        <a:pt x="2186" y="2"/>
                      </a:cubicBezTo>
                      <a:cubicBezTo>
                        <a:pt x="2217" y="84"/>
                        <a:pt x="2230" y="132"/>
                        <a:pt x="2229" y="241"/>
                      </a:cubicBezTo>
                      <a:cubicBezTo>
                        <a:pt x="2228" y="298"/>
                        <a:pt x="2229" y="452"/>
                        <a:pt x="2201" y="491"/>
                      </a:cubicBezTo>
                      <a:cubicBezTo>
                        <a:pt x="2160" y="537"/>
                        <a:pt x="2003" y="551"/>
                        <a:pt x="1951" y="595"/>
                      </a:cubicBezTo>
                      <a:lnTo>
                        <a:pt x="2158" y="707"/>
                      </a:lnTo>
                      <a:lnTo>
                        <a:pt x="1716" y="2492"/>
                      </a:lnTo>
                      <a:lnTo>
                        <a:pt x="1705" y="3300"/>
                      </a:lnTo>
                      <a:lnTo>
                        <a:pt x="1704" y="3417"/>
                      </a:lnTo>
                      <a:lnTo>
                        <a:pt x="1374" y="3417"/>
                      </a:lnTo>
                      <a:lnTo>
                        <a:pt x="1367" y="2983"/>
                      </a:lnTo>
                      <a:lnTo>
                        <a:pt x="1357" y="2483"/>
                      </a:lnTo>
                      <a:lnTo>
                        <a:pt x="919" y="707"/>
                      </a:lnTo>
                      <a:lnTo>
                        <a:pt x="1126" y="594"/>
                      </a:lnTo>
                      <a:cubicBezTo>
                        <a:pt x="1069" y="553"/>
                        <a:pt x="921" y="534"/>
                        <a:pt x="876" y="493"/>
                      </a:cubicBezTo>
                      <a:cubicBezTo>
                        <a:pt x="848" y="449"/>
                        <a:pt x="849" y="302"/>
                        <a:pt x="848" y="241"/>
                      </a:cubicBezTo>
                      <a:cubicBezTo>
                        <a:pt x="843" y="62"/>
                        <a:pt x="874" y="62"/>
                        <a:pt x="890" y="0"/>
                      </a:cubicBezTo>
                      <a:cubicBezTo>
                        <a:pt x="789" y="36"/>
                        <a:pt x="657" y="103"/>
                        <a:pt x="577" y="155"/>
                      </a:cubicBezTo>
                      <a:cubicBezTo>
                        <a:pt x="478" y="219"/>
                        <a:pt x="391" y="268"/>
                        <a:pt x="361" y="403"/>
                      </a:cubicBezTo>
                      <a:cubicBezTo>
                        <a:pt x="303" y="658"/>
                        <a:pt x="263" y="928"/>
                        <a:pt x="211" y="1187"/>
                      </a:cubicBezTo>
                      <a:cubicBezTo>
                        <a:pt x="159" y="1446"/>
                        <a:pt x="112" y="1709"/>
                        <a:pt x="63" y="1968"/>
                      </a:cubicBezTo>
                      <a:cubicBezTo>
                        <a:pt x="34" y="2120"/>
                        <a:pt x="32" y="2243"/>
                        <a:pt x="25" y="2399"/>
                      </a:cubicBezTo>
                      <a:cubicBezTo>
                        <a:pt x="19" y="2544"/>
                        <a:pt x="4" y="2710"/>
                        <a:pt x="7" y="285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5" name="Freeform 371">
                  <a:extLst>
                    <a:ext uri="{FF2B5EF4-FFF2-40B4-BE49-F238E27FC236}">
                      <a16:creationId xmlns:a16="http://schemas.microsoft.com/office/drawing/2014/main" id="{AF048981-D33D-49CD-B2AE-4184FB6065F0}"/>
                    </a:ext>
                  </a:extLst>
                </p:cNvPr>
                <p:cNvSpPr>
                  <a:spLocks/>
                </p:cNvSpPr>
                <p:nvPr/>
              </p:nvSpPr>
              <p:spPr bwMode="auto">
                <a:xfrm>
                  <a:off x="623888" y="1554545"/>
                  <a:ext cx="468313" cy="501650"/>
                </a:xfrm>
                <a:custGeom>
                  <a:avLst/>
                  <a:gdLst>
                    <a:gd name="T0" fmla="*/ 28 w 1432"/>
                    <a:gd name="T1" fmla="*/ 283 h 1534"/>
                    <a:gd name="T2" fmla="*/ 33 w 1432"/>
                    <a:gd name="T3" fmla="*/ 464 h 1534"/>
                    <a:gd name="T4" fmla="*/ 22 w 1432"/>
                    <a:gd name="T5" fmla="*/ 625 h 1534"/>
                    <a:gd name="T6" fmla="*/ 113 w 1432"/>
                    <a:gd name="T7" fmla="*/ 854 h 1534"/>
                    <a:gd name="T8" fmla="*/ 135 w 1432"/>
                    <a:gd name="T9" fmla="*/ 884 h 1534"/>
                    <a:gd name="T10" fmla="*/ 176 w 1432"/>
                    <a:gd name="T11" fmla="*/ 1030 h 1534"/>
                    <a:gd name="T12" fmla="*/ 437 w 1432"/>
                    <a:gd name="T13" fmla="*/ 1327 h 1534"/>
                    <a:gd name="T14" fmla="*/ 449 w 1432"/>
                    <a:gd name="T15" fmla="*/ 1509 h 1534"/>
                    <a:gd name="T16" fmla="*/ 445 w 1432"/>
                    <a:gd name="T17" fmla="*/ 1335 h 1534"/>
                    <a:gd name="T18" fmla="*/ 987 w 1432"/>
                    <a:gd name="T19" fmla="*/ 1334 h 1534"/>
                    <a:gd name="T20" fmla="*/ 983 w 1432"/>
                    <a:gd name="T21" fmla="*/ 1534 h 1534"/>
                    <a:gd name="T22" fmla="*/ 996 w 1432"/>
                    <a:gd name="T23" fmla="*/ 1328 h 1534"/>
                    <a:gd name="T24" fmla="*/ 1190 w 1432"/>
                    <a:gd name="T25" fmla="*/ 1158 h 1534"/>
                    <a:gd name="T26" fmla="*/ 1295 w 1432"/>
                    <a:gd name="T27" fmla="*/ 891 h 1534"/>
                    <a:gd name="T28" fmla="*/ 1356 w 1432"/>
                    <a:gd name="T29" fmla="*/ 772 h 1534"/>
                    <a:gd name="T30" fmla="*/ 1379 w 1432"/>
                    <a:gd name="T31" fmla="*/ 704 h 1534"/>
                    <a:gd name="T32" fmla="*/ 1408 w 1432"/>
                    <a:gd name="T33" fmla="*/ 639 h 1534"/>
                    <a:gd name="T34" fmla="*/ 1402 w 1432"/>
                    <a:gd name="T35" fmla="*/ 480 h 1534"/>
                    <a:gd name="T36" fmla="*/ 1405 w 1432"/>
                    <a:gd name="T37" fmla="*/ 300 h 1534"/>
                    <a:gd name="T38" fmla="*/ 1393 w 1432"/>
                    <a:gd name="T39" fmla="*/ 468 h 1534"/>
                    <a:gd name="T40" fmla="*/ 1320 w 1432"/>
                    <a:gd name="T41" fmla="*/ 422 h 1534"/>
                    <a:gd name="T42" fmla="*/ 1301 w 1432"/>
                    <a:gd name="T43" fmla="*/ 566 h 1534"/>
                    <a:gd name="T44" fmla="*/ 1233 w 1432"/>
                    <a:gd name="T45" fmla="*/ 464 h 1534"/>
                    <a:gd name="T46" fmla="*/ 1185 w 1432"/>
                    <a:gd name="T47" fmla="*/ 21 h 1534"/>
                    <a:gd name="T48" fmla="*/ 1132 w 1432"/>
                    <a:gd name="T49" fmla="*/ 59 h 1534"/>
                    <a:gd name="T50" fmla="*/ 1062 w 1432"/>
                    <a:gd name="T51" fmla="*/ 75 h 1534"/>
                    <a:gd name="T52" fmla="*/ 911 w 1432"/>
                    <a:gd name="T53" fmla="*/ 210 h 1534"/>
                    <a:gd name="T54" fmla="*/ 547 w 1432"/>
                    <a:gd name="T55" fmla="*/ 148 h 1534"/>
                    <a:gd name="T56" fmla="*/ 277 w 1432"/>
                    <a:gd name="T57" fmla="*/ 0 h 1534"/>
                    <a:gd name="T58" fmla="*/ 200 w 1432"/>
                    <a:gd name="T59" fmla="*/ 456 h 1534"/>
                    <a:gd name="T60" fmla="*/ 132 w 1432"/>
                    <a:gd name="T61" fmla="*/ 565 h 1534"/>
                    <a:gd name="T62" fmla="*/ 111 w 1432"/>
                    <a:gd name="T63" fmla="*/ 417 h 1534"/>
                    <a:gd name="T64" fmla="*/ 41 w 1432"/>
                    <a:gd name="T65" fmla="*/ 461 h 1534"/>
                    <a:gd name="T66" fmla="*/ 28 w 1432"/>
                    <a:gd name="T67" fmla="*/ 283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32" h="1534">
                      <a:moveTo>
                        <a:pt x="28" y="283"/>
                      </a:moveTo>
                      <a:cubicBezTo>
                        <a:pt x="23" y="341"/>
                        <a:pt x="39" y="412"/>
                        <a:pt x="33" y="464"/>
                      </a:cubicBezTo>
                      <a:cubicBezTo>
                        <a:pt x="25" y="531"/>
                        <a:pt x="0" y="537"/>
                        <a:pt x="22" y="625"/>
                      </a:cubicBezTo>
                      <a:lnTo>
                        <a:pt x="113" y="854"/>
                      </a:lnTo>
                      <a:cubicBezTo>
                        <a:pt x="127" y="876"/>
                        <a:pt x="123" y="865"/>
                        <a:pt x="135" y="884"/>
                      </a:cubicBezTo>
                      <a:cubicBezTo>
                        <a:pt x="150" y="910"/>
                        <a:pt x="162" y="991"/>
                        <a:pt x="176" y="1030"/>
                      </a:cubicBezTo>
                      <a:cubicBezTo>
                        <a:pt x="217" y="1143"/>
                        <a:pt x="333" y="1290"/>
                        <a:pt x="437" y="1327"/>
                      </a:cubicBezTo>
                      <a:cubicBezTo>
                        <a:pt x="440" y="1368"/>
                        <a:pt x="433" y="1487"/>
                        <a:pt x="449" y="1509"/>
                      </a:cubicBezTo>
                      <a:cubicBezTo>
                        <a:pt x="460" y="1467"/>
                        <a:pt x="454" y="1380"/>
                        <a:pt x="445" y="1335"/>
                      </a:cubicBezTo>
                      <a:cubicBezTo>
                        <a:pt x="625" y="1420"/>
                        <a:pt x="812" y="1412"/>
                        <a:pt x="987" y="1334"/>
                      </a:cubicBezTo>
                      <a:cubicBezTo>
                        <a:pt x="988" y="1398"/>
                        <a:pt x="967" y="1473"/>
                        <a:pt x="983" y="1534"/>
                      </a:cubicBezTo>
                      <a:cubicBezTo>
                        <a:pt x="1000" y="1513"/>
                        <a:pt x="995" y="1370"/>
                        <a:pt x="996" y="1328"/>
                      </a:cubicBezTo>
                      <a:cubicBezTo>
                        <a:pt x="1068" y="1299"/>
                        <a:pt x="1152" y="1213"/>
                        <a:pt x="1190" y="1158"/>
                      </a:cubicBezTo>
                      <a:cubicBezTo>
                        <a:pt x="1292" y="1009"/>
                        <a:pt x="1263" y="950"/>
                        <a:pt x="1295" y="891"/>
                      </a:cubicBezTo>
                      <a:cubicBezTo>
                        <a:pt x="1310" y="863"/>
                        <a:pt x="1336" y="841"/>
                        <a:pt x="1356" y="772"/>
                      </a:cubicBezTo>
                      <a:cubicBezTo>
                        <a:pt x="1366" y="736"/>
                        <a:pt x="1361" y="736"/>
                        <a:pt x="1379" y="704"/>
                      </a:cubicBezTo>
                      <a:cubicBezTo>
                        <a:pt x="1392" y="681"/>
                        <a:pt x="1399" y="668"/>
                        <a:pt x="1408" y="639"/>
                      </a:cubicBezTo>
                      <a:cubicBezTo>
                        <a:pt x="1432" y="559"/>
                        <a:pt x="1414" y="547"/>
                        <a:pt x="1402" y="480"/>
                      </a:cubicBezTo>
                      <a:cubicBezTo>
                        <a:pt x="1394" y="436"/>
                        <a:pt x="1408" y="352"/>
                        <a:pt x="1405" y="300"/>
                      </a:cubicBezTo>
                      <a:cubicBezTo>
                        <a:pt x="1391" y="321"/>
                        <a:pt x="1394" y="432"/>
                        <a:pt x="1393" y="468"/>
                      </a:cubicBezTo>
                      <a:cubicBezTo>
                        <a:pt x="1362" y="447"/>
                        <a:pt x="1367" y="432"/>
                        <a:pt x="1320" y="422"/>
                      </a:cubicBezTo>
                      <a:cubicBezTo>
                        <a:pt x="1320" y="478"/>
                        <a:pt x="1323" y="527"/>
                        <a:pt x="1301" y="566"/>
                      </a:cubicBezTo>
                      <a:cubicBezTo>
                        <a:pt x="1218" y="581"/>
                        <a:pt x="1231" y="537"/>
                        <a:pt x="1233" y="464"/>
                      </a:cubicBezTo>
                      <a:cubicBezTo>
                        <a:pt x="1244" y="199"/>
                        <a:pt x="1255" y="221"/>
                        <a:pt x="1185" y="21"/>
                      </a:cubicBezTo>
                      <a:cubicBezTo>
                        <a:pt x="1146" y="37"/>
                        <a:pt x="1165" y="39"/>
                        <a:pt x="1132" y="59"/>
                      </a:cubicBezTo>
                      <a:cubicBezTo>
                        <a:pt x="1111" y="71"/>
                        <a:pt x="1089" y="73"/>
                        <a:pt x="1062" y="75"/>
                      </a:cubicBezTo>
                      <a:cubicBezTo>
                        <a:pt x="1049" y="161"/>
                        <a:pt x="1005" y="207"/>
                        <a:pt x="911" y="210"/>
                      </a:cubicBezTo>
                      <a:cubicBezTo>
                        <a:pt x="507" y="222"/>
                        <a:pt x="717" y="146"/>
                        <a:pt x="547" y="148"/>
                      </a:cubicBezTo>
                      <a:cubicBezTo>
                        <a:pt x="416" y="150"/>
                        <a:pt x="292" y="176"/>
                        <a:pt x="277" y="0"/>
                      </a:cubicBezTo>
                      <a:cubicBezTo>
                        <a:pt x="170" y="89"/>
                        <a:pt x="194" y="293"/>
                        <a:pt x="200" y="456"/>
                      </a:cubicBezTo>
                      <a:cubicBezTo>
                        <a:pt x="202" y="526"/>
                        <a:pt x="220" y="585"/>
                        <a:pt x="132" y="565"/>
                      </a:cubicBezTo>
                      <a:cubicBezTo>
                        <a:pt x="108" y="523"/>
                        <a:pt x="116" y="475"/>
                        <a:pt x="111" y="417"/>
                      </a:cubicBezTo>
                      <a:cubicBezTo>
                        <a:pt x="77" y="422"/>
                        <a:pt x="66" y="439"/>
                        <a:pt x="41" y="461"/>
                      </a:cubicBezTo>
                      <a:lnTo>
                        <a:pt x="28" y="283"/>
                      </a:ln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6" name="Freeform 378">
                  <a:extLst>
                    <a:ext uri="{FF2B5EF4-FFF2-40B4-BE49-F238E27FC236}">
                      <a16:creationId xmlns:a16="http://schemas.microsoft.com/office/drawing/2014/main" id="{0D8DA077-C6D8-4DBC-83E6-85B216B33DA0}"/>
                    </a:ext>
                  </a:extLst>
                </p:cNvPr>
                <p:cNvSpPr>
                  <a:spLocks/>
                </p:cNvSpPr>
                <p:nvPr/>
              </p:nvSpPr>
              <p:spPr bwMode="auto">
                <a:xfrm>
                  <a:off x="617538" y="1352933"/>
                  <a:ext cx="469900" cy="392113"/>
                </a:xfrm>
                <a:custGeom>
                  <a:avLst/>
                  <a:gdLst>
                    <a:gd name="T0" fmla="*/ 47 w 1438"/>
                    <a:gd name="T1" fmla="*/ 896 h 1198"/>
                    <a:gd name="T2" fmla="*/ 60 w 1438"/>
                    <a:gd name="T3" fmla="*/ 1074 h 1198"/>
                    <a:gd name="T4" fmla="*/ 130 w 1438"/>
                    <a:gd name="T5" fmla="*/ 1030 h 1198"/>
                    <a:gd name="T6" fmla="*/ 151 w 1438"/>
                    <a:gd name="T7" fmla="*/ 1178 h 1198"/>
                    <a:gd name="T8" fmla="*/ 219 w 1438"/>
                    <a:gd name="T9" fmla="*/ 1069 h 1198"/>
                    <a:gd name="T10" fmla="*/ 296 w 1438"/>
                    <a:gd name="T11" fmla="*/ 613 h 1198"/>
                    <a:gd name="T12" fmla="*/ 566 w 1438"/>
                    <a:gd name="T13" fmla="*/ 761 h 1198"/>
                    <a:gd name="T14" fmla="*/ 930 w 1438"/>
                    <a:gd name="T15" fmla="*/ 823 h 1198"/>
                    <a:gd name="T16" fmla="*/ 1081 w 1438"/>
                    <a:gd name="T17" fmla="*/ 688 h 1198"/>
                    <a:gd name="T18" fmla="*/ 1151 w 1438"/>
                    <a:gd name="T19" fmla="*/ 672 h 1198"/>
                    <a:gd name="T20" fmla="*/ 1204 w 1438"/>
                    <a:gd name="T21" fmla="*/ 634 h 1198"/>
                    <a:gd name="T22" fmla="*/ 1252 w 1438"/>
                    <a:gd name="T23" fmla="*/ 1077 h 1198"/>
                    <a:gd name="T24" fmla="*/ 1320 w 1438"/>
                    <a:gd name="T25" fmla="*/ 1179 h 1198"/>
                    <a:gd name="T26" fmla="*/ 1339 w 1438"/>
                    <a:gd name="T27" fmla="*/ 1035 h 1198"/>
                    <a:gd name="T28" fmla="*/ 1412 w 1438"/>
                    <a:gd name="T29" fmla="*/ 1081 h 1198"/>
                    <a:gd name="T30" fmla="*/ 1424 w 1438"/>
                    <a:gd name="T31" fmla="*/ 913 h 1198"/>
                    <a:gd name="T32" fmla="*/ 1418 w 1438"/>
                    <a:gd name="T33" fmla="*/ 579 h 1198"/>
                    <a:gd name="T34" fmla="*/ 1383 w 1438"/>
                    <a:gd name="T35" fmla="*/ 448 h 1198"/>
                    <a:gd name="T36" fmla="*/ 1365 w 1438"/>
                    <a:gd name="T37" fmla="*/ 312 h 1198"/>
                    <a:gd name="T38" fmla="*/ 1263 w 1438"/>
                    <a:gd name="T39" fmla="*/ 252 h 1198"/>
                    <a:gd name="T40" fmla="*/ 1205 w 1438"/>
                    <a:gd name="T41" fmla="*/ 143 h 1198"/>
                    <a:gd name="T42" fmla="*/ 929 w 1438"/>
                    <a:gd name="T43" fmla="*/ 76 h 1198"/>
                    <a:gd name="T44" fmla="*/ 693 w 1438"/>
                    <a:gd name="T45" fmla="*/ 2 h 1198"/>
                    <a:gd name="T46" fmla="*/ 474 w 1438"/>
                    <a:gd name="T47" fmla="*/ 94 h 1198"/>
                    <a:gd name="T48" fmla="*/ 196 w 1438"/>
                    <a:gd name="T49" fmla="*/ 273 h 1198"/>
                    <a:gd name="T50" fmla="*/ 154 w 1438"/>
                    <a:gd name="T51" fmla="*/ 285 h 1198"/>
                    <a:gd name="T52" fmla="*/ 117 w 1438"/>
                    <a:gd name="T53" fmla="*/ 298 h 1198"/>
                    <a:gd name="T54" fmla="*/ 69 w 1438"/>
                    <a:gd name="T55" fmla="*/ 507 h 1198"/>
                    <a:gd name="T56" fmla="*/ 44 w 1438"/>
                    <a:gd name="T57" fmla="*/ 688 h 1198"/>
                    <a:gd name="T58" fmla="*/ 47 w 1438"/>
                    <a:gd name="T59" fmla="*/ 896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38" h="1198">
                      <a:moveTo>
                        <a:pt x="47" y="896"/>
                      </a:moveTo>
                      <a:lnTo>
                        <a:pt x="60" y="1074"/>
                      </a:lnTo>
                      <a:cubicBezTo>
                        <a:pt x="85" y="1052"/>
                        <a:pt x="96" y="1035"/>
                        <a:pt x="130" y="1030"/>
                      </a:cubicBezTo>
                      <a:cubicBezTo>
                        <a:pt x="135" y="1088"/>
                        <a:pt x="127" y="1136"/>
                        <a:pt x="151" y="1178"/>
                      </a:cubicBezTo>
                      <a:cubicBezTo>
                        <a:pt x="239" y="1198"/>
                        <a:pt x="221" y="1139"/>
                        <a:pt x="219" y="1069"/>
                      </a:cubicBezTo>
                      <a:cubicBezTo>
                        <a:pt x="213" y="906"/>
                        <a:pt x="189" y="702"/>
                        <a:pt x="296" y="613"/>
                      </a:cubicBezTo>
                      <a:cubicBezTo>
                        <a:pt x="311" y="789"/>
                        <a:pt x="435" y="763"/>
                        <a:pt x="566" y="761"/>
                      </a:cubicBezTo>
                      <a:cubicBezTo>
                        <a:pt x="736" y="759"/>
                        <a:pt x="526" y="835"/>
                        <a:pt x="930" y="823"/>
                      </a:cubicBezTo>
                      <a:cubicBezTo>
                        <a:pt x="1024" y="820"/>
                        <a:pt x="1068" y="774"/>
                        <a:pt x="1081" y="688"/>
                      </a:cubicBezTo>
                      <a:cubicBezTo>
                        <a:pt x="1108" y="686"/>
                        <a:pt x="1130" y="684"/>
                        <a:pt x="1151" y="672"/>
                      </a:cubicBezTo>
                      <a:cubicBezTo>
                        <a:pt x="1184" y="652"/>
                        <a:pt x="1165" y="650"/>
                        <a:pt x="1204" y="634"/>
                      </a:cubicBezTo>
                      <a:cubicBezTo>
                        <a:pt x="1274" y="834"/>
                        <a:pt x="1263" y="812"/>
                        <a:pt x="1252" y="1077"/>
                      </a:cubicBezTo>
                      <a:cubicBezTo>
                        <a:pt x="1250" y="1150"/>
                        <a:pt x="1237" y="1194"/>
                        <a:pt x="1320" y="1179"/>
                      </a:cubicBezTo>
                      <a:cubicBezTo>
                        <a:pt x="1342" y="1140"/>
                        <a:pt x="1339" y="1091"/>
                        <a:pt x="1339" y="1035"/>
                      </a:cubicBezTo>
                      <a:cubicBezTo>
                        <a:pt x="1386" y="1045"/>
                        <a:pt x="1381" y="1060"/>
                        <a:pt x="1412" y="1081"/>
                      </a:cubicBezTo>
                      <a:cubicBezTo>
                        <a:pt x="1413" y="1045"/>
                        <a:pt x="1410" y="934"/>
                        <a:pt x="1424" y="913"/>
                      </a:cubicBezTo>
                      <a:cubicBezTo>
                        <a:pt x="1411" y="804"/>
                        <a:pt x="1438" y="698"/>
                        <a:pt x="1418" y="579"/>
                      </a:cubicBezTo>
                      <a:cubicBezTo>
                        <a:pt x="1410" y="537"/>
                        <a:pt x="1387" y="478"/>
                        <a:pt x="1383" y="448"/>
                      </a:cubicBezTo>
                      <a:cubicBezTo>
                        <a:pt x="1376" y="398"/>
                        <a:pt x="1404" y="372"/>
                        <a:pt x="1365" y="312"/>
                      </a:cubicBezTo>
                      <a:cubicBezTo>
                        <a:pt x="1336" y="266"/>
                        <a:pt x="1315" y="271"/>
                        <a:pt x="1263" y="252"/>
                      </a:cubicBezTo>
                      <a:cubicBezTo>
                        <a:pt x="1207" y="231"/>
                        <a:pt x="1242" y="198"/>
                        <a:pt x="1205" y="143"/>
                      </a:cubicBezTo>
                      <a:cubicBezTo>
                        <a:pt x="1141" y="51"/>
                        <a:pt x="1049" y="98"/>
                        <a:pt x="929" y="76"/>
                      </a:cubicBezTo>
                      <a:cubicBezTo>
                        <a:pt x="872" y="45"/>
                        <a:pt x="967" y="2"/>
                        <a:pt x="693" y="2"/>
                      </a:cubicBezTo>
                      <a:cubicBezTo>
                        <a:pt x="578" y="2"/>
                        <a:pt x="510" y="0"/>
                        <a:pt x="474" y="94"/>
                      </a:cubicBezTo>
                      <a:cubicBezTo>
                        <a:pt x="312" y="99"/>
                        <a:pt x="173" y="75"/>
                        <a:pt x="196" y="273"/>
                      </a:cubicBezTo>
                      <a:cubicBezTo>
                        <a:pt x="167" y="289"/>
                        <a:pt x="206" y="272"/>
                        <a:pt x="154" y="285"/>
                      </a:cubicBezTo>
                      <a:cubicBezTo>
                        <a:pt x="138" y="289"/>
                        <a:pt x="129" y="292"/>
                        <a:pt x="117" y="298"/>
                      </a:cubicBezTo>
                      <a:cubicBezTo>
                        <a:pt x="0" y="357"/>
                        <a:pt x="70" y="488"/>
                        <a:pt x="69" y="507"/>
                      </a:cubicBezTo>
                      <a:cubicBezTo>
                        <a:pt x="67" y="556"/>
                        <a:pt x="45" y="615"/>
                        <a:pt x="44" y="688"/>
                      </a:cubicBezTo>
                      <a:cubicBezTo>
                        <a:pt x="44" y="756"/>
                        <a:pt x="53" y="829"/>
                        <a:pt x="47" y="896"/>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7" name="Freeform 387">
                  <a:extLst>
                    <a:ext uri="{FF2B5EF4-FFF2-40B4-BE49-F238E27FC236}">
                      <a16:creationId xmlns:a16="http://schemas.microsoft.com/office/drawing/2014/main" id="{4B64054B-C508-4E6A-A15C-07E8B821BB16}"/>
                    </a:ext>
                  </a:extLst>
                </p:cNvPr>
                <p:cNvSpPr>
                  <a:spLocks/>
                </p:cNvSpPr>
                <p:nvPr/>
              </p:nvSpPr>
              <p:spPr bwMode="auto">
                <a:xfrm>
                  <a:off x="796926" y="2167320"/>
                  <a:ext cx="117475" cy="1012825"/>
                </a:xfrm>
                <a:custGeom>
                  <a:avLst/>
                  <a:gdLst>
                    <a:gd name="T0" fmla="*/ 7 w 359"/>
                    <a:gd name="T1" fmla="*/ 1794 h 3089"/>
                    <a:gd name="T2" fmla="*/ 0 w 359"/>
                    <a:gd name="T3" fmla="*/ 2272 h 3089"/>
                    <a:gd name="T4" fmla="*/ 10 w 359"/>
                    <a:gd name="T5" fmla="*/ 2772 h 3089"/>
                    <a:gd name="T6" fmla="*/ 195 w 359"/>
                    <a:gd name="T7" fmla="*/ 2967 h 3089"/>
                    <a:gd name="T8" fmla="*/ 340 w 359"/>
                    <a:gd name="T9" fmla="*/ 2780 h 3089"/>
                    <a:gd name="T10" fmla="*/ 348 w 359"/>
                    <a:gd name="T11" fmla="*/ 3089 h 3089"/>
                    <a:gd name="T12" fmla="*/ 359 w 359"/>
                    <a:gd name="T13" fmla="*/ 2281 h 3089"/>
                    <a:gd name="T14" fmla="*/ 352 w 359"/>
                    <a:gd name="T15" fmla="*/ 1920 h 3089"/>
                    <a:gd name="T16" fmla="*/ 252 w 359"/>
                    <a:gd name="T17" fmla="*/ 461 h 3089"/>
                    <a:gd name="T18" fmla="*/ 274 w 359"/>
                    <a:gd name="T19" fmla="*/ 355 h 3089"/>
                    <a:gd name="T20" fmla="*/ 292 w 359"/>
                    <a:gd name="T21" fmla="*/ 178 h 3089"/>
                    <a:gd name="T22" fmla="*/ 184 w 359"/>
                    <a:gd name="T23" fmla="*/ 0 h 3089"/>
                    <a:gd name="T24" fmla="*/ 87 w 359"/>
                    <a:gd name="T25" fmla="*/ 159 h 3089"/>
                    <a:gd name="T26" fmla="*/ 82 w 359"/>
                    <a:gd name="T27" fmla="*/ 328 h 3089"/>
                    <a:gd name="T28" fmla="*/ 97 w 359"/>
                    <a:gd name="T29" fmla="*/ 548 h 3089"/>
                    <a:gd name="T30" fmla="*/ 7 w 359"/>
                    <a:gd name="T31" fmla="*/ 1794 h 3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9" h="3089">
                      <a:moveTo>
                        <a:pt x="7" y="1794"/>
                      </a:moveTo>
                      <a:lnTo>
                        <a:pt x="0" y="2272"/>
                      </a:lnTo>
                      <a:lnTo>
                        <a:pt x="10" y="2772"/>
                      </a:lnTo>
                      <a:cubicBezTo>
                        <a:pt x="47" y="2794"/>
                        <a:pt x="166" y="2955"/>
                        <a:pt x="195" y="2967"/>
                      </a:cubicBezTo>
                      <a:cubicBezTo>
                        <a:pt x="234" y="2925"/>
                        <a:pt x="309" y="2810"/>
                        <a:pt x="340" y="2780"/>
                      </a:cubicBezTo>
                      <a:lnTo>
                        <a:pt x="348" y="3089"/>
                      </a:lnTo>
                      <a:lnTo>
                        <a:pt x="359" y="2281"/>
                      </a:lnTo>
                      <a:lnTo>
                        <a:pt x="352" y="1920"/>
                      </a:lnTo>
                      <a:cubicBezTo>
                        <a:pt x="356" y="1815"/>
                        <a:pt x="270" y="726"/>
                        <a:pt x="252" y="461"/>
                      </a:cubicBezTo>
                      <a:cubicBezTo>
                        <a:pt x="248" y="396"/>
                        <a:pt x="244" y="399"/>
                        <a:pt x="274" y="355"/>
                      </a:cubicBezTo>
                      <a:cubicBezTo>
                        <a:pt x="343" y="252"/>
                        <a:pt x="357" y="286"/>
                        <a:pt x="292" y="178"/>
                      </a:cubicBezTo>
                      <a:cubicBezTo>
                        <a:pt x="266" y="134"/>
                        <a:pt x="213" y="32"/>
                        <a:pt x="184" y="0"/>
                      </a:cubicBezTo>
                      <a:cubicBezTo>
                        <a:pt x="154" y="34"/>
                        <a:pt x="112" y="116"/>
                        <a:pt x="87" y="159"/>
                      </a:cubicBezTo>
                      <a:cubicBezTo>
                        <a:pt x="32" y="253"/>
                        <a:pt x="21" y="237"/>
                        <a:pt x="82" y="328"/>
                      </a:cubicBezTo>
                      <a:cubicBezTo>
                        <a:pt x="127" y="393"/>
                        <a:pt x="104" y="460"/>
                        <a:pt x="97" y="548"/>
                      </a:cubicBezTo>
                      <a:lnTo>
                        <a:pt x="7" y="1794"/>
                      </a:lnTo>
                      <a:close/>
                    </a:path>
                  </a:pathLst>
                </a:custGeom>
                <a:solidFill>
                  <a:srgbClr val="E236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8" name="Freeform 393">
                  <a:extLst>
                    <a:ext uri="{FF2B5EF4-FFF2-40B4-BE49-F238E27FC236}">
                      <a16:creationId xmlns:a16="http://schemas.microsoft.com/office/drawing/2014/main" id="{D530FDDB-EFC4-4937-88AC-5549170C31A9}"/>
                    </a:ext>
                  </a:extLst>
                </p:cNvPr>
                <p:cNvSpPr>
                  <a:spLocks/>
                </p:cNvSpPr>
                <p:nvPr/>
              </p:nvSpPr>
              <p:spPr bwMode="auto">
                <a:xfrm>
                  <a:off x="628651" y="2045083"/>
                  <a:ext cx="169863" cy="866775"/>
                </a:xfrm>
                <a:custGeom>
                  <a:avLst/>
                  <a:gdLst>
                    <a:gd name="T0" fmla="*/ 47 w 521"/>
                    <a:gd name="T1" fmla="*/ 161 h 2644"/>
                    <a:gd name="T2" fmla="*/ 5 w 521"/>
                    <a:gd name="T3" fmla="*/ 402 h 2644"/>
                    <a:gd name="T4" fmla="*/ 33 w 521"/>
                    <a:gd name="T5" fmla="*/ 654 h 2644"/>
                    <a:gd name="T6" fmla="*/ 283 w 521"/>
                    <a:gd name="T7" fmla="*/ 755 h 2644"/>
                    <a:gd name="T8" fmla="*/ 76 w 521"/>
                    <a:gd name="T9" fmla="*/ 868 h 2644"/>
                    <a:gd name="T10" fmla="*/ 514 w 521"/>
                    <a:gd name="T11" fmla="*/ 2644 h 2644"/>
                    <a:gd name="T12" fmla="*/ 521 w 521"/>
                    <a:gd name="T13" fmla="*/ 2166 h 2644"/>
                    <a:gd name="T14" fmla="*/ 513 w 521"/>
                    <a:gd name="T15" fmla="*/ 1874 h 2644"/>
                    <a:gd name="T16" fmla="*/ 350 w 521"/>
                    <a:gd name="T17" fmla="*/ 489 h 2644"/>
                    <a:gd name="T18" fmla="*/ 363 w 521"/>
                    <a:gd name="T19" fmla="*/ 30 h 2644"/>
                    <a:gd name="T20" fmla="*/ 380 w 521"/>
                    <a:gd name="T21" fmla="*/ 0 h 2644"/>
                    <a:gd name="T22" fmla="*/ 47 w 521"/>
                    <a:gd name="T23" fmla="*/ 161 h 2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1" h="2644">
                      <a:moveTo>
                        <a:pt x="47" y="161"/>
                      </a:moveTo>
                      <a:cubicBezTo>
                        <a:pt x="31" y="223"/>
                        <a:pt x="0" y="223"/>
                        <a:pt x="5" y="402"/>
                      </a:cubicBezTo>
                      <a:cubicBezTo>
                        <a:pt x="6" y="463"/>
                        <a:pt x="5" y="610"/>
                        <a:pt x="33" y="654"/>
                      </a:cubicBezTo>
                      <a:cubicBezTo>
                        <a:pt x="78" y="695"/>
                        <a:pt x="226" y="714"/>
                        <a:pt x="283" y="755"/>
                      </a:cubicBezTo>
                      <a:lnTo>
                        <a:pt x="76" y="868"/>
                      </a:lnTo>
                      <a:lnTo>
                        <a:pt x="514" y="2644"/>
                      </a:lnTo>
                      <a:lnTo>
                        <a:pt x="521" y="2166"/>
                      </a:lnTo>
                      <a:cubicBezTo>
                        <a:pt x="512" y="2084"/>
                        <a:pt x="516" y="1963"/>
                        <a:pt x="513" y="1874"/>
                      </a:cubicBezTo>
                      <a:cubicBezTo>
                        <a:pt x="503" y="1632"/>
                        <a:pt x="437" y="691"/>
                        <a:pt x="350" y="489"/>
                      </a:cubicBezTo>
                      <a:cubicBezTo>
                        <a:pt x="271" y="305"/>
                        <a:pt x="259" y="183"/>
                        <a:pt x="363" y="30"/>
                      </a:cubicBezTo>
                      <a:cubicBezTo>
                        <a:pt x="381" y="3"/>
                        <a:pt x="368" y="27"/>
                        <a:pt x="380" y="0"/>
                      </a:cubicBezTo>
                      <a:cubicBezTo>
                        <a:pt x="260" y="37"/>
                        <a:pt x="140" y="105"/>
                        <a:pt x="47" y="161"/>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9" name="Freeform 394">
                  <a:extLst>
                    <a:ext uri="{FF2B5EF4-FFF2-40B4-BE49-F238E27FC236}">
                      <a16:creationId xmlns:a16="http://schemas.microsoft.com/office/drawing/2014/main" id="{86F03C6C-3185-4FFD-AD6E-B946927EFFCA}"/>
                    </a:ext>
                  </a:extLst>
                </p:cNvPr>
                <p:cNvSpPr>
                  <a:spLocks/>
                </p:cNvSpPr>
                <p:nvPr/>
              </p:nvSpPr>
              <p:spPr bwMode="auto">
                <a:xfrm>
                  <a:off x="912813" y="2046670"/>
                  <a:ext cx="169863" cy="868363"/>
                </a:xfrm>
                <a:custGeom>
                  <a:avLst/>
                  <a:gdLst>
                    <a:gd name="T0" fmla="*/ 0 w 521"/>
                    <a:gd name="T1" fmla="*/ 2288 h 2649"/>
                    <a:gd name="T2" fmla="*/ 7 w 521"/>
                    <a:gd name="T3" fmla="*/ 2649 h 2649"/>
                    <a:gd name="T4" fmla="*/ 449 w 521"/>
                    <a:gd name="T5" fmla="*/ 864 h 2649"/>
                    <a:gd name="T6" fmla="*/ 242 w 521"/>
                    <a:gd name="T7" fmla="*/ 752 h 2649"/>
                    <a:gd name="T8" fmla="*/ 492 w 521"/>
                    <a:gd name="T9" fmla="*/ 648 h 2649"/>
                    <a:gd name="T10" fmla="*/ 520 w 521"/>
                    <a:gd name="T11" fmla="*/ 398 h 2649"/>
                    <a:gd name="T12" fmla="*/ 477 w 521"/>
                    <a:gd name="T13" fmla="*/ 159 h 2649"/>
                    <a:gd name="T14" fmla="*/ 152 w 521"/>
                    <a:gd name="T15" fmla="*/ 0 h 2649"/>
                    <a:gd name="T16" fmla="*/ 241 w 521"/>
                    <a:gd name="T17" fmla="*/ 237 h 2649"/>
                    <a:gd name="T18" fmla="*/ 174 w 521"/>
                    <a:gd name="T19" fmla="*/ 501 h 2649"/>
                    <a:gd name="T20" fmla="*/ 114 w 521"/>
                    <a:gd name="T21" fmla="*/ 771 h 2649"/>
                    <a:gd name="T22" fmla="*/ 77 w 521"/>
                    <a:gd name="T23" fmla="*/ 1065 h 2649"/>
                    <a:gd name="T24" fmla="*/ 23 w 521"/>
                    <a:gd name="T25" fmla="*/ 1661 h 2649"/>
                    <a:gd name="T26" fmla="*/ 0 w 521"/>
                    <a:gd name="T27" fmla="*/ 2288 h 2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1" h="2649">
                      <a:moveTo>
                        <a:pt x="0" y="2288"/>
                      </a:moveTo>
                      <a:lnTo>
                        <a:pt x="7" y="2649"/>
                      </a:lnTo>
                      <a:lnTo>
                        <a:pt x="449" y="864"/>
                      </a:lnTo>
                      <a:lnTo>
                        <a:pt x="242" y="752"/>
                      </a:lnTo>
                      <a:cubicBezTo>
                        <a:pt x="294" y="708"/>
                        <a:pt x="451" y="694"/>
                        <a:pt x="492" y="648"/>
                      </a:cubicBezTo>
                      <a:cubicBezTo>
                        <a:pt x="520" y="609"/>
                        <a:pt x="519" y="455"/>
                        <a:pt x="520" y="398"/>
                      </a:cubicBezTo>
                      <a:cubicBezTo>
                        <a:pt x="521" y="289"/>
                        <a:pt x="508" y="241"/>
                        <a:pt x="477" y="159"/>
                      </a:cubicBezTo>
                      <a:cubicBezTo>
                        <a:pt x="414" y="118"/>
                        <a:pt x="234" y="18"/>
                        <a:pt x="152" y="0"/>
                      </a:cubicBezTo>
                      <a:cubicBezTo>
                        <a:pt x="185" y="65"/>
                        <a:pt x="240" y="101"/>
                        <a:pt x="241" y="237"/>
                      </a:cubicBezTo>
                      <a:cubicBezTo>
                        <a:pt x="241" y="327"/>
                        <a:pt x="207" y="430"/>
                        <a:pt x="174" y="501"/>
                      </a:cubicBezTo>
                      <a:cubicBezTo>
                        <a:pt x="121" y="615"/>
                        <a:pt x="132" y="627"/>
                        <a:pt x="114" y="771"/>
                      </a:cubicBezTo>
                      <a:cubicBezTo>
                        <a:pt x="101" y="869"/>
                        <a:pt x="89" y="966"/>
                        <a:pt x="77" y="1065"/>
                      </a:cubicBezTo>
                      <a:cubicBezTo>
                        <a:pt x="54" y="1260"/>
                        <a:pt x="36" y="1463"/>
                        <a:pt x="23" y="1661"/>
                      </a:cubicBezTo>
                      <a:lnTo>
                        <a:pt x="0" y="2288"/>
                      </a:ln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0" name="Freeform 411">
                  <a:extLst>
                    <a:ext uri="{FF2B5EF4-FFF2-40B4-BE49-F238E27FC236}">
                      <a16:creationId xmlns:a16="http://schemas.microsoft.com/office/drawing/2014/main" id="{5C3F21EF-3C75-4110-AB0E-E08EFEDD7D9A}"/>
                    </a:ext>
                  </a:extLst>
                </p:cNvPr>
                <p:cNvSpPr>
                  <a:spLocks/>
                </p:cNvSpPr>
                <p:nvPr/>
              </p:nvSpPr>
              <p:spPr bwMode="auto">
                <a:xfrm>
                  <a:off x="371476" y="3286508"/>
                  <a:ext cx="171450" cy="271463"/>
                </a:xfrm>
                <a:custGeom>
                  <a:avLst/>
                  <a:gdLst>
                    <a:gd name="T0" fmla="*/ 275 w 523"/>
                    <a:gd name="T1" fmla="*/ 330 h 826"/>
                    <a:gd name="T2" fmla="*/ 339 w 523"/>
                    <a:gd name="T3" fmla="*/ 387 h 826"/>
                    <a:gd name="T4" fmla="*/ 481 w 523"/>
                    <a:gd name="T5" fmla="*/ 586 h 826"/>
                    <a:gd name="T6" fmla="*/ 418 w 523"/>
                    <a:gd name="T7" fmla="*/ 3 h 826"/>
                    <a:gd name="T8" fmla="*/ 30 w 523"/>
                    <a:gd name="T9" fmla="*/ 0 h 826"/>
                    <a:gd name="T10" fmla="*/ 135 w 523"/>
                    <a:gd name="T11" fmla="*/ 590 h 826"/>
                    <a:gd name="T12" fmla="*/ 251 w 523"/>
                    <a:gd name="T13" fmla="*/ 712 h 826"/>
                    <a:gd name="T14" fmla="*/ 375 w 523"/>
                    <a:gd name="T15" fmla="*/ 818 h 826"/>
                    <a:gd name="T16" fmla="*/ 423 w 523"/>
                    <a:gd name="T17" fmla="*/ 746 h 826"/>
                    <a:gd name="T18" fmla="*/ 375 w 523"/>
                    <a:gd name="T19" fmla="*/ 673 h 826"/>
                    <a:gd name="T20" fmla="*/ 275 w 523"/>
                    <a:gd name="T21" fmla="*/ 33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3" h="826">
                      <a:moveTo>
                        <a:pt x="275" y="330"/>
                      </a:moveTo>
                      <a:cubicBezTo>
                        <a:pt x="328" y="324"/>
                        <a:pt x="324" y="335"/>
                        <a:pt x="339" y="387"/>
                      </a:cubicBezTo>
                      <a:cubicBezTo>
                        <a:pt x="359" y="461"/>
                        <a:pt x="392" y="605"/>
                        <a:pt x="481" y="586"/>
                      </a:cubicBezTo>
                      <a:cubicBezTo>
                        <a:pt x="523" y="481"/>
                        <a:pt x="405" y="330"/>
                        <a:pt x="418" y="3"/>
                      </a:cubicBezTo>
                      <a:lnTo>
                        <a:pt x="30" y="0"/>
                      </a:lnTo>
                      <a:cubicBezTo>
                        <a:pt x="0" y="194"/>
                        <a:pt x="29" y="428"/>
                        <a:pt x="135" y="590"/>
                      </a:cubicBezTo>
                      <a:cubicBezTo>
                        <a:pt x="172" y="648"/>
                        <a:pt x="207" y="664"/>
                        <a:pt x="251" y="712"/>
                      </a:cubicBezTo>
                      <a:cubicBezTo>
                        <a:pt x="284" y="748"/>
                        <a:pt x="317" y="826"/>
                        <a:pt x="375" y="818"/>
                      </a:cubicBezTo>
                      <a:cubicBezTo>
                        <a:pt x="406" y="813"/>
                        <a:pt x="430" y="785"/>
                        <a:pt x="423" y="746"/>
                      </a:cubicBezTo>
                      <a:cubicBezTo>
                        <a:pt x="419" y="727"/>
                        <a:pt x="387" y="689"/>
                        <a:pt x="375" y="673"/>
                      </a:cubicBezTo>
                      <a:cubicBezTo>
                        <a:pt x="326" y="606"/>
                        <a:pt x="223" y="438"/>
                        <a:pt x="275" y="330"/>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1" name="Freeform 414">
                  <a:extLst>
                    <a:ext uri="{FF2B5EF4-FFF2-40B4-BE49-F238E27FC236}">
                      <a16:creationId xmlns:a16="http://schemas.microsoft.com/office/drawing/2014/main" id="{2C16C495-7F17-4894-8806-B06D775BCB33}"/>
                    </a:ext>
                  </a:extLst>
                </p:cNvPr>
                <p:cNvSpPr>
                  <a:spLocks/>
                </p:cNvSpPr>
                <p:nvPr/>
              </p:nvSpPr>
              <p:spPr bwMode="auto">
                <a:xfrm>
                  <a:off x="582613" y="4942270"/>
                  <a:ext cx="238125" cy="128588"/>
                </a:xfrm>
                <a:custGeom>
                  <a:avLst/>
                  <a:gdLst>
                    <a:gd name="T0" fmla="*/ 22 w 727"/>
                    <a:gd name="T1" fmla="*/ 65 h 394"/>
                    <a:gd name="T2" fmla="*/ 15 w 727"/>
                    <a:gd name="T3" fmla="*/ 78 h 394"/>
                    <a:gd name="T4" fmla="*/ 2 w 727"/>
                    <a:gd name="T5" fmla="*/ 153 h 394"/>
                    <a:gd name="T6" fmla="*/ 18 w 727"/>
                    <a:gd name="T7" fmla="*/ 304 h 394"/>
                    <a:gd name="T8" fmla="*/ 165 w 727"/>
                    <a:gd name="T9" fmla="*/ 365 h 394"/>
                    <a:gd name="T10" fmla="*/ 714 w 727"/>
                    <a:gd name="T11" fmla="*/ 312 h 394"/>
                    <a:gd name="T12" fmla="*/ 717 w 727"/>
                    <a:gd name="T13" fmla="*/ 159 h 394"/>
                    <a:gd name="T14" fmla="*/ 711 w 727"/>
                    <a:gd name="T15" fmla="*/ 68 h 394"/>
                    <a:gd name="T16" fmla="*/ 705 w 727"/>
                    <a:gd name="T17" fmla="*/ 64 h 394"/>
                    <a:gd name="T18" fmla="*/ 552 w 727"/>
                    <a:gd name="T19" fmla="*/ 13 h 394"/>
                    <a:gd name="T20" fmla="*/ 28 w 727"/>
                    <a:gd name="T21" fmla="*/ 87 h 394"/>
                    <a:gd name="T22" fmla="*/ 22 w 727"/>
                    <a:gd name="T23" fmla="*/ 65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7" h="394">
                      <a:moveTo>
                        <a:pt x="22" y="65"/>
                      </a:moveTo>
                      <a:lnTo>
                        <a:pt x="15" y="78"/>
                      </a:lnTo>
                      <a:cubicBezTo>
                        <a:pt x="0" y="110"/>
                        <a:pt x="1" y="115"/>
                        <a:pt x="2" y="153"/>
                      </a:cubicBezTo>
                      <a:cubicBezTo>
                        <a:pt x="4" y="205"/>
                        <a:pt x="12" y="200"/>
                        <a:pt x="18" y="304"/>
                      </a:cubicBezTo>
                      <a:cubicBezTo>
                        <a:pt x="60" y="323"/>
                        <a:pt x="22" y="335"/>
                        <a:pt x="165" y="365"/>
                      </a:cubicBezTo>
                      <a:cubicBezTo>
                        <a:pt x="290" y="391"/>
                        <a:pt x="662" y="394"/>
                        <a:pt x="714" y="312"/>
                      </a:cubicBezTo>
                      <a:cubicBezTo>
                        <a:pt x="727" y="271"/>
                        <a:pt x="717" y="208"/>
                        <a:pt x="717" y="159"/>
                      </a:cubicBezTo>
                      <a:lnTo>
                        <a:pt x="711" y="68"/>
                      </a:lnTo>
                      <a:cubicBezTo>
                        <a:pt x="708" y="67"/>
                        <a:pt x="706" y="65"/>
                        <a:pt x="705" y="64"/>
                      </a:cubicBezTo>
                      <a:lnTo>
                        <a:pt x="552" y="13"/>
                      </a:lnTo>
                      <a:cubicBezTo>
                        <a:pt x="468" y="0"/>
                        <a:pt x="89" y="24"/>
                        <a:pt x="28" y="87"/>
                      </a:cubicBezTo>
                      <a:lnTo>
                        <a:pt x="22" y="65"/>
                      </a:ln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2" name="Freeform 415">
                  <a:extLst>
                    <a:ext uri="{FF2B5EF4-FFF2-40B4-BE49-F238E27FC236}">
                      <a16:creationId xmlns:a16="http://schemas.microsoft.com/office/drawing/2014/main" id="{B641184B-6831-437A-8349-FBF647047C51}"/>
                    </a:ext>
                  </a:extLst>
                </p:cNvPr>
                <p:cNvSpPr>
                  <a:spLocks/>
                </p:cNvSpPr>
                <p:nvPr/>
              </p:nvSpPr>
              <p:spPr bwMode="auto">
                <a:xfrm>
                  <a:off x="881063" y="4937508"/>
                  <a:ext cx="244475" cy="133350"/>
                </a:xfrm>
                <a:custGeom>
                  <a:avLst/>
                  <a:gdLst>
                    <a:gd name="T0" fmla="*/ 43 w 746"/>
                    <a:gd name="T1" fmla="*/ 51 h 407"/>
                    <a:gd name="T2" fmla="*/ 32 w 746"/>
                    <a:gd name="T3" fmla="*/ 174 h 407"/>
                    <a:gd name="T4" fmla="*/ 102 w 746"/>
                    <a:gd name="T5" fmla="*/ 346 h 407"/>
                    <a:gd name="T6" fmla="*/ 704 w 746"/>
                    <a:gd name="T7" fmla="*/ 326 h 407"/>
                    <a:gd name="T8" fmla="*/ 710 w 746"/>
                    <a:gd name="T9" fmla="*/ 322 h 407"/>
                    <a:gd name="T10" fmla="*/ 730 w 746"/>
                    <a:gd name="T11" fmla="*/ 176 h 407"/>
                    <a:gd name="T12" fmla="*/ 735 w 746"/>
                    <a:gd name="T13" fmla="*/ 118 h 407"/>
                    <a:gd name="T14" fmla="*/ 732 w 746"/>
                    <a:gd name="T15" fmla="*/ 86 h 407"/>
                    <a:gd name="T16" fmla="*/ 724 w 746"/>
                    <a:gd name="T17" fmla="*/ 65 h 407"/>
                    <a:gd name="T18" fmla="*/ 718 w 746"/>
                    <a:gd name="T19" fmla="*/ 97 h 407"/>
                    <a:gd name="T20" fmla="*/ 686 w 746"/>
                    <a:gd name="T21" fmla="*/ 72 h 407"/>
                    <a:gd name="T22" fmla="*/ 648 w 746"/>
                    <a:gd name="T23" fmla="*/ 59 h 407"/>
                    <a:gd name="T24" fmla="*/ 186 w 746"/>
                    <a:gd name="T25" fmla="*/ 14 h 407"/>
                    <a:gd name="T26" fmla="*/ 100 w 746"/>
                    <a:gd name="T27" fmla="*/ 33 h 407"/>
                    <a:gd name="T28" fmla="*/ 40 w 746"/>
                    <a:gd name="T29" fmla="*/ 68 h 407"/>
                    <a:gd name="T30" fmla="*/ 43 w 746"/>
                    <a:gd name="T31" fmla="*/ 51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6" h="407">
                      <a:moveTo>
                        <a:pt x="43" y="51"/>
                      </a:moveTo>
                      <a:cubicBezTo>
                        <a:pt x="27" y="78"/>
                        <a:pt x="33" y="136"/>
                        <a:pt x="32" y="174"/>
                      </a:cubicBezTo>
                      <a:cubicBezTo>
                        <a:pt x="34" y="268"/>
                        <a:pt x="0" y="316"/>
                        <a:pt x="102" y="346"/>
                      </a:cubicBezTo>
                      <a:cubicBezTo>
                        <a:pt x="244" y="389"/>
                        <a:pt x="564" y="407"/>
                        <a:pt x="704" y="326"/>
                      </a:cubicBezTo>
                      <a:cubicBezTo>
                        <a:pt x="706" y="325"/>
                        <a:pt x="708" y="323"/>
                        <a:pt x="710" y="322"/>
                      </a:cubicBezTo>
                      <a:cubicBezTo>
                        <a:pt x="746" y="299"/>
                        <a:pt x="728" y="248"/>
                        <a:pt x="730" y="176"/>
                      </a:cubicBezTo>
                      <a:cubicBezTo>
                        <a:pt x="731" y="154"/>
                        <a:pt x="734" y="138"/>
                        <a:pt x="735" y="118"/>
                      </a:cubicBezTo>
                      <a:cubicBezTo>
                        <a:pt x="735" y="104"/>
                        <a:pt x="735" y="100"/>
                        <a:pt x="732" y="86"/>
                      </a:cubicBezTo>
                      <a:cubicBezTo>
                        <a:pt x="727" y="62"/>
                        <a:pt x="729" y="72"/>
                        <a:pt x="724" y="65"/>
                      </a:cubicBezTo>
                      <a:lnTo>
                        <a:pt x="718" y="97"/>
                      </a:lnTo>
                      <a:cubicBezTo>
                        <a:pt x="699" y="72"/>
                        <a:pt x="716" y="86"/>
                        <a:pt x="686" y="72"/>
                      </a:cubicBezTo>
                      <a:cubicBezTo>
                        <a:pt x="673" y="66"/>
                        <a:pt x="660" y="63"/>
                        <a:pt x="648" y="59"/>
                      </a:cubicBezTo>
                      <a:cubicBezTo>
                        <a:pt x="548" y="22"/>
                        <a:pt x="272" y="0"/>
                        <a:pt x="186" y="14"/>
                      </a:cubicBezTo>
                      <a:cubicBezTo>
                        <a:pt x="157" y="19"/>
                        <a:pt x="125" y="25"/>
                        <a:pt x="100" y="33"/>
                      </a:cubicBezTo>
                      <a:cubicBezTo>
                        <a:pt x="53" y="46"/>
                        <a:pt x="69" y="51"/>
                        <a:pt x="40" y="68"/>
                      </a:cubicBezTo>
                      <a:cubicBezTo>
                        <a:pt x="53" y="61"/>
                        <a:pt x="51" y="73"/>
                        <a:pt x="43" y="51"/>
                      </a:cubicBez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3" name="Freeform 416">
                  <a:extLst>
                    <a:ext uri="{FF2B5EF4-FFF2-40B4-BE49-F238E27FC236}">
                      <a16:creationId xmlns:a16="http://schemas.microsoft.com/office/drawing/2014/main" id="{88429B74-479A-4E3A-B71C-5FA05AF63E70}"/>
                    </a:ext>
                  </a:extLst>
                </p:cNvPr>
                <p:cNvSpPr>
                  <a:spLocks/>
                </p:cNvSpPr>
                <p:nvPr/>
              </p:nvSpPr>
              <p:spPr bwMode="auto">
                <a:xfrm>
                  <a:off x="1187402" y="3272220"/>
                  <a:ext cx="146655" cy="271996"/>
                </a:xfrm>
                <a:custGeom>
                  <a:avLst/>
                  <a:gdLst>
                    <a:gd name="T0" fmla="*/ 440 w 477"/>
                    <a:gd name="T1" fmla="*/ 142 h 853"/>
                    <a:gd name="T2" fmla="*/ 411 w 477"/>
                    <a:gd name="T3" fmla="*/ 0 h 853"/>
                    <a:gd name="T4" fmla="*/ 77 w 477"/>
                    <a:gd name="T5" fmla="*/ 15 h 853"/>
                    <a:gd name="T6" fmla="*/ 66 w 477"/>
                    <a:gd name="T7" fmla="*/ 332 h 853"/>
                    <a:gd name="T8" fmla="*/ 51 w 477"/>
                    <a:gd name="T9" fmla="*/ 605 h 853"/>
                    <a:gd name="T10" fmla="*/ 153 w 477"/>
                    <a:gd name="T11" fmla="*/ 486 h 853"/>
                    <a:gd name="T12" fmla="*/ 236 w 477"/>
                    <a:gd name="T13" fmla="*/ 339 h 853"/>
                    <a:gd name="T14" fmla="*/ 111 w 477"/>
                    <a:gd name="T15" fmla="*/ 750 h 853"/>
                    <a:gd name="T16" fmla="*/ 205 w 477"/>
                    <a:gd name="T17" fmla="*/ 818 h 853"/>
                    <a:gd name="T18" fmla="*/ 284 w 477"/>
                    <a:gd name="T19" fmla="*/ 710 h 853"/>
                    <a:gd name="T20" fmla="*/ 377 w 477"/>
                    <a:gd name="T21" fmla="*/ 609 h 853"/>
                    <a:gd name="T22" fmla="*/ 477 w 477"/>
                    <a:gd name="T23" fmla="*/ 322 h 853"/>
                    <a:gd name="T24" fmla="*/ 460 w 477"/>
                    <a:gd name="T25" fmla="*/ 311 h 853"/>
                    <a:gd name="T26" fmla="*/ 435 w 477"/>
                    <a:gd name="T27" fmla="*/ 296 h 853"/>
                    <a:gd name="T28" fmla="*/ 440 w 477"/>
                    <a:gd name="T29" fmla="*/ 142 h 853"/>
                    <a:gd name="connsiteX0" fmla="*/ 8510 w 9391"/>
                    <a:gd name="connsiteY0" fmla="*/ 3470 h 9735"/>
                    <a:gd name="connsiteX1" fmla="*/ 8007 w 9391"/>
                    <a:gd name="connsiteY1" fmla="*/ 0 h 9735"/>
                    <a:gd name="connsiteX2" fmla="*/ 1005 w 9391"/>
                    <a:gd name="connsiteY2" fmla="*/ 176 h 9735"/>
                    <a:gd name="connsiteX3" fmla="*/ 775 w 9391"/>
                    <a:gd name="connsiteY3" fmla="*/ 3892 h 9735"/>
                    <a:gd name="connsiteX4" fmla="*/ 460 w 9391"/>
                    <a:gd name="connsiteY4" fmla="*/ 7093 h 9735"/>
                    <a:gd name="connsiteX5" fmla="*/ 2599 w 9391"/>
                    <a:gd name="connsiteY5" fmla="*/ 5698 h 9735"/>
                    <a:gd name="connsiteX6" fmla="*/ 4339 w 9391"/>
                    <a:gd name="connsiteY6" fmla="*/ 3974 h 9735"/>
                    <a:gd name="connsiteX7" fmla="*/ 1718 w 9391"/>
                    <a:gd name="connsiteY7" fmla="*/ 8792 h 9735"/>
                    <a:gd name="connsiteX8" fmla="*/ 3689 w 9391"/>
                    <a:gd name="connsiteY8" fmla="*/ 9590 h 9735"/>
                    <a:gd name="connsiteX9" fmla="*/ 5345 w 9391"/>
                    <a:gd name="connsiteY9" fmla="*/ 8324 h 9735"/>
                    <a:gd name="connsiteX10" fmla="*/ 7295 w 9391"/>
                    <a:gd name="connsiteY10" fmla="*/ 7140 h 9735"/>
                    <a:gd name="connsiteX11" fmla="*/ 9391 w 9391"/>
                    <a:gd name="connsiteY11" fmla="*/ 3775 h 9735"/>
                    <a:gd name="connsiteX12" fmla="*/ 9035 w 9391"/>
                    <a:gd name="connsiteY12" fmla="*/ 3646 h 9735"/>
                    <a:gd name="connsiteX13" fmla="*/ 8510 w 9391"/>
                    <a:gd name="connsiteY13" fmla="*/ 3470 h 9735"/>
                    <a:gd name="connsiteX0" fmla="*/ 9621 w 10000"/>
                    <a:gd name="connsiteY0" fmla="*/ 3745 h 10000"/>
                    <a:gd name="connsiteX1" fmla="*/ 8526 w 10000"/>
                    <a:gd name="connsiteY1" fmla="*/ 0 h 10000"/>
                    <a:gd name="connsiteX2" fmla="*/ 1070 w 10000"/>
                    <a:gd name="connsiteY2" fmla="*/ 181 h 10000"/>
                    <a:gd name="connsiteX3" fmla="*/ 825 w 10000"/>
                    <a:gd name="connsiteY3" fmla="*/ 3998 h 10000"/>
                    <a:gd name="connsiteX4" fmla="*/ 490 w 10000"/>
                    <a:gd name="connsiteY4" fmla="*/ 7286 h 10000"/>
                    <a:gd name="connsiteX5" fmla="*/ 2768 w 10000"/>
                    <a:gd name="connsiteY5" fmla="*/ 5853 h 10000"/>
                    <a:gd name="connsiteX6" fmla="*/ 4620 w 10000"/>
                    <a:gd name="connsiteY6" fmla="*/ 4082 h 10000"/>
                    <a:gd name="connsiteX7" fmla="*/ 1829 w 10000"/>
                    <a:gd name="connsiteY7" fmla="*/ 9031 h 10000"/>
                    <a:gd name="connsiteX8" fmla="*/ 3928 w 10000"/>
                    <a:gd name="connsiteY8" fmla="*/ 9851 h 10000"/>
                    <a:gd name="connsiteX9" fmla="*/ 5692 w 10000"/>
                    <a:gd name="connsiteY9" fmla="*/ 8551 h 10000"/>
                    <a:gd name="connsiteX10" fmla="*/ 7768 w 10000"/>
                    <a:gd name="connsiteY10" fmla="*/ 7334 h 10000"/>
                    <a:gd name="connsiteX11" fmla="*/ 10000 w 10000"/>
                    <a:gd name="connsiteY11" fmla="*/ 3878 h 10000"/>
                    <a:gd name="connsiteX12" fmla="*/ 9621 w 10000"/>
                    <a:gd name="connsiteY12" fmla="*/ 3745 h 10000"/>
                    <a:gd name="connsiteX0" fmla="*/ 10000 w 10038"/>
                    <a:gd name="connsiteY0" fmla="*/ 3878 h 10000"/>
                    <a:gd name="connsiteX1" fmla="*/ 8526 w 10038"/>
                    <a:gd name="connsiteY1" fmla="*/ 0 h 10000"/>
                    <a:gd name="connsiteX2" fmla="*/ 1070 w 10038"/>
                    <a:gd name="connsiteY2" fmla="*/ 181 h 10000"/>
                    <a:gd name="connsiteX3" fmla="*/ 825 w 10038"/>
                    <a:gd name="connsiteY3" fmla="*/ 3998 h 10000"/>
                    <a:gd name="connsiteX4" fmla="*/ 490 w 10038"/>
                    <a:gd name="connsiteY4" fmla="*/ 7286 h 10000"/>
                    <a:gd name="connsiteX5" fmla="*/ 2768 w 10038"/>
                    <a:gd name="connsiteY5" fmla="*/ 5853 h 10000"/>
                    <a:gd name="connsiteX6" fmla="*/ 4620 w 10038"/>
                    <a:gd name="connsiteY6" fmla="*/ 4082 h 10000"/>
                    <a:gd name="connsiteX7" fmla="*/ 1829 w 10038"/>
                    <a:gd name="connsiteY7" fmla="*/ 9031 h 10000"/>
                    <a:gd name="connsiteX8" fmla="*/ 3928 w 10038"/>
                    <a:gd name="connsiteY8" fmla="*/ 9851 h 10000"/>
                    <a:gd name="connsiteX9" fmla="*/ 5692 w 10038"/>
                    <a:gd name="connsiteY9" fmla="*/ 8551 h 10000"/>
                    <a:gd name="connsiteX10" fmla="*/ 7768 w 10038"/>
                    <a:gd name="connsiteY10" fmla="*/ 7334 h 10000"/>
                    <a:gd name="connsiteX11" fmla="*/ 10000 w 10038"/>
                    <a:gd name="connsiteY11" fmla="*/ 387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8" h="10000">
                      <a:moveTo>
                        <a:pt x="10000" y="3878"/>
                      </a:moveTo>
                      <a:cubicBezTo>
                        <a:pt x="10126" y="2656"/>
                        <a:pt x="10014" y="616"/>
                        <a:pt x="8526" y="0"/>
                      </a:cubicBezTo>
                      <a:lnTo>
                        <a:pt x="1070" y="181"/>
                      </a:lnTo>
                      <a:cubicBezTo>
                        <a:pt x="1294" y="1746"/>
                        <a:pt x="1361" y="2445"/>
                        <a:pt x="825" y="3998"/>
                      </a:cubicBezTo>
                      <a:cubicBezTo>
                        <a:pt x="512" y="4949"/>
                        <a:pt x="-648" y="6611"/>
                        <a:pt x="490" y="7286"/>
                      </a:cubicBezTo>
                      <a:cubicBezTo>
                        <a:pt x="1829" y="7382"/>
                        <a:pt x="2365" y="6503"/>
                        <a:pt x="2768" y="5853"/>
                      </a:cubicBezTo>
                      <a:cubicBezTo>
                        <a:pt x="3615" y="4372"/>
                        <a:pt x="3012" y="3998"/>
                        <a:pt x="4620" y="4082"/>
                      </a:cubicBezTo>
                      <a:cubicBezTo>
                        <a:pt x="6473" y="5744"/>
                        <a:pt x="2008" y="8730"/>
                        <a:pt x="1829" y="9031"/>
                      </a:cubicBezTo>
                      <a:cubicBezTo>
                        <a:pt x="1428" y="9742"/>
                        <a:pt x="2811" y="10272"/>
                        <a:pt x="3928" y="9851"/>
                      </a:cubicBezTo>
                      <a:cubicBezTo>
                        <a:pt x="4598" y="9586"/>
                        <a:pt x="5022" y="8959"/>
                        <a:pt x="5692" y="8551"/>
                      </a:cubicBezTo>
                      <a:cubicBezTo>
                        <a:pt x="6473" y="8069"/>
                        <a:pt x="6986" y="7948"/>
                        <a:pt x="7768" y="7334"/>
                      </a:cubicBezTo>
                      <a:cubicBezTo>
                        <a:pt x="8906" y="6407"/>
                        <a:pt x="9599" y="5155"/>
                        <a:pt x="10000" y="3878"/>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4" name="Freeform 417">
                  <a:extLst>
                    <a:ext uri="{FF2B5EF4-FFF2-40B4-BE49-F238E27FC236}">
                      <a16:creationId xmlns:a16="http://schemas.microsoft.com/office/drawing/2014/main" id="{F5423296-F017-4FB1-A291-E965B5383F21}"/>
                    </a:ext>
                  </a:extLst>
                </p:cNvPr>
                <p:cNvSpPr>
                  <a:spLocks/>
                </p:cNvSpPr>
                <p:nvPr/>
              </p:nvSpPr>
              <p:spPr bwMode="auto">
                <a:xfrm>
                  <a:off x="762001" y="1991108"/>
                  <a:ext cx="192088" cy="174625"/>
                </a:xfrm>
                <a:custGeom>
                  <a:avLst/>
                  <a:gdLst>
                    <a:gd name="T0" fmla="*/ 28 w 590"/>
                    <a:gd name="T1" fmla="*/ 175 h 534"/>
                    <a:gd name="T2" fmla="*/ 279 w 590"/>
                    <a:gd name="T3" fmla="*/ 525 h 534"/>
                    <a:gd name="T4" fmla="*/ 562 w 590"/>
                    <a:gd name="T5" fmla="*/ 200 h 534"/>
                    <a:gd name="T6" fmla="*/ 566 w 590"/>
                    <a:gd name="T7" fmla="*/ 0 h 534"/>
                    <a:gd name="T8" fmla="*/ 24 w 590"/>
                    <a:gd name="T9" fmla="*/ 1 h 534"/>
                    <a:gd name="T10" fmla="*/ 28 w 590"/>
                    <a:gd name="T11" fmla="*/ 175 h 534"/>
                  </a:gdLst>
                  <a:ahLst/>
                  <a:cxnLst>
                    <a:cxn ang="0">
                      <a:pos x="T0" y="T1"/>
                    </a:cxn>
                    <a:cxn ang="0">
                      <a:pos x="T2" y="T3"/>
                    </a:cxn>
                    <a:cxn ang="0">
                      <a:pos x="T4" y="T5"/>
                    </a:cxn>
                    <a:cxn ang="0">
                      <a:pos x="T6" y="T7"/>
                    </a:cxn>
                    <a:cxn ang="0">
                      <a:pos x="T8" y="T9"/>
                    </a:cxn>
                    <a:cxn ang="0">
                      <a:pos x="T10" y="T11"/>
                    </a:cxn>
                  </a:cxnLst>
                  <a:rect l="0" t="0" r="r" b="b"/>
                  <a:pathLst>
                    <a:path w="590" h="534">
                      <a:moveTo>
                        <a:pt x="28" y="175"/>
                      </a:moveTo>
                      <a:cubicBezTo>
                        <a:pt x="0" y="356"/>
                        <a:pt x="118" y="516"/>
                        <a:pt x="279" y="525"/>
                      </a:cubicBezTo>
                      <a:cubicBezTo>
                        <a:pt x="449" y="534"/>
                        <a:pt x="590" y="376"/>
                        <a:pt x="562" y="200"/>
                      </a:cubicBezTo>
                      <a:cubicBezTo>
                        <a:pt x="546" y="139"/>
                        <a:pt x="567" y="64"/>
                        <a:pt x="566" y="0"/>
                      </a:cubicBezTo>
                      <a:cubicBezTo>
                        <a:pt x="391" y="78"/>
                        <a:pt x="204" y="86"/>
                        <a:pt x="24" y="1"/>
                      </a:cubicBezTo>
                      <a:cubicBezTo>
                        <a:pt x="33" y="46"/>
                        <a:pt x="39" y="133"/>
                        <a:pt x="28" y="175"/>
                      </a:cubicBezTo>
                      <a:close/>
                    </a:path>
                  </a:pathLst>
                </a:custGeom>
                <a:solidFill>
                  <a:srgbClr val="F58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5" name="Freeform 420">
                  <a:extLst>
                    <a:ext uri="{FF2B5EF4-FFF2-40B4-BE49-F238E27FC236}">
                      <a16:creationId xmlns:a16="http://schemas.microsoft.com/office/drawing/2014/main" id="{88199604-F353-4CEC-AB84-CF369AB2A015}"/>
                    </a:ext>
                  </a:extLst>
                </p:cNvPr>
                <p:cNvSpPr>
                  <a:spLocks/>
                </p:cNvSpPr>
                <p:nvPr/>
              </p:nvSpPr>
              <p:spPr bwMode="auto">
                <a:xfrm>
                  <a:off x="890588" y="4848608"/>
                  <a:ext cx="233363" cy="120650"/>
                </a:xfrm>
                <a:custGeom>
                  <a:avLst/>
                  <a:gdLst>
                    <a:gd name="T0" fmla="*/ 15 w 715"/>
                    <a:gd name="T1" fmla="*/ 322 h 368"/>
                    <a:gd name="T2" fmla="*/ 12 w 715"/>
                    <a:gd name="T3" fmla="*/ 339 h 368"/>
                    <a:gd name="T4" fmla="*/ 72 w 715"/>
                    <a:gd name="T5" fmla="*/ 304 h 368"/>
                    <a:gd name="T6" fmla="*/ 158 w 715"/>
                    <a:gd name="T7" fmla="*/ 285 h 368"/>
                    <a:gd name="T8" fmla="*/ 620 w 715"/>
                    <a:gd name="T9" fmla="*/ 330 h 368"/>
                    <a:gd name="T10" fmla="*/ 658 w 715"/>
                    <a:gd name="T11" fmla="*/ 343 h 368"/>
                    <a:gd name="T12" fmla="*/ 690 w 715"/>
                    <a:gd name="T13" fmla="*/ 368 h 368"/>
                    <a:gd name="T14" fmla="*/ 696 w 715"/>
                    <a:gd name="T15" fmla="*/ 336 h 368"/>
                    <a:gd name="T16" fmla="*/ 625 w 715"/>
                    <a:gd name="T17" fmla="*/ 2 h 368"/>
                    <a:gd name="T18" fmla="*/ 79 w 715"/>
                    <a:gd name="T19" fmla="*/ 0 h 368"/>
                    <a:gd name="T20" fmla="*/ 15 w 715"/>
                    <a:gd name="T21" fmla="*/ 322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5" h="368">
                      <a:moveTo>
                        <a:pt x="15" y="322"/>
                      </a:moveTo>
                      <a:cubicBezTo>
                        <a:pt x="23" y="344"/>
                        <a:pt x="25" y="332"/>
                        <a:pt x="12" y="339"/>
                      </a:cubicBezTo>
                      <a:cubicBezTo>
                        <a:pt x="41" y="322"/>
                        <a:pt x="25" y="317"/>
                        <a:pt x="72" y="304"/>
                      </a:cubicBezTo>
                      <a:cubicBezTo>
                        <a:pt x="97" y="296"/>
                        <a:pt x="129" y="290"/>
                        <a:pt x="158" y="285"/>
                      </a:cubicBezTo>
                      <a:cubicBezTo>
                        <a:pt x="244" y="271"/>
                        <a:pt x="520" y="293"/>
                        <a:pt x="620" y="330"/>
                      </a:cubicBezTo>
                      <a:cubicBezTo>
                        <a:pt x="632" y="334"/>
                        <a:pt x="645" y="337"/>
                        <a:pt x="658" y="343"/>
                      </a:cubicBezTo>
                      <a:cubicBezTo>
                        <a:pt x="688" y="357"/>
                        <a:pt x="671" y="343"/>
                        <a:pt x="690" y="368"/>
                      </a:cubicBezTo>
                      <a:lnTo>
                        <a:pt x="696" y="336"/>
                      </a:lnTo>
                      <a:cubicBezTo>
                        <a:pt x="715" y="255"/>
                        <a:pt x="639" y="85"/>
                        <a:pt x="625" y="2"/>
                      </a:cubicBezTo>
                      <a:lnTo>
                        <a:pt x="79" y="0"/>
                      </a:lnTo>
                      <a:cubicBezTo>
                        <a:pt x="64" y="92"/>
                        <a:pt x="0" y="228"/>
                        <a:pt x="15" y="322"/>
                      </a:cubicBez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6" name="Freeform 421">
                  <a:extLst>
                    <a:ext uri="{FF2B5EF4-FFF2-40B4-BE49-F238E27FC236}">
                      <a16:creationId xmlns:a16="http://schemas.microsoft.com/office/drawing/2014/main" id="{AB3E1746-3F43-4A59-BF63-1412EE55CA38}"/>
                    </a:ext>
                  </a:extLst>
                </p:cNvPr>
                <p:cNvSpPr>
                  <a:spLocks/>
                </p:cNvSpPr>
                <p:nvPr/>
              </p:nvSpPr>
              <p:spPr bwMode="auto">
                <a:xfrm>
                  <a:off x="584201" y="4854958"/>
                  <a:ext cx="231775" cy="115888"/>
                </a:xfrm>
                <a:custGeom>
                  <a:avLst/>
                  <a:gdLst>
                    <a:gd name="T0" fmla="*/ 90 w 708"/>
                    <a:gd name="T1" fmla="*/ 2 h 355"/>
                    <a:gd name="T2" fmla="*/ 19 w 708"/>
                    <a:gd name="T3" fmla="*/ 333 h 355"/>
                    <a:gd name="T4" fmla="*/ 25 w 708"/>
                    <a:gd name="T5" fmla="*/ 355 h 355"/>
                    <a:gd name="T6" fmla="*/ 549 w 708"/>
                    <a:gd name="T7" fmla="*/ 281 h 355"/>
                    <a:gd name="T8" fmla="*/ 702 w 708"/>
                    <a:gd name="T9" fmla="*/ 332 h 355"/>
                    <a:gd name="T10" fmla="*/ 708 w 708"/>
                    <a:gd name="T11" fmla="*/ 336 h 355"/>
                    <a:gd name="T12" fmla="*/ 678 w 708"/>
                    <a:gd name="T13" fmla="*/ 157 h 355"/>
                    <a:gd name="T14" fmla="*/ 639 w 708"/>
                    <a:gd name="T15" fmla="*/ 0 h 355"/>
                    <a:gd name="T16" fmla="*/ 90 w 708"/>
                    <a:gd name="T17" fmla="*/ 2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8" h="355">
                      <a:moveTo>
                        <a:pt x="90" y="2"/>
                      </a:moveTo>
                      <a:cubicBezTo>
                        <a:pt x="76" y="83"/>
                        <a:pt x="0" y="253"/>
                        <a:pt x="19" y="333"/>
                      </a:cubicBezTo>
                      <a:lnTo>
                        <a:pt x="25" y="355"/>
                      </a:lnTo>
                      <a:cubicBezTo>
                        <a:pt x="86" y="292"/>
                        <a:pt x="465" y="268"/>
                        <a:pt x="549" y="281"/>
                      </a:cubicBezTo>
                      <a:lnTo>
                        <a:pt x="702" y="332"/>
                      </a:lnTo>
                      <a:cubicBezTo>
                        <a:pt x="703" y="333"/>
                        <a:pt x="705" y="335"/>
                        <a:pt x="708" y="336"/>
                      </a:cubicBezTo>
                      <a:cubicBezTo>
                        <a:pt x="704" y="276"/>
                        <a:pt x="691" y="214"/>
                        <a:pt x="678" y="157"/>
                      </a:cubicBezTo>
                      <a:cubicBezTo>
                        <a:pt x="669" y="118"/>
                        <a:pt x="640" y="30"/>
                        <a:pt x="639" y="0"/>
                      </a:cubicBezTo>
                      <a:lnTo>
                        <a:pt x="90" y="2"/>
                      </a:ln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7" name="Freeform 441">
                  <a:extLst>
                    <a:ext uri="{FF2B5EF4-FFF2-40B4-BE49-F238E27FC236}">
                      <a16:creationId xmlns:a16="http://schemas.microsoft.com/office/drawing/2014/main" id="{A204D873-D86F-4317-9A6E-3BA307D6EB23}"/>
                    </a:ext>
                  </a:extLst>
                </p:cNvPr>
                <p:cNvSpPr>
                  <a:spLocks/>
                </p:cNvSpPr>
                <p:nvPr/>
              </p:nvSpPr>
              <p:spPr bwMode="auto">
                <a:xfrm>
                  <a:off x="800101" y="3075370"/>
                  <a:ext cx="111125" cy="142875"/>
                </a:xfrm>
                <a:custGeom>
                  <a:avLst/>
                  <a:gdLst>
                    <a:gd name="T0" fmla="*/ 338 w 338"/>
                    <a:gd name="T1" fmla="*/ 317 h 434"/>
                    <a:gd name="T2" fmla="*/ 330 w 338"/>
                    <a:gd name="T3" fmla="*/ 8 h 434"/>
                    <a:gd name="T4" fmla="*/ 185 w 338"/>
                    <a:gd name="T5" fmla="*/ 195 h 434"/>
                    <a:gd name="T6" fmla="*/ 0 w 338"/>
                    <a:gd name="T7" fmla="*/ 0 h 434"/>
                    <a:gd name="T8" fmla="*/ 7 w 338"/>
                    <a:gd name="T9" fmla="*/ 434 h 434"/>
                    <a:gd name="T10" fmla="*/ 337 w 338"/>
                    <a:gd name="T11" fmla="*/ 434 h 434"/>
                    <a:gd name="T12" fmla="*/ 338 w 338"/>
                    <a:gd name="T13" fmla="*/ 317 h 434"/>
                  </a:gdLst>
                  <a:ahLst/>
                  <a:cxnLst>
                    <a:cxn ang="0">
                      <a:pos x="T0" y="T1"/>
                    </a:cxn>
                    <a:cxn ang="0">
                      <a:pos x="T2" y="T3"/>
                    </a:cxn>
                    <a:cxn ang="0">
                      <a:pos x="T4" y="T5"/>
                    </a:cxn>
                    <a:cxn ang="0">
                      <a:pos x="T6" y="T7"/>
                    </a:cxn>
                    <a:cxn ang="0">
                      <a:pos x="T8" y="T9"/>
                    </a:cxn>
                    <a:cxn ang="0">
                      <a:pos x="T10" y="T11"/>
                    </a:cxn>
                    <a:cxn ang="0">
                      <a:pos x="T12" y="T13"/>
                    </a:cxn>
                  </a:cxnLst>
                  <a:rect l="0" t="0" r="r" b="b"/>
                  <a:pathLst>
                    <a:path w="338" h="434">
                      <a:moveTo>
                        <a:pt x="338" y="317"/>
                      </a:moveTo>
                      <a:lnTo>
                        <a:pt x="330" y="8"/>
                      </a:lnTo>
                      <a:cubicBezTo>
                        <a:pt x="299" y="38"/>
                        <a:pt x="224" y="153"/>
                        <a:pt x="185" y="195"/>
                      </a:cubicBezTo>
                      <a:cubicBezTo>
                        <a:pt x="156" y="183"/>
                        <a:pt x="37" y="22"/>
                        <a:pt x="0" y="0"/>
                      </a:cubicBezTo>
                      <a:lnTo>
                        <a:pt x="7" y="434"/>
                      </a:lnTo>
                      <a:lnTo>
                        <a:pt x="337" y="434"/>
                      </a:lnTo>
                      <a:lnTo>
                        <a:pt x="338" y="317"/>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408" name="Group 407">
                  <a:extLst>
                    <a:ext uri="{FF2B5EF4-FFF2-40B4-BE49-F238E27FC236}">
                      <a16:creationId xmlns:a16="http://schemas.microsoft.com/office/drawing/2014/main" id="{8D44586B-0D90-4E4E-8717-66551FCE3A54}"/>
                    </a:ext>
                  </a:extLst>
                </p:cNvPr>
                <p:cNvGrpSpPr/>
                <p:nvPr/>
              </p:nvGrpSpPr>
              <p:grpSpPr>
                <a:xfrm>
                  <a:off x="716279" y="1686944"/>
                  <a:ext cx="273051" cy="250825"/>
                  <a:chOff x="8582026" y="1893889"/>
                  <a:chExt cx="273051" cy="250825"/>
                </a:xfrm>
              </p:grpSpPr>
              <p:sp>
                <p:nvSpPr>
                  <p:cNvPr id="409" name="Freeform 300">
                    <a:extLst>
                      <a:ext uri="{FF2B5EF4-FFF2-40B4-BE49-F238E27FC236}">
                        <a16:creationId xmlns:a16="http://schemas.microsoft.com/office/drawing/2014/main" id="{83189319-9D11-419D-9DA6-6D354A51CC41}"/>
                      </a:ext>
                    </a:extLst>
                  </p:cNvPr>
                  <p:cNvSpPr>
                    <a:spLocks/>
                  </p:cNvSpPr>
                  <p:nvPr/>
                </p:nvSpPr>
                <p:spPr bwMode="auto">
                  <a:xfrm>
                    <a:off x="8650289" y="2098676"/>
                    <a:ext cx="147638" cy="46038"/>
                  </a:xfrm>
                  <a:custGeom>
                    <a:avLst/>
                    <a:gdLst>
                      <a:gd name="T0" fmla="*/ 447 w 449"/>
                      <a:gd name="T1" fmla="*/ 29 h 141"/>
                      <a:gd name="T2" fmla="*/ 359 w 449"/>
                      <a:gd name="T3" fmla="*/ 42 h 141"/>
                      <a:gd name="T4" fmla="*/ 14 w 449"/>
                      <a:gd name="T5" fmla="*/ 11 h 141"/>
                      <a:gd name="T6" fmla="*/ 25 w 449"/>
                      <a:gd name="T7" fmla="*/ 63 h 141"/>
                      <a:gd name="T8" fmla="*/ 447 w 449"/>
                      <a:gd name="T9" fmla="*/ 29 h 141"/>
                    </a:gdLst>
                    <a:ahLst/>
                    <a:cxnLst>
                      <a:cxn ang="0">
                        <a:pos x="T0" y="T1"/>
                      </a:cxn>
                      <a:cxn ang="0">
                        <a:pos x="T2" y="T3"/>
                      </a:cxn>
                      <a:cxn ang="0">
                        <a:pos x="T4" y="T5"/>
                      </a:cxn>
                      <a:cxn ang="0">
                        <a:pos x="T6" y="T7"/>
                      </a:cxn>
                      <a:cxn ang="0">
                        <a:pos x="T8" y="T9"/>
                      </a:cxn>
                    </a:cxnLst>
                    <a:rect l="0" t="0" r="r" b="b"/>
                    <a:pathLst>
                      <a:path w="449" h="141">
                        <a:moveTo>
                          <a:pt x="447" y="29"/>
                        </a:moveTo>
                        <a:cubicBezTo>
                          <a:pt x="412" y="0"/>
                          <a:pt x="402" y="23"/>
                          <a:pt x="359" y="42"/>
                        </a:cubicBezTo>
                        <a:cubicBezTo>
                          <a:pt x="205" y="109"/>
                          <a:pt x="67" y="4"/>
                          <a:pt x="14" y="11"/>
                        </a:cubicBezTo>
                        <a:cubicBezTo>
                          <a:pt x="7" y="40"/>
                          <a:pt x="0" y="47"/>
                          <a:pt x="25" y="63"/>
                        </a:cubicBezTo>
                        <a:cubicBezTo>
                          <a:pt x="132" y="134"/>
                          <a:pt x="449" y="141"/>
                          <a:pt x="447" y="29"/>
                        </a:cubicBezTo>
                        <a:close/>
                      </a:path>
                    </a:pathLst>
                  </a:custGeom>
                  <a:solidFill>
                    <a:srgbClr val="D86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0" name="Freeform 303">
                    <a:extLst>
                      <a:ext uri="{FF2B5EF4-FFF2-40B4-BE49-F238E27FC236}">
                        <a16:creationId xmlns:a16="http://schemas.microsoft.com/office/drawing/2014/main" id="{3C88C15F-94B7-4614-BD17-9F69BAA862C9}"/>
                      </a:ext>
                    </a:extLst>
                  </p:cNvPr>
                  <p:cNvSpPr>
                    <a:spLocks/>
                  </p:cNvSpPr>
                  <p:nvPr/>
                </p:nvSpPr>
                <p:spPr bwMode="auto">
                  <a:xfrm>
                    <a:off x="8686801" y="1973264"/>
                    <a:ext cx="69850" cy="103188"/>
                  </a:xfrm>
                  <a:custGeom>
                    <a:avLst/>
                    <a:gdLst>
                      <a:gd name="T0" fmla="*/ 209 w 215"/>
                      <a:gd name="T1" fmla="*/ 258 h 315"/>
                      <a:gd name="T2" fmla="*/ 54 w 215"/>
                      <a:gd name="T3" fmla="*/ 179 h 315"/>
                      <a:gd name="T4" fmla="*/ 55 w 215"/>
                      <a:gd name="T5" fmla="*/ 16 h 315"/>
                      <a:gd name="T6" fmla="*/ 28 w 215"/>
                      <a:gd name="T7" fmla="*/ 270 h 315"/>
                      <a:gd name="T8" fmla="*/ 125 w 215"/>
                      <a:gd name="T9" fmla="*/ 314 h 315"/>
                      <a:gd name="T10" fmla="*/ 209 w 215"/>
                      <a:gd name="T11" fmla="*/ 258 h 315"/>
                    </a:gdLst>
                    <a:ahLst/>
                    <a:cxnLst>
                      <a:cxn ang="0">
                        <a:pos x="T0" y="T1"/>
                      </a:cxn>
                      <a:cxn ang="0">
                        <a:pos x="T2" y="T3"/>
                      </a:cxn>
                      <a:cxn ang="0">
                        <a:pos x="T4" y="T5"/>
                      </a:cxn>
                      <a:cxn ang="0">
                        <a:pos x="T6" y="T7"/>
                      </a:cxn>
                      <a:cxn ang="0">
                        <a:pos x="T8" y="T9"/>
                      </a:cxn>
                      <a:cxn ang="0">
                        <a:pos x="T10" y="T11"/>
                      </a:cxn>
                    </a:cxnLst>
                    <a:rect l="0" t="0" r="r" b="b"/>
                    <a:pathLst>
                      <a:path w="215" h="315">
                        <a:moveTo>
                          <a:pt x="209" y="258"/>
                        </a:moveTo>
                        <a:cubicBezTo>
                          <a:pt x="177" y="255"/>
                          <a:pt x="39" y="313"/>
                          <a:pt x="54" y="179"/>
                        </a:cubicBezTo>
                        <a:cubicBezTo>
                          <a:pt x="60" y="120"/>
                          <a:pt x="87" y="25"/>
                          <a:pt x="55" y="16"/>
                        </a:cubicBezTo>
                        <a:cubicBezTo>
                          <a:pt x="0" y="0"/>
                          <a:pt x="5" y="236"/>
                          <a:pt x="28" y="270"/>
                        </a:cubicBezTo>
                        <a:cubicBezTo>
                          <a:pt x="44" y="294"/>
                          <a:pt x="81" y="313"/>
                          <a:pt x="125" y="314"/>
                        </a:cubicBezTo>
                        <a:cubicBezTo>
                          <a:pt x="208" y="315"/>
                          <a:pt x="215" y="294"/>
                          <a:pt x="209" y="258"/>
                        </a:cubicBezTo>
                        <a:close/>
                      </a:path>
                    </a:pathLst>
                  </a:custGeom>
                  <a:solidFill>
                    <a:srgbClr val="F48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1" name="Freeform 304">
                    <a:extLst>
                      <a:ext uri="{FF2B5EF4-FFF2-40B4-BE49-F238E27FC236}">
                        <a16:creationId xmlns:a16="http://schemas.microsoft.com/office/drawing/2014/main" id="{384378AF-9F9F-454D-A2F3-289994229A60}"/>
                      </a:ext>
                    </a:extLst>
                  </p:cNvPr>
                  <p:cNvSpPr>
                    <a:spLocks/>
                  </p:cNvSpPr>
                  <p:nvPr/>
                </p:nvSpPr>
                <p:spPr bwMode="auto">
                  <a:xfrm>
                    <a:off x="8582026" y="1903414"/>
                    <a:ext cx="95250" cy="28575"/>
                  </a:xfrm>
                  <a:custGeom>
                    <a:avLst/>
                    <a:gdLst>
                      <a:gd name="T0" fmla="*/ 29 w 293"/>
                      <a:gd name="T1" fmla="*/ 14 h 84"/>
                      <a:gd name="T2" fmla="*/ 22 w 293"/>
                      <a:gd name="T3" fmla="*/ 78 h 84"/>
                      <a:gd name="T4" fmla="*/ 287 w 293"/>
                      <a:gd name="T5" fmla="*/ 57 h 84"/>
                      <a:gd name="T6" fmla="*/ 293 w 293"/>
                      <a:gd name="T7" fmla="*/ 20 h 84"/>
                      <a:gd name="T8" fmla="*/ 272 w 293"/>
                      <a:gd name="T9" fmla="*/ 0 h 84"/>
                      <a:gd name="T10" fmla="*/ 29 w 293"/>
                      <a:gd name="T11" fmla="*/ 14 h 84"/>
                    </a:gdLst>
                    <a:ahLst/>
                    <a:cxnLst>
                      <a:cxn ang="0">
                        <a:pos x="T0" y="T1"/>
                      </a:cxn>
                      <a:cxn ang="0">
                        <a:pos x="T2" y="T3"/>
                      </a:cxn>
                      <a:cxn ang="0">
                        <a:pos x="T4" y="T5"/>
                      </a:cxn>
                      <a:cxn ang="0">
                        <a:pos x="T6" y="T7"/>
                      </a:cxn>
                      <a:cxn ang="0">
                        <a:pos x="T8" y="T9"/>
                      </a:cxn>
                      <a:cxn ang="0">
                        <a:pos x="T10" y="T11"/>
                      </a:cxn>
                    </a:cxnLst>
                    <a:rect l="0" t="0" r="r" b="b"/>
                    <a:pathLst>
                      <a:path w="293" h="84">
                        <a:moveTo>
                          <a:pt x="29" y="14"/>
                        </a:moveTo>
                        <a:cubicBezTo>
                          <a:pt x="0" y="44"/>
                          <a:pt x="2" y="49"/>
                          <a:pt x="22" y="78"/>
                        </a:cubicBezTo>
                        <a:cubicBezTo>
                          <a:pt x="66" y="84"/>
                          <a:pt x="251" y="69"/>
                          <a:pt x="287" y="57"/>
                        </a:cubicBezTo>
                        <a:lnTo>
                          <a:pt x="293" y="20"/>
                        </a:lnTo>
                        <a:cubicBezTo>
                          <a:pt x="279" y="5"/>
                          <a:pt x="286" y="12"/>
                          <a:pt x="272" y="0"/>
                        </a:cubicBezTo>
                        <a:lnTo>
                          <a:pt x="29" y="14"/>
                        </a:lnTo>
                        <a:close/>
                      </a:path>
                    </a:pathLst>
                  </a:custGeom>
                  <a:solidFill>
                    <a:srgbClr val="8C4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2" name="Freeform 307">
                    <a:extLst>
                      <a:ext uri="{FF2B5EF4-FFF2-40B4-BE49-F238E27FC236}">
                        <a16:creationId xmlns:a16="http://schemas.microsoft.com/office/drawing/2014/main" id="{17BD6B58-07F0-4C38-A389-FA4B3A8EFC55}"/>
                      </a:ext>
                    </a:extLst>
                  </p:cNvPr>
                  <p:cNvSpPr>
                    <a:spLocks/>
                  </p:cNvSpPr>
                  <p:nvPr/>
                </p:nvSpPr>
                <p:spPr bwMode="auto">
                  <a:xfrm>
                    <a:off x="8764589" y="1893889"/>
                    <a:ext cx="90488" cy="38100"/>
                  </a:xfrm>
                  <a:custGeom>
                    <a:avLst/>
                    <a:gdLst>
                      <a:gd name="T0" fmla="*/ 5 w 279"/>
                      <a:gd name="T1" fmla="*/ 75 h 112"/>
                      <a:gd name="T2" fmla="*/ 265 w 279"/>
                      <a:gd name="T3" fmla="*/ 104 h 112"/>
                      <a:gd name="T4" fmla="*/ 151 w 279"/>
                      <a:gd name="T5" fmla="*/ 35 h 112"/>
                      <a:gd name="T6" fmla="*/ 5 w 279"/>
                      <a:gd name="T7" fmla="*/ 75 h 112"/>
                    </a:gdLst>
                    <a:ahLst/>
                    <a:cxnLst>
                      <a:cxn ang="0">
                        <a:pos x="T0" y="T1"/>
                      </a:cxn>
                      <a:cxn ang="0">
                        <a:pos x="T2" y="T3"/>
                      </a:cxn>
                      <a:cxn ang="0">
                        <a:pos x="T4" y="T5"/>
                      </a:cxn>
                      <a:cxn ang="0">
                        <a:pos x="T6" y="T7"/>
                      </a:cxn>
                    </a:cxnLst>
                    <a:rect l="0" t="0" r="r" b="b"/>
                    <a:pathLst>
                      <a:path w="279" h="112">
                        <a:moveTo>
                          <a:pt x="5" y="75"/>
                        </a:moveTo>
                        <a:cubicBezTo>
                          <a:pt x="36" y="108"/>
                          <a:pt x="234" y="112"/>
                          <a:pt x="265" y="104"/>
                        </a:cubicBezTo>
                        <a:cubicBezTo>
                          <a:pt x="279" y="24"/>
                          <a:pt x="226" y="42"/>
                          <a:pt x="151" y="35"/>
                        </a:cubicBezTo>
                        <a:cubicBezTo>
                          <a:pt x="89" y="30"/>
                          <a:pt x="0" y="0"/>
                          <a:pt x="5" y="75"/>
                        </a:cubicBezTo>
                        <a:close/>
                      </a:path>
                    </a:pathLst>
                  </a:custGeom>
                  <a:solidFill>
                    <a:srgbClr val="8C4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3" name="Freeform 326">
                    <a:extLst>
                      <a:ext uri="{FF2B5EF4-FFF2-40B4-BE49-F238E27FC236}">
                        <a16:creationId xmlns:a16="http://schemas.microsoft.com/office/drawing/2014/main" id="{9187E503-55A8-4E58-AF43-FCAA06CA13F7}"/>
                      </a:ext>
                    </a:extLst>
                  </p:cNvPr>
                  <p:cNvSpPr>
                    <a:spLocks/>
                  </p:cNvSpPr>
                  <p:nvPr/>
                </p:nvSpPr>
                <p:spPr bwMode="auto">
                  <a:xfrm>
                    <a:off x="8612189" y="1908176"/>
                    <a:ext cx="49213" cy="96838"/>
                  </a:xfrm>
                  <a:custGeom>
                    <a:avLst/>
                    <a:gdLst>
                      <a:gd name="T0" fmla="*/ 149 w 150"/>
                      <a:gd name="T1" fmla="*/ 171 h 297"/>
                      <a:gd name="T2" fmla="*/ 150 w 150"/>
                      <a:gd name="T3" fmla="*/ 125 h 297"/>
                      <a:gd name="T4" fmla="*/ 149 w 150"/>
                      <a:gd name="T5" fmla="*/ 171 h 297"/>
                    </a:gdLst>
                    <a:ahLst/>
                    <a:cxnLst>
                      <a:cxn ang="0">
                        <a:pos x="T0" y="T1"/>
                      </a:cxn>
                      <a:cxn ang="0">
                        <a:pos x="T2" y="T3"/>
                      </a:cxn>
                      <a:cxn ang="0">
                        <a:pos x="T4" y="T5"/>
                      </a:cxn>
                    </a:cxnLst>
                    <a:rect l="0" t="0" r="r" b="b"/>
                    <a:pathLst>
                      <a:path w="150" h="297">
                        <a:moveTo>
                          <a:pt x="149" y="171"/>
                        </a:moveTo>
                        <a:lnTo>
                          <a:pt x="150" y="125"/>
                        </a:lnTo>
                        <a:cubicBezTo>
                          <a:pt x="0" y="0"/>
                          <a:pt x="18" y="297"/>
                          <a:pt x="149" y="171"/>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4" name="Freeform 327">
                    <a:extLst>
                      <a:ext uri="{FF2B5EF4-FFF2-40B4-BE49-F238E27FC236}">
                        <a16:creationId xmlns:a16="http://schemas.microsoft.com/office/drawing/2014/main" id="{39E15774-255B-471B-9343-8C7410A277F3}"/>
                      </a:ext>
                    </a:extLst>
                  </p:cNvPr>
                  <p:cNvSpPr>
                    <a:spLocks/>
                  </p:cNvSpPr>
                  <p:nvPr/>
                </p:nvSpPr>
                <p:spPr bwMode="auto">
                  <a:xfrm>
                    <a:off x="8769351" y="1931989"/>
                    <a:ext cx="58738" cy="49213"/>
                  </a:xfrm>
                  <a:custGeom>
                    <a:avLst/>
                    <a:gdLst>
                      <a:gd name="T0" fmla="*/ 80 w 182"/>
                      <a:gd name="T1" fmla="*/ 24 h 147"/>
                      <a:gd name="T2" fmla="*/ 120 w 182"/>
                      <a:gd name="T3" fmla="*/ 119 h 147"/>
                      <a:gd name="T4" fmla="*/ 80 w 182"/>
                      <a:gd name="T5" fmla="*/ 24 h 147"/>
                    </a:gdLst>
                    <a:ahLst/>
                    <a:cxnLst>
                      <a:cxn ang="0">
                        <a:pos x="T0" y="T1"/>
                      </a:cxn>
                      <a:cxn ang="0">
                        <a:pos x="T2" y="T3"/>
                      </a:cxn>
                      <a:cxn ang="0">
                        <a:pos x="T4" y="T5"/>
                      </a:cxn>
                    </a:cxnLst>
                    <a:rect l="0" t="0" r="r" b="b"/>
                    <a:pathLst>
                      <a:path w="182" h="147">
                        <a:moveTo>
                          <a:pt x="80" y="24"/>
                        </a:moveTo>
                        <a:cubicBezTo>
                          <a:pt x="0" y="56"/>
                          <a:pt x="57" y="147"/>
                          <a:pt x="120" y="119"/>
                        </a:cubicBezTo>
                        <a:cubicBezTo>
                          <a:pt x="182" y="91"/>
                          <a:pt x="142" y="0"/>
                          <a:pt x="80" y="24"/>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sp>
            <p:nvSpPr>
              <p:cNvPr id="391" name="Rectangle 390">
                <a:extLst>
                  <a:ext uri="{FF2B5EF4-FFF2-40B4-BE49-F238E27FC236}">
                    <a16:creationId xmlns:a16="http://schemas.microsoft.com/office/drawing/2014/main" id="{9D4C47FA-21F7-41BA-B720-124256089047}"/>
                  </a:ext>
                </a:extLst>
              </p:cNvPr>
              <p:cNvSpPr/>
              <p:nvPr/>
            </p:nvSpPr>
            <p:spPr>
              <a:xfrm>
                <a:off x="363856" y="3225907"/>
                <a:ext cx="152401" cy="57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2" name="Rectangle 391">
                <a:extLst>
                  <a:ext uri="{FF2B5EF4-FFF2-40B4-BE49-F238E27FC236}">
                    <a16:creationId xmlns:a16="http://schemas.microsoft.com/office/drawing/2014/main" id="{AF0A59EC-BFC2-4988-BF52-D004525D92FB}"/>
                  </a:ext>
                </a:extLst>
              </p:cNvPr>
              <p:cNvSpPr/>
              <p:nvPr/>
            </p:nvSpPr>
            <p:spPr>
              <a:xfrm>
                <a:off x="1184908" y="3212076"/>
                <a:ext cx="152401" cy="714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221" name="Group 220">
            <a:extLst>
              <a:ext uri="{FF2B5EF4-FFF2-40B4-BE49-F238E27FC236}">
                <a16:creationId xmlns:a16="http://schemas.microsoft.com/office/drawing/2014/main" id="{786EB28B-F9D3-4FC2-BA9F-5DE4489B2A6E}"/>
              </a:ext>
            </a:extLst>
          </p:cNvPr>
          <p:cNvGrpSpPr/>
          <p:nvPr/>
        </p:nvGrpSpPr>
        <p:grpSpPr>
          <a:xfrm>
            <a:off x="7844833" y="3577207"/>
            <a:ext cx="468176" cy="1269848"/>
            <a:chOff x="12209568" y="1912451"/>
            <a:chExt cx="1244911" cy="3376613"/>
          </a:xfrm>
        </p:grpSpPr>
        <p:sp>
          <p:nvSpPr>
            <p:cNvPr id="355" name="Rectangle 8">
              <a:extLst>
                <a:ext uri="{FF2B5EF4-FFF2-40B4-BE49-F238E27FC236}">
                  <a16:creationId xmlns:a16="http://schemas.microsoft.com/office/drawing/2014/main" id="{0EF8A529-1A9C-4DA4-8744-652ACBB3D986}"/>
                </a:ext>
              </a:extLst>
            </p:cNvPr>
            <p:cNvSpPr/>
            <p:nvPr/>
          </p:nvSpPr>
          <p:spPr>
            <a:xfrm>
              <a:off x="12694143" y="2499986"/>
              <a:ext cx="281024" cy="1094748"/>
            </a:xfrm>
            <a:custGeom>
              <a:avLst/>
              <a:gdLst>
                <a:gd name="connsiteX0" fmla="*/ 0 w 215265"/>
                <a:gd name="connsiteY0" fmla="*/ 0 h 1082040"/>
                <a:gd name="connsiteX1" fmla="*/ 215265 w 215265"/>
                <a:gd name="connsiteY1" fmla="*/ 0 h 1082040"/>
                <a:gd name="connsiteX2" fmla="*/ 215265 w 215265"/>
                <a:gd name="connsiteY2" fmla="*/ 1082040 h 1082040"/>
                <a:gd name="connsiteX3" fmla="*/ 0 w 215265"/>
                <a:gd name="connsiteY3" fmla="*/ 1082040 h 1082040"/>
                <a:gd name="connsiteX4" fmla="*/ 0 w 215265"/>
                <a:gd name="connsiteY4" fmla="*/ 0 h 1082040"/>
                <a:gd name="connsiteX0" fmla="*/ 1905 w 217170"/>
                <a:gd name="connsiteY0" fmla="*/ 0 h 1082040"/>
                <a:gd name="connsiteX1" fmla="*/ 217170 w 217170"/>
                <a:gd name="connsiteY1" fmla="*/ 0 h 1082040"/>
                <a:gd name="connsiteX2" fmla="*/ 217170 w 217170"/>
                <a:gd name="connsiteY2" fmla="*/ 1082040 h 1082040"/>
                <a:gd name="connsiteX3" fmla="*/ 1905 w 217170"/>
                <a:gd name="connsiteY3" fmla="*/ 1082040 h 1082040"/>
                <a:gd name="connsiteX4" fmla="*/ 0 w 217170"/>
                <a:gd name="connsiteY4" fmla="*/ 152400 h 1082040"/>
                <a:gd name="connsiteX5" fmla="*/ 1905 w 217170"/>
                <a:gd name="connsiteY5" fmla="*/ 0 h 1082040"/>
                <a:gd name="connsiteX0" fmla="*/ 1905 w 217170"/>
                <a:gd name="connsiteY0" fmla="*/ 0 h 1082040"/>
                <a:gd name="connsiteX1" fmla="*/ 217170 w 217170"/>
                <a:gd name="connsiteY1" fmla="*/ 0 h 1082040"/>
                <a:gd name="connsiteX2" fmla="*/ 215265 w 217170"/>
                <a:gd name="connsiteY2" fmla="*/ 165735 h 1082040"/>
                <a:gd name="connsiteX3" fmla="*/ 217170 w 217170"/>
                <a:gd name="connsiteY3" fmla="*/ 1082040 h 1082040"/>
                <a:gd name="connsiteX4" fmla="*/ 1905 w 217170"/>
                <a:gd name="connsiteY4" fmla="*/ 1082040 h 1082040"/>
                <a:gd name="connsiteX5" fmla="*/ 0 w 217170"/>
                <a:gd name="connsiteY5" fmla="*/ 152400 h 1082040"/>
                <a:gd name="connsiteX6" fmla="*/ 1905 w 217170"/>
                <a:gd name="connsiteY6" fmla="*/ 0 h 1082040"/>
                <a:gd name="connsiteX0" fmla="*/ 1905 w 243844"/>
                <a:gd name="connsiteY0" fmla="*/ 0 h 1082040"/>
                <a:gd name="connsiteX1" fmla="*/ 217170 w 243844"/>
                <a:gd name="connsiteY1" fmla="*/ 0 h 1082040"/>
                <a:gd name="connsiteX2" fmla="*/ 215265 w 243844"/>
                <a:gd name="connsiteY2" fmla="*/ 165735 h 1082040"/>
                <a:gd name="connsiteX3" fmla="*/ 217170 w 243844"/>
                <a:gd name="connsiteY3" fmla="*/ 1082040 h 1082040"/>
                <a:gd name="connsiteX4" fmla="*/ 1905 w 243844"/>
                <a:gd name="connsiteY4" fmla="*/ 1082040 h 1082040"/>
                <a:gd name="connsiteX5" fmla="*/ 0 w 243844"/>
                <a:gd name="connsiteY5" fmla="*/ 152400 h 1082040"/>
                <a:gd name="connsiteX6" fmla="*/ 1905 w 243844"/>
                <a:gd name="connsiteY6" fmla="*/ 0 h 1082040"/>
                <a:gd name="connsiteX0" fmla="*/ 1905 w 255162"/>
                <a:gd name="connsiteY0" fmla="*/ 0 h 1082040"/>
                <a:gd name="connsiteX1" fmla="*/ 217170 w 255162"/>
                <a:gd name="connsiteY1" fmla="*/ 0 h 1082040"/>
                <a:gd name="connsiteX2" fmla="*/ 215265 w 255162"/>
                <a:gd name="connsiteY2" fmla="*/ 165735 h 1082040"/>
                <a:gd name="connsiteX3" fmla="*/ 217170 w 255162"/>
                <a:gd name="connsiteY3" fmla="*/ 1082040 h 1082040"/>
                <a:gd name="connsiteX4" fmla="*/ 1905 w 255162"/>
                <a:gd name="connsiteY4" fmla="*/ 1082040 h 1082040"/>
                <a:gd name="connsiteX5" fmla="*/ 0 w 255162"/>
                <a:gd name="connsiteY5" fmla="*/ 152400 h 1082040"/>
                <a:gd name="connsiteX6" fmla="*/ 1905 w 255162"/>
                <a:gd name="connsiteY6" fmla="*/ 0 h 1082040"/>
                <a:gd name="connsiteX0" fmla="*/ 26886 w 280143"/>
                <a:gd name="connsiteY0" fmla="*/ 0 h 1082040"/>
                <a:gd name="connsiteX1" fmla="*/ 242151 w 280143"/>
                <a:gd name="connsiteY1" fmla="*/ 0 h 1082040"/>
                <a:gd name="connsiteX2" fmla="*/ 240246 w 280143"/>
                <a:gd name="connsiteY2" fmla="*/ 165735 h 1082040"/>
                <a:gd name="connsiteX3" fmla="*/ 242151 w 280143"/>
                <a:gd name="connsiteY3" fmla="*/ 1082040 h 1082040"/>
                <a:gd name="connsiteX4" fmla="*/ 26886 w 280143"/>
                <a:gd name="connsiteY4" fmla="*/ 1082040 h 1082040"/>
                <a:gd name="connsiteX5" fmla="*/ 24981 w 280143"/>
                <a:gd name="connsiteY5" fmla="*/ 152400 h 1082040"/>
                <a:gd name="connsiteX6" fmla="*/ 26886 w 280143"/>
                <a:gd name="connsiteY6" fmla="*/ 0 h 1082040"/>
                <a:gd name="connsiteX0" fmla="*/ 32868 w 286125"/>
                <a:gd name="connsiteY0" fmla="*/ 0 h 1082040"/>
                <a:gd name="connsiteX1" fmla="*/ 248133 w 286125"/>
                <a:gd name="connsiteY1" fmla="*/ 0 h 1082040"/>
                <a:gd name="connsiteX2" fmla="*/ 246228 w 286125"/>
                <a:gd name="connsiteY2" fmla="*/ 165735 h 1082040"/>
                <a:gd name="connsiteX3" fmla="*/ 248133 w 286125"/>
                <a:gd name="connsiteY3" fmla="*/ 1082040 h 1082040"/>
                <a:gd name="connsiteX4" fmla="*/ 32868 w 286125"/>
                <a:gd name="connsiteY4" fmla="*/ 1082040 h 1082040"/>
                <a:gd name="connsiteX5" fmla="*/ 30963 w 286125"/>
                <a:gd name="connsiteY5" fmla="*/ 152400 h 1082040"/>
                <a:gd name="connsiteX6" fmla="*/ 32868 w 286125"/>
                <a:gd name="connsiteY6" fmla="*/ 0 h 1082040"/>
                <a:gd name="connsiteX0" fmla="*/ 30282 w 291159"/>
                <a:gd name="connsiteY0" fmla="*/ 3810 h 1082040"/>
                <a:gd name="connsiteX1" fmla="*/ 253167 w 291159"/>
                <a:gd name="connsiteY1" fmla="*/ 0 h 1082040"/>
                <a:gd name="connsiteX2" fmla="*/ 251262 w 291159"/>
                <a:gd name="connsiteY2" fmla="*/ 165735 h 1082040"/>
                <a:gd name="connsiteX3" fmla="*/ 253167 w 291159"/>
                <a:gd name="connsiteY3" fmla="*/ 1082040 h 1082040"/>
                <a:gd name="connsiteX4" fmla="*/ 37902 w 291159"/>
                <a:gd name="connsiteY4" fmla="*/ 1082040 h 1082040"/>
                <a:gd name="connsiteX5" fmla="*/ 35997 w 291159"/>
                <a:gd name="connsiteY5" fmla="*/ 152400 h 1082040"/>
                <a:gd name="connsiteX6" fmla="*/ 30282 w 291159"/>
                <a:gd name="connsiteY6" fmla="*/ 3810 h 1082040"/>
                <a:gd name="connsiteX0" fmla="*/ 30282 w 294624"/>
                <a:gd name="connsiteY0" fmla="*/ 0 h 1078230"/>
                <a:gd name="connsiteX1" fmla="*/ 260787 w 294624"/>
                <a:gd name="connsiteY1" fmla="*/ 0 h 1078230"/>
                <a:gd name="connsiteX2" fmla="*/ 251262 w 294624"/>
                <a:gd name="connsiteY2" fmla="*/ 161925 h 1078230"/>
                <a:gd name="connsiteX3" fmla="*/ 253167 w 294624"/>
                <a:gd name="connsiteY3" fmla="*/ 1078230 h 1078230"/>
                <a:gd name="connsiteX4" fmla="*/ 37902 w 294624"/>
                <a:gd name="connsiteY4" fmla="*/ 1078230 h 1078230"/>
                <a:gd name="connsiteX5" fmla="*/ 35997 w 294624"/>
                <a:gd name="connsiteY5" fmla="*/ 148590 h 1078230"/>
                <a:gd name="connsiteX6" fmla="*/ 30282 w 294624"/>
                <a:gd name="connsiteY6" fmla="*/ 0 h 1078230"/>
                <a:gd name="connsiteX0" fmla="*/ 35067 w 286074"/>
                <a:gd name="connsiteY0" fmla="*/ 0 h 1080135"/>
                <a:gd name="connsiteX1" fmla="*/ 252237 w 286074"/>
                <a:gd name="connsiteY1" fmla="*/ 1905 h 1080135"/>
                <a:gd name="connsiteX2" fmla="*/ 242712 w 286074"/>
                <a:gd name="connsiteY2" fmla="*/ 163830 h 1080135"/>
                <a:gd name="connsiteX3" fmla="*/ 244617 w 286074"/>
                <a:gd name="connsiteY3" fmla="*/ 1080135 h 1080135"/>
                <a:gd name="connsiteX4" fmla="*/ 29352 w 286074"/>
                <a:gd name="connsiteY4" fmla="*/ 1080135 h 1080135"/>
                <a:gd name="connsiteX5" fmla="*/ 27447 w 286074"/>
                <a:gd name="connsiteY5" fmla="*/ 150495 h 1080135"/>
                <a:gd name="connsiteX6" fmla="*/ 35067 w 286074"/>
                <a:gd name="connsiteY6" fmla="*/ 0 h 1080135"/>
                <a:gd name="connsiteX0" fmla="*/ 35067 w 281024"/>
                <a:gd name="connsiteY0" fmla="*/ 0 h 1080135"/>
                <a:gd name="connsiteX1" fmla="*/ 240807 w 281024"/>
                <a:gd name="connsiteY1" fmla="*/ 3810 h 1080135"/>
                <a:gd name="connsiteX2" fmla="*/ 242712 w 281024"/>
                <a:gd name="connsiteY2" fmla="*/ 163830 h 1080135"/>
                <a:gd name="connsiteX3" fmla="*/ 244617 w 281024"/>
                <a:gd name="connsiteY3" fmla="*/ 1080135 h 1080135"/>
                <a:gd name="connsiteX4" fmla="*/ 29352 w 281024"/>
                <a:gd name="connsiteY4" fmla="*/ 1080135 h 1080135"/>
                <a:gd name="connsiteX5" fmla="*/ 27447 w 281024"/>
                <a:gd name="connsiteY5" fmla="*/ 150495 h 1080135"/>
                <a:gd name="connsiteX6" fmla="*/ 35067 w 281024"/>
                <a:gd name="connsiteY6" fmla="*/ 0 h 1080135"/>
                <a:gd name="connsiteX0" fmla="*/ 35067 w 281024"/>
                <a:gd name="connsiteY0" fmla="*/ 5992 h 1086127"/>
                <a:gd name="connsiteX1" fmla="*/ 240807 w 281024"/>
                <a:gd name="connsiteY1" fmla="*/ 9802 h 1086127"/>
                <a:gd name="connsiteX2" fmla="*/ 242712 w 281024"/>
                <a:gd name="connsiteY2" fmla="*/ 169822 h 1086127"/>
                <a:gd name="connsiteX3" fmla="*/ 244617 w 281024"/>
                <a:gd name="connsiteY3" fmla="*/ 1086127 h 1086127"/>
                <a:gd name="connsiteX4" fmla="*/ 29352 w 281024"/>
                <a:gd name="connsiteY4" fmla="*/ 1086127 h 1086127"/>
                <a:gd name="connsiteX5" fmla="*/ 27447 w 281024"/>
                <a:gd name="connsiteY5" fmla="*/ 156487 h 1086127"/>
                <a:gd name="connsiteX6" fmla="*/ 35067 w 281024"/>
                <a:gd name="connsiteY6" fmla="*/ 5992 h 1086127"/>
                <a:gd name="connsiteX0" fmla="*/ 35067 w 281024"/>
                <a:gd name="connsiteY0" fmla="*/ 14771 h 1094906"/>
                <a:gd name="connsiteX1" fmla="*/ 240807 w 281024"/>
                <a:gd name="connsiteY1" fmla="*/ 18581 h 1094906"/>
                <a:gd name="connsiteX2" fmla="*/ 242712 w 281024"/>
                <a:gd name="connsiteY2" fmla="*/ 178601 h 1094906"/>
                <a:gd name="connsiteX3" fmla="*/ 244617 w 281024"/>
                <a:gd name="connsiteY3" fmla="*/ 1094906 h 1094906"/>
                <a:gd name="connsiteX4" fmla="*/ 29352 w 281024"/>
                <a:gd name="connsiteY4" fmla="*/ 1094906 h 1094906"/>
                <a:gd name="connsiteX5" fmla="*/ 27447 w 281024"/>
                <a:gd name="connsiteY5" fmla="*/ 165266 h 1094906"/>
                <a:gd name="connsiteX6" fmla="*/ 35067 w 281024"/>
                <a:gd name="connsiteY6" fmla="*/ 14771 h 1094906"/>
                <a:gd name="connsiteX0" fmla="*/ 35067 w 281024"/>
                <a:gd name="connsiteY0" fmla="*/ 17384 h 1091804"/>
                <a:gd name="connsiteX1" fmla="*/ 240807 w 281024"/>
                <a:gd name="connsiteY1" fmla="*/ 15479 h 1091804"/>
                <a:gd name="connsiteX2" fmla="*/ 242712 w 281024"/>
                <a:gd name="connsiteY2" fmla="*/ 175499 h 1091804"/>
                <a:gd name="connsiteX3" fmla="*/ 244617 w 281024"/>
                <a:gd name="connsiteY3" fmla="*/ 1091804 h 1091804"/>
                <a:gd name="connsiteX4" fmla="*/ 29352 w 281024"/>
                <a:gd name="connsiteY4" fmla="*/ 1091804 h 1091804"/>
                <a:gd name="connsiteX5" fmla="*/ 27447 w 281024"/>
                <a:gd name="connsiteY5" fmla="*/ 162164 h 1091804"/>
                <a:gd name="connsiteX6" fmla="*/ 35067 w 281024"/>
                <a:gd name="connsiteY6" fmla="*/ 17384 h 1091804"/>
                <a:gd name="connsiteX0" fmla="*/ 35067 w 281024"/>
                <a:gd name="connsiteY0" fmla="*/ 20328 h 1094748"/>
                <a:gd name="connsiteX1" fmla="*/ 240807 w 281024"/>
                <a:gd name="connsiteY1" fmla="*/ 18423 h 1094748"/>
                <a:gd name="connsiteX2" fmla="*/ 242712 w 281024"/>
                <a:gd name="connsiteY2" fmla="*/ 178443 h 1094748"/>
                <a:gd name="connsiteX3" fmla="*/ 244617 w 281024"/>
                <a:gd name="connsiteY3" fmla="*/ 1094748 h 1094748"/>
                <a:gd name="connsiteX4" fmla="*/ 29352 w 281024"/>
                <a:gd name="connsiteY4" fmla="*/ 1094748 h 1094748"/>
                <a:gd name="connsiteX5" fmla="*/ 27447 w 281024"/>
                <a:gd name="connsiteY5" fmla="*/ 165108 h 1094748"/>
                <a:gd name="connsiteX6" fmla="*/ 35067 w 281024"/>
                <a:gd name="connsiteY6" fmla="*/ 20328 h 1094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024" h="1094748">
                  <a:moveTo>
                    <a:pt x="35067" y="20328"/>
                  </a:moveTo>
                  <a:cubicBezTo>
                    <a:pt x="56022" y="-10787"/>
                    <a:pt x="223662" y="-1897"/>
                    <a:pt x="240807" y="18423"/>
                  </a:cubicBezTo>
                  <a:cubicBezTo>
                    <a:pt x="280177" y="79383"/>
                    <a:pt x="306212" y="102243"/>
                    <a:pt x="242712" y="178443"/>
                  </a:cubicBezTo>
                  <a:lnTo>
                    <a:pt x="244617" y="1094748"/>
                  </a:lnTo>
                  <a:lnTo>
                    <a:pt x="29352" y="1094748"/>
                  </a:lnTo>
                  <a:lnTo>
                    <a:pt x="27447" y="165108"/>
                  </a:lnTo>
                  <a:cubicBezTo>
                    <a:pt x="5222" y="142883"/>
                    <a:pt x="-24623" y="105418"/>
                    <a:pt x="35067" y="2032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56" name="Group 355">
              <a:extLst>
                <a:ext uri="{FF2B5EF4-FFF2-40B4-BE49-F238E27FC236}">
                  <a16:creationId xmlns:a16="http://schemas.microsoft.com/office/drawing/2014/main" id="{A50BCAF0-3383-4D4F-B80C-9D1CF499BB33}"/>
                </a:ext>
              </a:extLst>
            </p:cNvPr>
            <p:cNvGrpSpPr/>
            <p:nvPr/>
          </p:nvGrpSpPr>
          <p:grpSpPr>
            <a:xfrm>
              <a:off x="12209568" y="1912451"/>
              <a:ext cx="1244911" cy="3376613"/>
              <a:chOff x="4019240" y="2001839"/>
              <a:chExt cx="1244911" cy="3376613"/>
            </a:xfrm>
          </p:grpSpPr>
          <p:sp>
            <p:nvSpPr>
              <p:cNvPr id="357" name="Freeform 357">
                <a:extLst>
                  <a:ext uri="{FF2B5EF4-FFF2-40B4-BE49-F238E27FC236}">
                    <a16:creationId xmlns:a16="http://schemas.microsoft.com/office/drawing/2014/main" id="{895B4389-2982-4311-B1AD-0B286928C4AA}"/>
                  </a:ext>
                </a:extLst>
              </p:cNvPr>
              <p:cNvSpPr>
                <a:spLocks/>
              </p:cNvSpPr>
              <p:nvPr/>
            </p:nvSpPr>
            <p:spPr bwMode="auto">
              <a:xfrm>
                <a:off x="4394201" y="3675064"/>
                <a:ext cx="527050" cy="1531938"/>
              </a:xfrm>
              <a:custGeom>
                <a:avLst/>
                <a:gdLst>
                  <a:gd name="T0" fmla="*/ 145 w 1609"/>
                  <a:gd name="T1" fmla="*/ 4630 h 4676"/>
                  <a:gd name="T2" fmla="*/ 132 w 1609"/>
                  <a:gd name="T3" fmla="*/ 4675 h 4676"/>
                  <a:gd name="T4" fmla="*/ 688 w 1609"/>
                  <a:gd name="T5" fmla="*/ 4676 h 4676"/>
                  <a:gd name="T6" fmla="*/ 672 w 1609"/>
                  <a:gd name="T7" fmla="*/ 4613 h 4676"/>
                  <a:gd name="T8" fmla="*/ 731 w 1609"/>
                  <a:gd name="T9" fmla="*/ 4611 h 4676"/>
                  <a:gd name="T10" fmla="*/ 731 w 1609"/>
                  <a:gd name="T11" fmla="*/ 763 h 4676"/>
                  <a:gd name="T12" fmla="*/ 859 w 1609"/>
                  <a:gd name="T13" fmla="*/ 762 h 4676"/>
                  <a:gd name="T14" fmla="*/ 862 w 1609"/>
                  <a:gd name="T15" fmla="*/ 4575 h 4676"/>
                  <a:gd name="T16" fmla="*/ 945 w 1609"/>
                  <a:gd name="T17" fmla="*/ 4575 h 4676"/>
                  <a:gd name="T18" fmla="*/ 937 w 1609"/>
                  <a:gd name="T19" fmla="*/ 4631 h 4676"/>
                  <a:gd name="T20" fmla="*/ 938 w 1609"/>
                  <a:gd name="T21" fmla="*/ 4633 h 4676"/>
                  <a:gd name="T22" fmla="*/ 1359 w 1609"/>
                  <a:gd name="T23" fmla="*/ 4619 h 4676"/>
                  <a:gd name="T24" fmla="*/ 1479 w 1609"/>
                  <a:gd name="T25" fmla="*/ 4637 h 4676"/>
                  <a:gd name="T26" fmla="*/ 1467 w 1609"/>
                  <a:gd name="T27" fmla="*/ 4577 h 4676"/>
                  <a:gd name="T28" fmla="*/ 1596 w 1609"/>
                  <a:gd name="T29" fmla="*/ 4575 h 4676"/>
                  <a:gd name="T30" fmla="*/ 1597 w 1609"/>
                  <a:gd name="T31" fmla="*/ 3568 h 4676"/>
                  <a:gd name="T32" fmla="*/ 1597 w 1609"/>
                  <a:gd name="T33" fmla="*/ 799 h 4676"/>
                  <a:gd name="T34" fmla="*/ 1597 w 1609"/>
                  <a:gd name="T35" fmla="*/ 672 h 4676"/>
                  <a:gd name="T36" fmla="*/ 1609 w 1609"/>
                  <a:gd name="T37" fmla="*/ 563 h 4676"/>
                  <a:gd name="T38" fmla="*/ 1609 w 1609"/>
                  <a:gd name="T39" fmla="*/ 332 h 4676"/>
                  <a:gd name="T40" fmla="*/ 1372 w 1609"/>
                  <a:gd name="T41" fmla="*/ 374 h 4676"/>
                  <a:gd name="T42" fmla="*/ 1092 w 1609"/>
                  <a:gd name="T43" fmla="*/ 374 h 4676"/>
                  <a:gd name="T44" fmla="*/ 926 w 1609"/>
                  <a:gd name="T45" fmla="*/ 0 h 4676"/>
                  <a:gd name="T46" fmla="*/ 619 w 1609"/>
                  <a:gd name="T47" fmla="*/ 0 h 4676"/>
                  <a:gd name="T48" fmla="*/ 602 w 1609"/>
                  <a:gd name="T49" fmla="*/ 291 h 4676"/>
                  <a:gd name="T50" fmla="*/ 371 w 1609"/>
                  <a:gd name="T51" fmla="*/ 374 h 4676"/>
                  <a:gd name="T52" fmla="*/ 241 w 1609"/>
                  <a:gd name="T53" fmla="*/ 658 h 4676"/>
                  <a:gd name="T54" fmla="*/ 0 w 1609"/>
                  <a:gd name="T55" fmla="*/ 722 h 4676"/>
                  <a:gd name="T56" fmla="*/ 0 w 1609"/>
                  <a:gd name="T57" fmla="*/ 4604 h 4676"/>
                  <a:gd name="T58" fmla="*/ 145 w 1609"/>
                  <a:gd name="T59" fmla="*/ 4606 h 4676"/>
                  <a:gd name="T60" fmla="*/ 149 w 1609"/>
                  <a:gd name="T61" fmla="*/ 4612 h 4676"/>
                  <a:gd name="T62" fmla="*/ 149 w 1609"/>
                  <a:gd name="T63" fmla="*/ 4624 h 4676"/>
                  <a:gd name="T64" fmla="*/ 145 w 1609"/>
                  <a:gd name="T65" fmla="*/ 4630 h 4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9" h="4676">
                    <a:moveTo>
                      <a:pt x="145" y="4630"/>
                    </a:moveTo>
                    <a:lnTo>
                      <a:pt x="132" y="4675"/>
                    </a:lnTo>
                    <a:cubicBezTo>
                      <a:pt x="280" y="4648"/>
                      <a:pt x="546" y="4622"/>
                      <a:pt x="688" y="4676"/>
                    </a:cubicBezTo>
                    <a:lnTo>
                      <a:pt x="672" y="4613"/>
                    </a:lnTo>
                    <a:lnTo>
                      <a:pt x="731" y="4611"/>
                    </a:lnTo>
                    <a:lnTo>
                      <a:pt x="731" y="763"/>
                    </a:lnTo>
                    <a:lnTo>
                      <a:pt x="859" y="762"/>
                    </a:lnTo>
                    <a:lnTo>
                      <a:pt x="862" y="4575"/>
                    </a:lnTo>
                    <a:lnTo>
                      <a:pt x="945" y="4575"/>
                    </a:lnTo>
                    <a:lnTo>
                      <a:pt x="937" y="4631"/>
                    </a:lnTo>
                    <a:lnTo>
                      <a:pt x="938" y="4633"/>
                    </a:lnTo>
                    <a:cubicBezTo>
                      <a:pt x="1070" y="4618"/>
                      <a:pt x="1222" y="4603"/>
                      <a:pt x="1359" y="4619"/>
                    </a:cubicBezTo>
                    <a:cubicBezTo>
                      <a:pt x="1384" y="4622"/>
                      <a:pt x="1472" y="4638"/>
                      <a:pt x="1479" y="4637"/>
                    </a:cubicBezTo>
                    <a:lnTo>
                      <a:pt x="1467" y="4577"/>
                    </a:lnTo>
                    <a:lnTo>
                      <a:pt x="1596" y="4575"/>
                    </a:lnTo>
                    <a:cubicBezTo>
                      <a:pt x="1607" y="4247"/>
                      <a:pt x="1597" y="3899"/>
                      <a:pt x="1597" y="3568"/>
                    </a:cubicBezTo>
                    <a:lnTo>
                      <a:pt x="1597" y="799"/>
                    </a:lnTo>
                    <a:cubicBezTo>
                      <a:pt x="1597" y="757"/>
                      <a:pt x="1597" y="714"/>
                      <a:pt x="1597" y="672"/>
                    </a:cubicBezTo>
                    <a:cubicBezTo>
                      <a:pt x="1597" y="620"/>
                      <a:pt x="1607" y="606"/>
                      <a:pt x="1609" y="563"/>
                    </a:cubicBezTo>
                    <a:lnTo>
                      <a:pt x="1609" y="332"/>
                    </a:lnTo>
                    <a:cubicBezTo>
                      <a:pt x="1530" y="378"/>
                      <a:pt x="1476" y="374"/>
                      <a:pt x="1372" y="374"/>
                    </a:cubicBezTo>
                    <a:cubicBezTo>
                      <a:pt x="1280" y="374"/>
                      <a:pt x="1185" y="376"/>
                      <a:pt x="1092" y="374"/>
                    </a:cubicBezTo>
                    <a:cubicBezTo>
                      <a:pt x="882" y="370"/>
                      <a:pt x="926" y="180"/>
                      <a:pt x="926" y="0"/>
                    </a:cubicBezTo>
                    <a:lnTo>
                      <a:pt x="619" y="0"/>
                    </a:lnTo>
                    <a:cubicBezTo>
                      <a:pt x="619" y="76"/>
                      <a:pt x="632" y="234"/>
                      <a:pt x="602" y="291"/>
                    </a:cubicBezTo>
                    <a:cubicBezTo>
                      <a:pt x="560" y="372"/>
                      <a:pt x="478" y="374"/>
                      <a:pt x="371" y="374"/>
                    </a:cubicBezTo>
                    <a:cubicBezTo>
                      <a:pt x="351" y="445"/>
                      <a:pt x="275" y="581"/>
                      <a:pt x="241" y="658"/>
                    </a:cubicBezTo>
                    <a:cubicBezTo>
                      <a:pt x="169" y="817"/>
                      <a:pt x="155" y="782"/>
                      <a:pt x="0" y="722"/>
                    </a:cubicBezTo>
                    <a:lnTo>
                      <a:pt x="0" y="4604"/>
                    </a:lnTo>
                    <a:lnTo>
                      <a:pt x="145" y="4606"/>
                    </a:lnTo>
                    <a:cubicBezTo>
                      <a:pt x="146" y="4608"/>
                      <a:pt x="148" y="4611"/>
                      <a:pt x="149" y="4612"/>
                    </a:cubicBezTo>
                    <a:lnTo>
                      <a:pt x="149" y="4624"/>
                    </a:lnTo>
                    <a:cubicBezTo>
                      <a:pt x="149" y="4623"/>
                      <a:pt x="147" y="4628"/>
                      <a:pt x="145" y="4630"/>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8" name="Freeform 360">
                <a:extLst>
                  <a:ext uri="{FF2B5EF4-FFF2-40B4-BE49-F238E27FC236}">
                    <a16:creationId xmlns:a16="http://schemas.microsoft.com/office/drawing/2014/main" id="{957952F9-CC12-4BCA-9243-D84567A9C89E}"/>
                  </a:ext>
                </a:extLst>
              </p:cNvPr>
              <p:cNvSpPr>
                <a:spLocks/>
              </p:cNvSpPr>
              <p:nvPr/>
            </p:nvSpPr>
            <p:spPr bwMode="auto">
              <a:xfrm>
                <a:off x="4213226" y="2651126"/>
                <a:ext cx="1050925" cy="2540000"/>
              </a:xfrm>
              <a:custGeom>
                <a:avLst/>
                <a:gdLst>
                  <a:gd name="T0" fmla="*/ 1487 w 3209"/>
                  <a:gd name="T1" fmla="*/ 2375 h 7755"/>
                  <a:gd name="T2" fmla="*/ 1479 w 3209"/>
                  <a:gd name="T3" fmla="*/ 3115 h 7755"/>
                  <a:gd name="T4" fmla="*/ 1169 w 3209"/>
                  <a:gd name="T5" fmla="*/ 2992 h 7755"/>
                  <a:gd name="T6" fmla="*/ 632 w 3209"/>
                  <a:gd name="T7" fmla="*/ 3222 h 7755"/>
                  <a:gd name="T8" fmla="*/ 362 w 3209"/>
                  <a:gd name="T9" fmla="*/ 2868 h 7755"/>
                  <a:gd name="T10" fmla="*/ 504 w 3209"/>
                  <a:gd name="T11" fmla="*/ 2596 h 7755"/>
                  <a:gd name="T12" fmla="*/ 1106 w 3209"/>
                  <a:gd name="T13" fmla="*/ 2852 h 7755"/>
                  <a:gd name="T14" fmla="*/ 657 w 3209"/>
                  <a:gd name="T15" fmla="*/ 2449 h 7755"/>
                  <a:gd name="T16" fmla="*/ 596 w 3209"/>
                  <a:gd name="T17" fmla="*/ 1028 h 7755"/>
                  <a:gd name="T18" fmla="*/ 535 w 3209"/>
                  <a:gd name="T19" fmla="*/ 1284 h 7755"/>
                  <a:gd name="T20" fmla="*/ 404 w 3209"/>
                  <a:gd name="T21" fmla="*/ 1914 h 7755"/>
                  <a:gd name="T22" fmla="*/ 401 w 3209"/>
                  <a:gd name="T23" fmla="*/ 2442 h 7755"/>
                  <a:gd name="T24" fmla="*/ 384 w 3209"/>
                  <a:gd name="T25" fmla="*/ 2544 h 7755"/>
                  <a:gd name="T26" fmla="*/ 291 w 3209"/>
                  <a:gd name="T27" fmla="*/ 2502 h 7755"/>
                  <a:gd name="T28" fmla="*/ 190 w 3209"/>
                  <a:gd name="T29" fmla="*/ 2973 h 7755"/>
                  <a:gd name="T30" fmla="*/ 141 w 3209"/>
                  <a:gd name="T31" fmla="*/ 3018 h 7755"/>
                  <a:gd name="T32" fmla="*/ 110 w 3209"/>
                  <a:gd name="T33" fmla="*/ 3139 h 7755"/>
                  <a:gd name="T34" fmla="*/ 137 w 3209"/>
                  <a:gd name="T35" fmla="*/ 3329 h 7755"/>
                  <a:gd name="T36" fmla="*/ 37 w 3209"/>
                  <a:gd name="T37" fmla="*/ 3450 h 7755"/>
                  <a:gd name="T38" fmla="*/ 105 w 3209"/>
                  <a:gd name="T39" fmla="*/ 3645 h 7755"/>
                  <a:gd name="T40" fmla="*/ 545 w 3209"/>
                  <a:gd name="T41" fmla="*/ 3848 h 7755"/>
                  <a:gd name="T42" fmla="*/ 551 w 3209"/>
                  <a:gd name="T43" fmla="*/ 7736 h 7755"/>
                  <a:gd name="T44" fmla="*/ 698 w 3209"/>
                  <a:gd name="T45" fmla="*/ 7755 h 7755"/>
                  <a:gd name="T46" fmla="*/ 702 w 3209"/>
                  <a:gd name="T47" fmla="*/ 7737 h 7755"/>
                  <a:gd name="T48" fmla="*/ 553 w 3209"/>
                  <a:gd name="T49" fmla="*/ 7729 h 7755"/>
                  <a:gd name="T50" fmla="*/ 794 w 3209"/>
                  <a:gd name="T51" fmla="*/ 3783 h 7755"/>
                  <a:gd name="T52" fmla="*/ 1155 w 3209"/>
                  <a:gd name="T53" fmla="*/ 3416 h 7755"/>
                  <a:gd name="T54" fmla="*/ 1479 w 3209"/>
                  <a:gd name="T55" fmla="*/ 3125 h 7755"/>
                  <a:gd name="T56" fmla="*/ 1925 w 3209"/>
                  <a:gd name="T57" fmla="*/ 3499 h 7755"/>
                  <a:gd name="T58" fmla="*/ 2162 w 3209"/>
                  <a:gd name="T59" fmla="*/ 3688 h 7755"/>
                  <a:gd name="T60" fmla="*/ 2235 w 3209"/>
                  <a:gd name="T61" fmla="*/ 3285 h 7755"/>
                  <a:gd name="T62" fmla="*/ 1796 w 3209"/>
                  <a:gd name="T63" fmla="*/ 2836 h 7755"/>
                  <a:gd name="T64" fmla="*/ 2307 w 3209"/>
                  <a:gd name="T65" fmla="*/ 2707 h 7755"/>
                  <a:gd name="T66" fmla="*/ 2068 w 3209"/>
                  <a:gd name="T67" fmla="*/ 2383 h 7755"/>
                  <a:gd name="T68" fmla="*/ 2415 w 3209"/>
                  <a:gd name="T69" fmla="*/ 2641 h 7755"/>
                  <a:gd name="T70" fmla="*/ 3039 w 3209"/>
                  <a:gd name="T71" fmla="*/ 1846 h 7755"/>
                  <a:gd name="T72" fmla="*/ 2524 w 3209"/>
                  <a:gd name="T73" fmla="*/ 531 h 7755"/>
                  <a:gd name="T74" fmla="*/ 1922 w 3209"/>
                  <a:gd name="T75" fmla="*/ 0 h 7755"/>
                  <a:gd name="T76" fmla="*/ 1711 w 3209"/>
                  <a:gd name="T77" fmla="*/ 540 h 7755"/>
                  <a:gd name="T78" fmla="*/ 1492 w 3209"/>
                  <a:gd name="T79" fmla="*/ 2256 h 7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09" h="7755">
                    <a:moveTo>
                      <a:pt x="1485" y="2064"/>
                    </a:moveTo>
                    <a:cubicBezTo>
                      <a:pt x="1485" y="2168"/>
                      <a:pt x="1487" y="2271"/>
                      <a:pt x="1487" y="2375"/>
                    </a:cubicBezTo>
                    <a:cubicBezTo>
                      <a:pt x="1487" y="2460"/>
                      <a:pt x="1491" y="2605"/>
                      <a:pt x="1480" y="2684"/>
                    </a:cubicBezTo>
                    <a:lnTo>
                      <a:pt x="1479" y="3115"/>
                    </a:lnTo>
                    <a:lnTo>
                      <a:pt x="1171" y="3115"/>
                    </a:lnTo>
                    <a:lnTo>
                      <a:pt x="1169" y="2992"/>
                    </a:lnTo>
                    <a:lnTo>
                      <a:pt x="1031" y="3278"/>
                    </a:lnTo>
                    <a:cubicBezTo>
                      <a:pt x="931" y="3280"/>
                      <a:pt x="737" y="3238"/>
                      <a:pt x="632" y="3222"/>
                    </a:cubicBezTo>
                    <a:lnTo>
                      <a:pt x="237" y="3165"/>
                    </a:lnTo>
                    <a:cubicBezTo>
                      <a:pt x="242" y="3051"/>
                      <a:pt x="318" y="2959"/>
                      <a:pt x="362" y="2868"/>
                    </a:cubicBezTo>
                    <a:cubicBezTo>
                      <a:pt x="383" y="2825"/>
                      <a:pt x="411" y="2780"/>
                      <a:pt x="432" y="2735"/>
                    </a:cubicBezTo>
                    <a:cubicBezTo>
                      <a:pt x="453" y="2692"/>
                      <a:pt x="487" y="2641"/>
                      <a:pt x="504" y="2596"/>
                    </a:cubicBezTo>
                    <a:lnTo>
                      <a:pt x="1108" y="2862"/>
                    </a:lnTo>
                    <a:cubicBezTo>
                      <a:pt x="1130" y="2854"/>
                      <a:pt x="1122" y="2872"/>
                      <a:pt x="1106" y="2852"/>
                    </a:cubicBezTo>
                    <a:cubicBezTo>
                      <a:pt x="1106" y="2852"/>
                      <a:pt x="1104" y="2850"/>
                      <a:pt x="1103" y="2849"/>
                    </a:cubicBezTo>
                    <a:cubicBezTo>
                      <a:pt x="1009" y="2753"/>
                      <a:pt x="746" y="2539"/>
                      <a:pt x="657" y="2449"/>
                    </a:cubicBezTo>
                    <a:cubicBezTo>
                      <a:pt x="588" y="2379"/>
                      <a:pt x="596" y="2414"/>
                      <a:pt x="595" y="2350"/>
                    </a:cubicBezTo>
                    <a:lnTo>
                      <a:pt x="596" y="1028"/>
                    </a:lnTo>
                    <a:cubicBezTo>
                      <a:pt x="579" y="1034"/>
                      <a:pt x="592" y="1029"/>
                      <a:pt x="584" y="1061"/>
                    </a:cubicBezTo>
                    <a:lnTo>
                      <a:pt x="535" y="1284"/>
                    </a:lnTo>
                    <a:cubicBezTo>
                      <a:pt x="530" y="1303"/>
                      <a:pt x="518" y="1357"/>
                      <a:pt x="515" y="1373"/>
                    </a:cubicBezTo>
                    <a:cubicBezTo>
                      <a:pt x="480" y="1569"/>
                      <a:pt x="435" y="1739"/>
                      <a:pt x="404" y="1914"/>
                    </a:cubicBezTo>
                    <a:cubicBezTo>
                      <a:pt x="377" y="2064"/>
                      <a:pt x="400" y="2125"/>
                      <a:pt x="402" y="2222"/>
                    </a:cubicBezTo>
                    <a:lnTo>
                      <a:pt x="401" y="2442"/>
                    </a:lnTo>
                    <a:cubicBezTo>
                      <a:pt x="401" y="2454"/>
                      <a:pt x="403" y="2484"/>
                      <a:pt x="402" y="2493"/>
                    </a:cubicBezTo>
                    <a:cubicBezTo>
                      <a:pt x="400" y="2526"/>
                      <a:pt x="396" y="2530"/>
                      <a:pt x="384" y="2544"/>
                    </a:cubicBezTo>
                    <a:cubicBezTo>
                      <a:pt x="376" y="2537"/>
                      <a:pt x="376" y="2537"/>
                      <a:pt x="362" y="2530"/>
                    </a:cubicBezTo>
                    <a:lnTo>
                      <a:pt x="291" y="2502"/>
                    </a:lnTo>
                    <a:lnTo>
                      <a:pt x="213" y="2908"/>
                    </a:lnTo>
                    <a:cubicBezTo>
                      <a:pt x="208" y="2933"/>
                      <a:pt x="201" y="2952"/>
                      <a:pt x="190" y="2973"/>
                    </a:cubicBezTo>
                    <a:cubicBezTo>
                      <a:pt x="176" y="3001"/>
                      <a:pt x="152" y="3016"/>
                      <a:pt x="150" y="3014"/>
                    </a:cubicBezTo>
                    <a:cubicBezTo>
                      <a:pt x="148" y="3011"/>
                      <a:pt x="144" y="3017"/>
                      <a:pt x="141" y="3018"/>
                    </a:cubicBezTo>
                    <a:cubicBezTo>
                      <a:pt x="139" y="3012"/>
                      <a:pt x="133" y="3071"/>
                      <a:pt x="132" y="3085"/>
                    </a:cubicBezTo>
                    <a:cubicBezTo>
                      <a:pt x="129" y="3123"/>
                      <a:pt x="141" y="3139"/>
                      <a:pt x="110" y="3139"/>
                    </a:cubicBezTo>
                    <a:lnTo>
                      <a:pt x="70" y="3136"/>
                    </a:lnTo>
                    <a:cubicBezTo>
                      <a:pt x="81" y="3194"/>
                      <a:pt x="126" y="3240"/>
                      <a:pt x="137" y="3329"/>
                    </a:cubicBezTo>
                    <a:cubicBezTo>
                      <a:pt x="146" y="3401"/>
                      <a:pt x="139" y="3506"/>
                      <a:pt x="144" y="3586"/>
                    </a:cubicBezTo>
                    <a:cubicBezTo>
                      <a:pt x="78" y="3590"/>
                      <a:pt x="47" y="3515"/>
                      <a:pt x="37" y="3450"/>
                    </a:cubicBezTo>
                    <a:cubicBezTo>
                      <a:pt x="33" y="3454"/>
                      <a:pt x="0" y="3445"/>
                      <a:pt x="18" y="3542"/>
                    </a:cubicBezTo>
                    <a:cubicBezTo>
                      <a:pt x="36" y="3637"/>
                      <a:pt x="61" y="3614"/>
                      <a:pt x="105" y="3645"/>
                    </a:cubicBezTo>
                    <a:cubicBezTo>
                      <a:pt x="131" y="3663"/>
                      <a:pt x="133" y="3667"/>
                      <a:pt x="163" y="3680"/>
                    </a:cubicBezTo>
                    <a:cubicBezTo>
                      <a:pt x="197" y="3685"/>
                      <a:pt x="512" y="3826"/>
                      <a:pt x="545" y="3848"/>
                    </a:cubicBezTo>
                    <a:cubicBezTo>
                      <a:pt x="556" y="4029"/>
                      <a:pt x="546" y="4598"/>
                      <a:pt x="546" y="4822"/>
                    </a:cubicBezTo>
                    <a:cubicBezTo>
                      <a:pt x="546" y="5114"/>
                      <a:pt x="535" y="7685"/>
                      <a:pt x="551" y="7736"/>
                    </a:cubicBezTo>
                    <a:lnTo>
                      <a:pt x="664" y="7738"/>
                    </a:lnTo>
                    <a:cubicBezTo>
                      <a:pt x="711" y="7746"/>
                      <a:pt x="680" y="7730"/>
                      <a:pt x="698" y="7755"/>
                    </a:cubicBezTo>
                    <a:cubicBezTo>
                      <a:pt x="700" y="7753"/>
                      <a:pt x="702" y="7748"/>
                      <a:pt x="702" y="7749"/>
                    </a:cubicBezTo>
                    <a:lnTo>
                      <a:pt x="702" y="7737"/>
                    </a:lnTo>
                    <a:cubicBezTo>
                      <a:pt x="701" y="7736"/>
                      <a:pt x="699" y="7733"/>
                      <a:pt x="698" y="7731"/>
                    </a:cubicBezTo>
                    <a:lnTo>
                      <a:pt x="553" y="7729"/>
                    </a:lnTo>
                    <a:lnTo>
                      <a:pt x="553" y="3847"/>
                    </a:lnTo>
                    <a:cubicBezTo>
                      <a:pt x="708" y="3907"/>
                      <a:pt x="722" y="3942"/>
                      <a:pt x="794" y="3783"/>
                    </a:cubicBezTo>
                    <a:cubicBezTo>
                      <a:pt x="828" y="3706"/>
                      <a:pt x="904" y="3570"/>
                      <a:pt x="924" y="3499"/>
                    </a:cubicBezTo>
                    <a:cubicBezTo>
                      <a:pt x="1031" y="3499"/>
                      <a:pt x="1113" y="3497"/>
                      <a:pt x="1155" y="3416"/>
                    </a:cubicBezTo>
                    <a:cubicBezTo>
                      <a:pt x="1185" y="3359"/>
                      <a:pt x="1172" y="3201"/>
                      <a:pt x="1172" y="3125"/>
                    </a:cubicBezTo>
                    <a:lnTo>
                      <a:pt x="1479" y="3125"/>
                    </a:lnTo>
                    <a:cubicBezTo>
                      <a:pt x="1479" y="3305"/>
                      <a:pt x="1435" y="3495"/>
                      <a:pt x="1645" y="3499"/>
                    </a:cubicBezTo>
                    <a:cubicBezTo>
                      <a:pt x="1738" y="3501"/>
                      <a:pt x="1833" y="3499"/>
                      <a:pt x="1925" y="3499"/>
                    </a:cubicBezTo>
                    <a:cubicBezTo>
                      <a:pt x="2029" y="3499"/>
                      <a:pt x="2083" y="3503"/>
                      <a:pt x="2162" y="3457"/>
                    </a:cubicBezTo>
                    <a:lnTo>
                      <a:pt x="2162" y="3688"/>
                    </a:lnTo>
                    <a:cubicBezTo>
                      <a:pt x="2183" y="3646"/>
                      <a:pt x="2172" y="3504"/>
                      <a:pt x="2168" y="3446"/>
                    </a:cubicBezTo>
                    <a:cubicBezTo>
                      <a:pt x="2229" y="3402"/>
                      <a:pt x="2228" y="3382"/>
                      <a:pt x="2235" y="3285"/>
                    </a:cubicBezTo>
                    <a:cubicBezTo>
                      <a:pt x="2090" y="3269"/>
                      <a:pt x="1812" y="3346"/>
                      <a:pt x="1796" y="3126"/>
                    </a:cubicBezTo>
                    <a:cubicBezTo>
                      <a:pt x="1791" y="3061"/>
                      <a:pt x="1789" y="2898"/>
                      <a:pt x="1796" y="2836"/>
                    </a:cubicBezTo>
                    <a:cubicBezTo>
                      <a:pt x="1806" y="2752"/>
                      <a:pt x="1895" y="2677"/>
                      <a:pt x="1934" y="2696"/>
                    </a:cubicBezTo>
                    <a:cubicBezTo>
                      <a:pt x="2007" y="2696"/>
                      <a:pt x="2263" y="2719"/>
                      <a:pt x="2307" y="2707"/>
                    </a:cubicBezTo>
                    <a:cubicBezTo>
                      <a:pt x="2279" y="2678"/>
                      <a:pt x="2030" y="2549"/>
                      <a:pt x="1993" y="2527"/>
                    </a:cubicBezTo>
                    <a:lnTo>
                      <a:pt x="2068" y="2383"/>
                    </a:lnTo>
                    <a:lnTo>
                      <a:pt x="2440" y="2585"/>
                    </a:lnTo>
                    <a:cubicBezTo>
                      <a:pt x="2432" y="2608"/>
                      <a:pt x="2423" y="2618"/>
                      <a:pt x="2415" y="2641"/>
                    </a:cubicBezTo>
                    <a:cubicBezTo>
                      <a:pt x="2457" y="2618"/>
                      <a:pt x="2633" y="2381"/>
                      <a:pt x="2672" y="2326"/>
                    </a:cubicBezTo>
                    <a:lnTo>
                      <a:pt x="3039" y="1846"/>
                    </a:lnTo>
                    <a:cubicBezTo>
                      <a:pt x="3209" y="1630"/>
                      <a:pt x="3091" y="1527"/>
                      <a:pt x="2937" y="1253"/>
                    </a:cubicBezTo>
                    <a:cubicBezTo>
                      <a:pt x="2800" y="1010"/>
                      <a:pt x="2662" y="772"/>
                      <a:pt x="2524" y="531"/>
                    </a:cubicBezTo>
                    <a:cubicBezTo>
                      <a:pt x="2462" y="423"/>
                      <a:pt x="2381" y="251"/>
                      <a:pt x="2297" y="191"/>
                    </a:cubicBezTo>
                    <a:cubicBezTo>
                      <a:pt x="2241" y="152"/>
                      <a:pt x="2000" y="6"/>
                      <a:pt x="1922" y="0"/>
                    </a:cubicBezTo>
                    <a:cubicBezTo>
                      <a:pt x="1974" y="24"/>
                      <a:pt x="1976" y="373"/>
                      <a:pt x="1941" y="440"/>
                    </a:cubicBezTo>
                    <a:cubicBezTo>
                      <a:pt x="1919" y="475"/>
                      <a:pt x="1775" y="496"/>
                      <a:pt x="1711" y="540"/>
                    </a:cubicBezTo>
                    <a:lnTo>
                      <a:pt x="1895" y="639"/>
                    </a:lnTo>
                    <a:cubicBezTo>
                      <a:pt x="1895" y="673"/>
                      <a:pt x="1518" y="2207"/>
                      <a:pt x="1492" y="2256"/>
                    </a:cubicBezTo>
                    <a:lnTo>
                      <a:pt x="1485" y="2064"/>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9" name="Freeform 366">
                <a:extLst>
                  <a:ext uri="{FF2B5EF4-FFF2-40B4-BE49-F238E27FC236}">
                    <a16:creationId xmlns:a16="http://schemas.microsoft.com/office/drawing/2014/main" id="{5869D6ED-73CC-4EC9-99BD-D365BD144D5F}"/>
                  </a:ext>
                </a:extLst>
              </p:cNvPr>
              <p:cNvSpPr>
                <a:spLocks/>
              </p:cNvSpPr>
              <p:nvPr/>
            </p:nvSpPr>
            <p:spPr bwMode="auto">
              <a:xfrm>
                <a:off x="4116736" y="2652712"/>
                <a:ext cx="483841" cy="987473"/>
              </a:xfrm>
              <a:custGeom>
                <a:avLst/>
                <a:gdLst>
                  <a:gd name="T0" fmla="*/ 12 w 1635"/>
                  <a:gd name="T1" fmla="*/ 2488 h 3486"/>
                  <a:gd name="T2" fmla="*/ 38 w 1635"/>
                  <a:gd name="T3" fmla="*/ 2953 h 3486"/>
                  <a:gd name="T4" fmla="*/ 52 w 1635"/>
                  <a:gd name="T5" fmla="*/ 3181 h 3486"/>
                  <a:gd name="T6" fmla="*/ 19 w 1635"/>
                  <a:gd name="T7" fmla="*/ 3395 h 3486"/>
                  <a:gd name="T8" fmla="*/ 209 w 1635"/>
                  <a:gd name="T9" fmla="*/ 3486 h 3486"/>
                  <a:gd name="T10" fmla="*/ 249 w 1635"/>
                  <a:gd name="T11" fmla="*/ 3108 h 3486"/>
                  <a:gd name="T12" fmla="*/ 166 w 1635"/>
                  <a:gd name="T13" fmla="*/ 3099 h 3486"/>
                  <a:gd name="T14" fmla="*/ 177 w 1635"/>
                  <a:gd name="T15" fmla="*/ 2944 h 3486"/>
                  <a:gd name="T16" fmla="*/ 597 w 1635"/>
                  <a:gd name="T17" fmla="*/ 2980 h 3486"/>
                  <a:gd name="T18" fmla="*/ 593 w 1635"/>
                  <a:gd name="T19" fmla="*/ 3012 h 3486"/>
                  <a:gd name="T20" fmla="*/ 602 w 1635"/>
                  <a:gd name="T21" fmla="*/ 3008 h 3486"/>
                  <a:gd name="T22" fmla="*/ 642 w 1635"/>
                  <a:gd name="T23" fmla="*/ 2967 h 3486"/>
                  <a:gd name="T24" fmla="*/ 665 w 1635"/>
                  <a:gd name="T25" fmla="*/ 2902 h 3486"/>
                  <a:gd name="T26" fmla="*/ 743 w 1635"/>
                  <a:gd name="T27" fmla="*/ 2496 h 3486"/>
                  <a:gd name="T28" fmla="*/ 814 w 1635"/>
                  <a:gd name="T29" fmla="*/ 2524 h 3486"/>
                  <a:gd name="T30" fmla="*/ 836 w 1635"/>
                  <a:gd name="T31" fmla="*/ 2538 h 3486"/>
                  <a:gd name="T32" fmla="*/ 854 w 1635"/>
                  <a:gd name="T33" fmla="*/ 2487 h 3486"/>
                  <a:gd name="T34" fmla="*/ 853 w 1635"/>
                  <a:gd name="T35" fmla="*/ 2436 h 3486"/>
                  <a:gd name="T36" fmla="*/ 854 w 1635"/>
                  <a:gd name="T37" fmla="*/ 2216 h 3486"/>
                  <a:gd name="T38" fmla="*/ 856 w 1635"/>
                  <a:gd name="T39" fmla="*/ 1908 h 3486"/>
                  <a:gd name="T40" fmla="*/ 967 w 1635"/>
                  <a:gd name="T41" fmla="*/ 1367 h 3486"/>
                  <a:gd name="T42" fmla="*/ 987 w 1635"/>
                  <a:gd name="T43" fmla="*/ 1278 h 3486"/>
                  <a:gd name="T44" fmla="*/ 1036 w 1635"/>
                  <a:gd name="T45" fmla="*/ 1055 h 3486"/>
                  <a:gd name="T46" fmla="*/ 1048 w 1635"/>
                  <a:gd name="T47" fmla="*/ 1022 h 3486"/>
                  <a:gd name="T48" fmla="*/ 1047 w 1635"/>
                  <a:gd name="T49" fmla="*/ 2344 h 3486"/>
                  <a:gd name="T50" fmla="*/ 1109 w 1635"/>
                  <a:gd name="T51" fmla="*/ 2443 h 3486"/>
                  <a:gd name="T52" fmla="*/ 1555 w 1635"/>
                  <a:gd name="T53" fmla="*/ 2843 h 3486"/>
                  <a:gd name="T54" fmla="*/ 1558 w 1635"/>
                  <a:gd name="T55" fmla="*/ 2846 h 3486"/>
                  <a:gd name="T56" fmla="*/ 1560 w 1635"/>
                  <a:gd name="T57" fmla="*/ 2856 h 3486"/>
                  <a:gd name="T58" fmla="*/ 1622 w 1635"/>
                  <a:gd name="T59" fmla="*/ 2894 h 3486"/>
                  <a:gd name="T60" fmla="*/ 1635 w 1635"/>
                  <a:gd name="T61" fmla="*/ 2702 h 3486"/>
                  <a:gd name="T62" fmla="*/ 1618 w 1635"/>
                  <a:gd name="T63" fmla="*/ 2563 h 3486"/>
                  <a:gd name="T64" fmla="*/ 1616 w 1635"/>
                  <a:gd name="T65" fmla="*/ 2411 h 3486"/>
                  <a:gd name="T66" fmla="*/ 1616 w 1635"/>
                  <a:gd name="T67" fmla="*/ 2102 h 3486"/>
                  <a:gd name="T68" fmla="*/ 1603 w 1635"/>
                  <a:gd name="T69" fmla="*/ 2250 h 3486"/>
                  <a:gd name="T70" fmla="*/ 1202 w 1635"/>
                  <a:gd name="T71" fmla="*/ 633 h 3486"/>
                  <a:gd name="T72" fmla="*/ 1389 w 1635"/>
                  <a:gd name="T73" fmla="*/ 528 h 3486"/>
                  <a:gd name="T74" fmla="*/ 1159 w 1635"/>
                  <a:gd name="T75" fmla="*/ 446 h 3486"/>
                  <a:gd name="T76" fmla="*/ 1173 w 1635"/>
                  <a:gd name="T77" fmla="*/ 1 h 3486"/>
                  <a:gd name="T78" fmla="*/ 1161 w 1635"/>
                  <a:gd name="T79" fmla="*/ 0 h 3486"/>
                  <a:gd name="T80" fmla="*/ 770 w 1635"/>
                  <a:gd name="T81" fmla="*/ 202 h 3486"/>
                  <a:gd name="T82" fmla="*/ 594 w 1635"/>
                  <a:gd name="T83" fmla="*/ 626 h 3486"/>
                  <a:gd name="T84" fmla="*/ 524 w 1635"/>
                  <a:gd name="T85" fmla="*/ 955 h 3486"/>
                  <a:gd name="T86" fmla="*/ 252 w 1635"/>
                  <a:gd name="T87" fmla="*/ 2274 h 3486"/>
                  <a:gd name="T88" fmla="*/ 100 w 1635"/>
                  <a:gd name="T89" fmla="*/ 2317 h 3486"/>
                  <a:gd name="T90" fmla="*/ 12 w 1635"/>
                  <a:gd name="T91" fmla="*/ 2488 h 3486"/>
                  <a:gd name="connsiteX0" fmla="*/ 16 w 9943"/>
                  <a:gd name="connsiteY0" fmla="*/ 7137 h 10001"/>
                  <a:gd name="connsiteX1" fmla="*/ 175 w 9943"/>
                  <a:gd name="connsiteY1" fmla="*/ 8471 h 10001"/>
                  <a:gd name="connsiteX2" fmla="*/ 261 w 9943"/>
                  <a:gd name="connsiteY2" fmla="*/ 9125 h 10001"/>
                  <a:gd name="connsiteX3" fmla="*/ 1221 w 9943"/>
                  <a:gd name="connsiteY3" fmla="*/ 10000 h 10001"/>
                  <a:gd name="connsiteX4" fmla="*/ 1466 w 9943"/>
                  <a:gd name="connsiteY4" fmla="*/ 8916 h 10001"/>
                  <a:gd name="connsiteX5" fmla="*/ 958 w 9943"/>
                  <a:gd name="connsiteY5" fmla="*/ 8890 h 10001"/>
                  <a:gd name="connsiteX6" fmla="*/ 1026 w 9943"/>
                  <a:gd name="connsiteY6" fmla="*/ 8445 h 10001"/>
                  <a:gd name="connsiteX7" fmla="*/ 3594 w 9943"/>
                  <a:gd name="connsiteY7" fmla="*/ 8548 h 10001"/>
                  <a:gd name="connsiteX8" fmla="*/ 3570 w 9943"/>
                  <a:gd name="connsiteY8" fmla="*/ 8640 h 10001"/>
                  <a:gd name="connsiteX9" fmla="*/ 3625 w 9943"/>
                  <a:gd name="connsiteY9" fmla="*/ 8629 h 10001"/>
                  <a:gd name="connsiteX10" fmla="*/ 3870 w 9943"/>
                  <a:gd name="connsiteY10" fmla="*/ 8511 h 10001"/>
                  <a:gd name="connsiteX11" fmla="*/ 4010 w 9943"/>
                  <a:gd name="connsiteY11" fmla="*/ 8325 h 10001"/>
                  <a:gd name="connsiteX12" fmla="*/ 4487 w 9943"/>
                  <a:gd name="connsiteY12" fmla="*/ 7160 h 10001"/>
                  <a:gd name="connsiteX13" fmla="*/ 4922 w 9943"/>
                  <a:gd name="connsiteY13" fmla="*/ 7240 h 10001"/>
                  <a:gd name="connsiteX14" fmla="*/ 5056 w 9943"/>
                  <a:gd name="connsiteY14" fmla="*/ 7281 h 10001"/>
                  <a:gd name="connsiteX15" fmla="*/ 5166 w 9943"/>
                  <a:gd name="connsiteY15" fmla="*/ 7134 h 10001"/>
                  <a:gd name="connsiteX16" fmla="*/ 5160 w 9943"/>
                  <a:gd name="connsiteY16" fmla="*/ 6988 h 10001"/>
                  <a:gd name="connsiteX17" fmla="*/ 5166 w 9943"/>
                  <a:gd name="connsiteY17" fmla="*/ 6357 h 10001"/>
                  <a:gd name="connsiteX18" fmla="*/ 5178 w 9943"/>
                  <a:gd name="connsiteY18" fmla="*/ 5473 h 10001"/>
                  <a:gd name="connsiteX19" fmla="*/ 5857 w 9943"/>
                  <a:gd name="connsiteY19" fmla="*/ 3921 h 10001"/>
                  <a:gd name="connsiteX20" fmla="*/ 5980 w 9943"/>
                  <a:gd name="connsiteY20" fmla="*/ 3666 h 10001"/>
                  <a:gd name="connsiteX21" fmla="*/ 6279 w 9943"/>
                  <a:gd name="connsiteY21" fmla="*/ 3026 h 10001"/>
                  <a:gd name="connsiteX22" fmla="*/ 6353 w 9943"/>
                  <a:gd name="connsiteY22" fmla="*/ 2932 h 10001"/>
                  <a:gd name="connsiteX23" fmla="*/ 6347 w 9943"/>
                  <a:gd name="connsiteY23" fmla="*/ 6724 h 10001"/>
                  <a:gd name="connsiteX24" fmla="*/ 6726 w 9943"/>
                  <a:gd name="connsiteY24" fmla="*/ 7008 h 10001"/>
                  <a:gd name="connsiteX25" fmla="*/ 9454 w 9943"/>
                  <a:gd name="connsiteY25" fmla="*/ 8155 h 10001"/>
                  <a:gd name="connsiteX26" fmla="*/ 9472 w 9943"/>
                  <a:gd name="connsiteY26" fmla="*/ 8164 h 10001"/>
                  <a:gd name="connsiteX27" fmla="*/ 9484 w 9943"/>
                  <a:gd name="connsiteY27" fmla="*/ 8193 h 10001"/>
                  <a:gd name="connsiteX28" fmla="*/ 9863 w 9943"/>
                  <a:gd name="connsiteY28" fmla="*/ 8302 h 10001"/>
                  <a:gd name="connsiteX29" fmla="*/ 9943 w 9943"/>
                  <a:gd name="connsiteY29" fmla="*/ 7751 h 10001"/>
                  <a:gd name="connsiteX30" fmla="*/ 9839 w 9943"/>
                  <a:gd name="connsiteY30" fmla="*/ 7352 h 10001"/>
                  <a:gd name="connsiteX31" fmla="*/ 9827 w 9943"/>
                  <a:gd name="connsiteY31" fmla="*/ 6916 h 10001"/>
                  <a:gd name="connsiteX32" fmla="*/ 9827 w 9943"/>
                  <a:gd name="connsiteY32" fmla="*/ 6030 h 10001"/>
                  <a:gd name="connsiteX33" fmla="*/ 9747 w 9943"/>
                  <a:gd name="connsiteY33" fmla="*/ 6454 h 10001"/>
                  <a:gd name="connsiteX34" fmla="*/ 7295 w 9943"/>
                  <a:gd name="connsiteY34" fmla="*/ 1816 h 10001"/>
                  <a:gd name="connsiteX35" fmla="*/ 8438 w 9943"/>
                  <a:gd name="connsiteY35" fmla="*/ 1515 h 10001"/>
                  <a:gd name="connsiteX36" fmla="*/ 7032 w 9943"/>
                  <a:gd name="connsiteY36" fmla="*/ 1279 h 10001"/>
                  <a:gd name="connsiteX37" fmla="*/ 7117 w 9943"/>
                  <a:gd name="connsiteY37" fmla="*/ 3 h 10001"/>
                  <a:gd name="connsiteX38" fmla="*/ 7044 w 9943"/>
                  <a:gd name="connsiteY38" fmla="*/ 0 h 10001"/>
                  <a:gd name="connsiteX39" fmla="*/ 4652 w 9943"/>
                  <a:gd name="connsiteY39" fmla="*/ 579 h 10001"/>
                  <a:gd name="connsiteX40" fmla="*/ 3576 w 9943"/>
                  <a:gd name="connsiteY40" fmla="*/ 1796 h 10001"/>
                  <a:gd name="connsiteX41" fmla="*/ 3148 w 9943"/>
                  <a:gd name="connsiteY41" fmla="*/ 2740 h 10001"/>
                  <a:gd name="connsiteX42" fmla="*/ 1484 w 9943"/>
                  <a:gd name="connsiteY42" fmla="*/ 6523 h 10001"/>
                  <a:gd name="connsiteX43" fmla="*/ 555 w 9943"/>
                  <a:gd name="connsiteY43" fmla="*/ 6647 h 10001"/>
                  <a:gd name="connsiteX44" fmla="*/ 16 w 9943"/>
                  <a:gd name="connsiteY44" fmla="*/ 7137 h 10001"/>
                  <a:gd name="connsiteX0" fmla="*/ 16 w 10000"/>
                  <a:gd name="connsiteY0" fmla="*/ 7136 h 9137"/>
                  <a:gd name="connsiteX1" fmla="*/ 176 w 10000"/>
                  <a:gd name="connsiteY1" fmla="*/ 8470 h 9137"/>
                  <a:gd name="connsiteX2" fmla="*/ 262 w 10000"/>
                  <a:gd name="connsiteY2" fmla="*/ 9124 h 9137"/>
                  <a:gd name="connsiteX3" fmla="*/ 1474 w 10000"/>
                  <a:gd name="connsiteY3" fmla="*/ 8915 h 9137"/>
                  <a:gd name="connsiteX4" fmla="*/ 963 w 10000"/>
                  <a:gd name="connsiteY4" fmla="*/ 8889 h 9137"/>
                  <a:gd name="connsiteX5" fmla="*/ 1032 w 10000"/>
                  <a:gd name="connsiteY5" fmla="*/ 8444 h 9137"/>
                  <a:gd name="connsiteX6" fmla="*/ 3615 w 10000"/>
                  <a:gd name="connsiteY6" fmla="*/ 8547 h 9137"/>
                  <a:gd name="connsiteX7" fmla="*/ 3590 w 10000"/>
                  <a:gd name="connsiteY7" fmla="*/ 8639 h 9137"/>
                  <a:gd name="connsiteX8" fmla="*/ 3646 w 10000"/>
                  <a:gd name="connsiteY8" fmla="*/ 8628 h 9137"/>
                  <a:gd name="connsiteX9" fmla="*/ 3892 w 10000"/>
                  <a:gd name="connsiteY9" fmla="*/ 8510 h 9137"/>
                  <a:gd name="connsiteX10" fmla="*/ 4033 w 10000"/>
                  <a:gd name="connsiteY10" fmla="*/ 8324 h 9137"/>
                  <a:gd name="connsiteX11" fmla="*/ 4513 w 10000"/>
                  <a:gd name="connsiteY11" fmla="*/ 7159 h 9137"/>
                  <a:gd name="connsiteX12" fmla="*/ 4950 w 10000"/>
                  <a:gd name="connsiteY12" fmla="*/ 7239 h 9137"/>
                  <a:gd name="connsiteX13" fmla="*/ 5085 w 10000"/>
                  <a:gd name="connsiteY13" fmla="*/ 7280 h 9137"/>
                  <a:gd name="connsiteX14" fmla="*/ 5196 w 10000"/>
                  <a:gd name="connsiteY14" fmla="*/ 7133 h 9137"/>
                  <a:gd name="connsiteX15" fmla="*/ 5190 w 10000"/>
                  <a:gd name="connsiteY15" fmla="*/ 6987 h 9137"/>
                  <a:gd name="connsiteX16" fmla="*/ 5196 w 10000"/>
                  <a:gd name="connsiteY16" fmla="*/ 6356 h 9137"/>
                  <a:gd name="connsiteX17" fmla="*/ 5208 w 10000"/>
                  <a:gd name="connsiteY17" fmla="*/ 5472 h 9137"/>
                  <a:gd name="connsiteX18" fmla="*/ 5891 w 10000"/>
                  <a:gd name="connsiteY18" fmla="*/ 3921 h 9137"/>
                  <a:gd name="connsiteX19" fmla="*/ 6014 w 10000"/>
                  <a:gd name="connsiteY19" fmla="*/ 3666 h 9137"/>
                  <a:gd name="connsiteX20" fmla="*/ 6315 w 10000"/>
                  <a:gd name="connsiteY20" fmla="*/ 3026 h 9137"/>
                  <a:gd name="connsiteX21" fmla="*/ 6389 w 10000"/>
                  <a:gd name="connsiteY21" fmla="*/ 2932 h 9137"/>
                  <a:gd name="connsiteX22" fmla="*/ 6383 w 10000"/>
                  <a:gd name="connsiteY22" fmla="*/ 6723 h 9137"/>
                  <a:gd name="connsiteX23" fmla="*/ 6765 w 10000"/>
                  <a:gd name="connsiteY23" fmla="*/ 7007 h 9137"/>
                  <a:gd name="connsiteX24" fmla="*/ 9508 w 10000"/>
                  <a:gd name="connsiteY24" fmla="*/ 8154 h 9137"/>
                  <a:gd name="connsiteX25" fmla="*/ 9526 w 10000"/>
                  <a:gd name="connsiteY25" fmla="*/ 8163 h 9137"/>
                  <a:gd name="connsiteX26" fmla="*/ 9538 w 10000"/>
                  <a:gd name="connsiteY26" fmla="*/ 8192 h 9137"/>
                  <a:gd name="connsiteX27" fmla="*/ 9920 w 10000"/>
                  <a:gd name="connsiteY27" fmla="*/ 8301 h 9137"/>
                  <a:gd name="connsiteX28" fmla="*/ 10000 w 10000"/>
                  <a:gd name="connsiteY28" fmla="*/ 7750 h 9137"/>
                  <a:gd name="connsiteX29" fmla="*/ 9895 w 10000"/>
                  <a:gd name="connsiteY29" fmla="*/ 7351 h 9137"/>
                  <a:gd name="connsiteX30" fmla="*/ 9883 w 10000"/>
                  <a:gd name="connsiteY30" fmla="*/ 6915 h 9137"/>
                  <a:gd name="connsiteX31" fmla="*/ 9883 w 10000"/>
                  <a:gd name="connsiteY31" fmla="*/ 6029 h 9137"/>
                  <a:gd name="connsiteX32" fmla="*/ 9803 w 10000"/>
                  <a:gd name="connsiteY32" fmla="*/ 6453 h 9137"/>
                  <a:gd name="connsiteX33" fmla="*/ 7337 w 10000"/>
                  <a:gd name="connsiteY33" fmla="*/ 1816 h 9137"/>
                  <a:gd name="connsiteX34" fmla="*/ 8486 w 10000"/>
                  <a:gd name="connsiteY34" fmla="*/ 1515 h 9137"/>
                  <a:gd name="connsiteX35" fmla="*/ 7072 w 10000"/>
                  <a:gd name="connsiteY35" fmla="*/ 1279 h 9137"/>
                  <a:gd name="connsiteX36" fmla="*/ 7158 w 10000"/>
                  <a:gd name="connsiteY36" fmla="*/ 3 h 9137"/>
                  <a:gd name="connsiteX37" fmla="*/ 7084 w 10000"/>
                  <a:gd name="connsiteY37" fmla="*/ 0 h 9137"/>
                  <a:gd name="connsiteX38" fmla="*/ 4679 w 10000"/>
                  <a:gd name="connsiteY38" fmla="*/ 579 h 9137"/>
                  <a:gd name="connsiteX39" fmla="*/ 3597 w 10000"/>
                  <a:gd name="connsiteY39" fmla="*/ 1796 h 9137"/>
                  <a:gd name="connsiteX40" fmla="*/ 3166 w 10000"/>
                  <a:gd name="connsiteY40" fmla="*/ 2740 h 9137"/>
                  <a:gd name="connsiteX41" fmla="*/ 1493 w 10000"/>
                  <a:gd name="connsiteY41" fmla="*/ 6522 h 9137"/>
                  <a:gd name="connsiteX42" fmla="*/ 558 w 10000"/>
                  <a:gd name="connsiteY42" fmla="*/ 6646 h 9137"/>
                  <a:gd name="connsiteX43" fmla="*/ 16 w 10000"/>
                  <a:gd name="connsiteY43" fmla="*/ 7136 h 9137"/>
                  <a:gd name="connsiteX0" fmla="*/ 16 w 10000"/>
                  <a:gd name="connsiteY0" fmla="*/ 7810 h 9757"/>
                  <a:gd name="connsiteX1" fmla="*/ 176 w 10000"/>
                  <a:gd name="connsiteY1" fmla="*/ 9270 h 9757"/>
                  <a:gd name="connsiteX2" fmla="*/ 1474 w 10000"/>
                  <a:gd name="connsiteY2" fmla="*/ 9757 h 9757"/>
                  <a:gd name="connsiteX3" fmla="*/ 963 w 10000"/>
                  <a:gd name="connsiteY3" fmla="*/ 9729 h 9757"/>
                  <a:gd name="connsiteX4" fmla="*/ 1032 w 10000"/>
                  <a:gd name="connsiteY4" fmla="*/ 9242 h 9757"/>
                  <a:gd name="connsiteX5" fmla="*/ 3615 w 10000"/>
                  <a:gd name="connsiteY5" fmla="*/ 9354 h 9757"/>
                  <a:gd name="connsiteX6" fmla="*/ 3590 w 10000"/>
                  <a:gd name="connsiteY6" fmla="*/ 9455 h 9757"/>
                  <a:gd name="connsiteX7" fmla="*/ 3646 w 10000"/>
                  <a:gd name="connsiteY7" fmla="*/ 9443 h 9757"/>
                  <a:gd name="connsiteX8" fmla="*/ 3892 w 10000"/>
                  <a:gd name="connsiteY8" fmla="*/ 9314 h 9757"/>
                  <a:gd name="connsiteX9" fmla="*/ 4033 w 10000"/>
                  <a:gd name="connsiteY9" fmla="*/ 9110 h 9757"/>
                  <a:gd name="connsiteX10" fmla="*/ 4513 w 10000"/>
                  <a:gd name="connsiteY10" fmla="*/ 7835 h 9757"/>
                  <a:gd name="connsiteX11" fmla="*/ 4950 w 10000"/>
                  <a:gd name="connsiteY11" fmla="*/ 7923 h 9757"/>
                  <a:gd name="connsiteX12" fmla="*/ 5085 w 10000"/>
                  <a:gd name="connsiteY12" fmla="*/ 7968 h 9757"/>
                  <a:gd name="connsiteX13" fmla="*/ 5196 w 10000"/>
                  <a:gd name="connsiteY13" fmla="*/ 7807 h 9757"/>
                  <a:gd name="connsiteX14" fmla="*/ 5190 w 10000"/>
                  <a:gd name="connsiteY14" fmla="*/ 7647 h 9757"/>
                  <a:gd name="connsiteX15" fmla="*/ 5196 w 10000"/>
                  <a:gd name="connsiteY15" fmla="*/ 6956 h 9757"/>
                  <a:gd name="connsiteX16" fmla="*/ 5208 w 10000"/>
                  <a:gd name="connsiteY16" fmla="*/ 5989 h 9757"/>
                  <a:gd name="connsiteX17" fmla="*/ 5891 w 10000"/>
                  <a:gd name="connsiteY17" fmla="*/ 4291 h 9757"/>
                  <a:gd name="connsiteX18" fmla="*/ 6014 w 10000"/>
                  <a:gd name="connsiteY18" fmla="*/ 4012 h 9757"/>
                  <a:gd name="connsiteX19" fmla="*/ 6315 w 10000"/>
                  <a:gd name="connsiteY19" fmla="*/ 3312 h 9757"/>
                  <a:gd name="connsiteX20" fmla="*/ 6389 w 10000"/>
                  <a:gd name="connsiteY20" fmla="*/ 3209 h 9757"/>
                  <a:gd name="connsiteX21" fmla="*/ 6383 w 10000"/>
                  <a:gd name="connsiteY21" fmla="*/ 7358 h 9757"/>
                  <a:gd name="connsiteX22" fmla="*/ 6765 w 10000"/>
                  <a:gd name="connsiteY22" fmla="*/ 7669 h 9757"/>
                  <a:gd name="connsiteX23" fmla="*/ 9508 w 10000"/>
                  <a:gd name="connsiteY23" fmla="*/ 8924 h 9757"/>
                  <a:gd name="connsiteX24" fmla="*/ 9526 w 10000"/>
                  <a:gd name="connsiteY24" fmla="*/ 8934 h 9757"/>
                  <a:gd name="connsiteX25" fmla="*/ 9538 w 10000"/>
                  <a:gd name="connsiteY25" fmla="*/ 8966 h 9757"/>
                  <a:gd name="connsiteX26" fmla="*/ 9920 w 10000"/>
                  <a:gd name="connsiteY26" fmla="*/ 9085 h 9757"/>
                  <a:gd name="connsiteX27" fmla="*/ 10000 w 10000"/>
                  <a:gd name="connsiteY27" fmla="*/ 8482 h 9757"/>
                  <a:gd name="connsiteX28" fmla="*/ 9895 w 10000"/>
                  <a:gd name="connsiteY28" fmla="*/ 8045 h 9757"/>
                  <a:gd name="connsiteX29" fmla="*/ 9883 w 10000"/>
                  <a:gd name="connsiteY29" fmla="*/ 7568 h 9757"/>
                  <a:gd name="connsiteX30" fmla="*/ 9883 w 10000"/>
                  <a:gd name="connsiteY30" fmla="*/ 6598 h 9757"/>
                  <a:gd name="connsiteX31" fmla="*/ 9803 w 10000"/>
                  <a:gd name="connsiteY31" fmla="*/ 7062 h 9757"/>
                  <a:gd name="connsiteX32" fmla="*/ 7337 w 10000"/>
                  <a:gd name="connsiteY32" fmla="*/ 1988 h 9757"/>
                  <a:gd name="connsiteX33" fmla="*/ 8486 w 10000"/>
                  <a:gd name="connsiteY33" fmla="*/ 1658 h 9757"/>
                  <a:gd name="connsiteX34" fmla="*/ 7072 w 10000"/>
                  <a:gd name="connsiteY34" fmla="*/ 1400 h 9757"/>
                  <a:gd name="connsiteX35" fmla="*/ 7158 w 10000"/>
                  <a:gd name="connsiteY35" fmla="*/ 3 h 9757"/>
                  <a:gd name="connsiteX36" fmla="*/ 7084 w 10000"/>
                  <a:gd name="connsiteY36" fmla="*/ 0 h 9757"/>
                  <a:gd name="connsiteX37" fmla="*/ 4679 w 10000"/>
                  <a:gd name="connsiteY37" fmla="*/ 634 h 9757"/>
                  <a:gd name="connsiteX38" fmla="*/ 3597 w 10000"/>
                  <a:gd name="connsiteY38" fmla="*/ 1966 h 9757"/>
                  <a:gd name="connsiteX39" fmla="*/ 3166 w 10000"/>
                  <a:gd name="connsiteY39" fmla="*/ 2999 h 9757"/>
                  <a:gd name="connsiteX40" fmla="*/ 1493 w 10000"/>
                  <a:gd name="connsiteY40" fmla="*/ 7138 h 9757"/>
                  <a:gd name="connsiteX41" fmla="*/ 558 w 10000"/>
                  <a:gd name="connsiteY41" fmla="*/ 7274 h 9757"/>
                  <a:gd name="connsiteX42" fmla="*/ 16 w 10000"/>
                  <a:gd name="connsiteY42" fmla="*/ 7810 h 9757"/>
                  <a:gd name="connsiteX0" fmla="*/ 16 w 10000"/>
                  <a:gd name="connsiteY0" fmla="*/ 8005 h 9971"/>
                  <a:gd name="connsiteX1" fmla="*/ 176 w 10000"/>
                  <a:gd name="connsiteY1" fmla="*/ 9501 h 9971"/>
                  <a:gd name="connsiteX2" fmla="*/ 963 w 10000"/>
                  <a:gd name="connsiteY2" fmla="*/ 9971 h 9971"/>
                  <a:gd name="connsiteX3" fmla="*/ 1032 w 10000"/>
                  <a:gd name="connsiteY3" fmla="*/ 9472 h 9971"/>
                  <a:gd name="connsiteX4" fmla="*/ 3615 w 10000"/>
                  <a:gd name="connsiteY4" fmla="*/ 9587 h 9971"/>
                  <a:gd name="connsiteX5" fmla="*/ 3590 w 10000"/>
                  <a:gd name="connsiteY5" fmla="*/ 9690 h 9971"/>
                  <a:gd name="connsiteX6" fmla="*/ 3646 w 10000"/>
                  <a:gd name="connsiteY6" fmla="*/ 9678 h 9971"/>
                  <a:gd name="connsiteX7" fmla="*/ 3892 w 10000"/>
                  <a:gd name="connsiteY7" fmla="*/ 9546 h 9971"/>
                  <a:gd name="connsiteX8" fmla="*/ 4033 w 10000"/>
                  <a:gd name="connsiteY8" fmla="*/ 9337 h 9971"/>
                  <a:gd name="connsiteX9" fmla="*/ 4513 w 10000"/>
                  <a:gd name="connsiteY9" fmla="*/ 8030 h 9971"/>
                  <a:gd name="connsiteX10" fmla="*/ 4950 w 10000"/>
                  <a:gd name="connsiteY10" fmla="*/ 8120 h 9971"/>
                  <a:gd name="connsiteX11" fmla="*/ 5085 w 10000"/>
                  <a:gd name="connsiteY11" fmla="*/ 8166 h 9971"/>
                  <a:gd name="connsiteX12" fmla="*/ 5196 w 10000"/>
                  <a:gd name="connsiteY12" fmla="*/ 8001 h 9971"/>
                  <a:gd name="connsiteX13" fmla="*/ 5190 w 10000"/>
                  <a:gd name="connsiteY13" fmla="*/ 7837 h 9971"/>
                  <a:gd name="connsiteX14" fmla="*/ 5196 w 10000"/>
                  <a:gd name="connsiteY14" fmla="*/ 7129 h 9971"/>
                  <a:gd name="connsiteX15" fmla="*/ 5208 w 10000"/>
                  <a:gd name="connsiteY15" fmla="*/ 6138 h 9971"/>
                  <a:gd name="connsiteX16" fmla="*/ 5891 w 10000"/>
                  <a:gd name="connsiteY16" fmla="*/ 4398 h 9971"/>
                  <a:gd name="connsiteX17" fmla="*/ 6014 w 10000"/>
                  <a:gd name="connsiteY17" fmla="*/ 4112 h 9971"/>
                  <a:gd name="connsiteX18" fmla="*/ 6315 w 10000"/>
                  <a:gd name="connsiteY18" fmla="*/ 3394 h 9971"/>
                  <a:gd name="connsiteX19" fmla="*/ 6389 w 10000"/>
                  <a:gd name="connsiteY19" fmla="*/ 3289 h 9971"/>
                  <a:gd name="connsiteX20" fmla="*/ 6383 w 10000"/>
                  <a:gd name="connsiteY20" fmla="*/ 7541 h 9971"/>
                  <a:gd name="connsiteX21" fmla="*/ 6765 w 10000"/>
                  <a:gd name="connsiteY21" fmla="*/ 7860 h 9971"/>
                  <a:gd name="connsiteX22" fmla="*/ 9508 w 10000"/>
                  <a:gd name="connsiteY22" fmla="*/ 9146 h 9971"/>
                  <a:gd name="connsiteX23" fmla="*/ 9526 w 10000"/>
                  <a:gd name="connsiteY23" fmla="*/ 9157 h 9971"/>
                  <a:gd name="connsiteX24" fmla="*/ 9538 w 10000"/>
                  <a:gd name="connsiteY24" fmla="*/ 9189 h 9971"/>
                  <a:gd name="connsiteX25" fmla="*/ 9920 w 10000"/>
                  <a:gd name="connsiteY25" fmla="*/ 9311 h 9971"/>
                  <a:gd name="connsiteX26" fmla="*/ 10000 w 10000"/>
                  <a:gd name="connsiteY26" fmla="*/ 8693 h 9971"/>
                  <a:gd name="connsiteX27" fmla="*/ 9895 w 10000"/>
                  <a:gd name="connsiteY27" fmla="*/ 8245 h 9971"/>
                  <a:gd name="connsiteX28" fmla="*/ 9883 w 10000"/>
                  <a:gd name="connsiteY28" fmla="*/ 7756 h 9971"/>
                  <a:gd name="connsiteX29" fmla="*/ 9883 w 10000"/>
                  <a:gd name="connsiteY29" fmla="*/ 6762 h 9971"/>
                  <a:gd name="connsiteX30" fmla="*/ 9803 w 10000"/>
                  <a:gd name="connsiteY30" fmla="*/ 7238 h 9971"/>
                  <a:gd name="connsiteX31" fmla="*/ 7337 w 10000"/>
                  <a:gd name="connsiteY31" fmla="*/ 2038 h 9971"/>
                  <a:gd name="connsiteX32" fmla="*/ 8486 w 10000"/>
                  <a:gd name="connsiteY32" fmla="*/ 1699 h 9971"/>
                  <a:gd name="connsiteX33" fmla="*/ 7072 w 10000"/>
                  <a:gd name="connsiteY33" fmla="*/ 1435 h 9971"/>
                  <a:gd name="connsiteX34" fmla="*/ 7158 w 10000"/>
                  <a:gd name="connsiteY34" fmla="*/ 3 h 9971"/>
                  <a:gd name="connsiteX35" fmla="*/ 7084 w 10000"/>
                  <a:gd name="connsiteY35" fmla="*/ 0 h 9971"/>
                  <a:gd name="connsiteX36" fmla="*/ 4679 w 10000"/>
                  <a:gd name="connsiteY36" fmla="*/ 650 h 9971"/>
                  <a:gd name="connsiteX37" fmla="*/ 3597 w 10000"/>
                  <a:gd name="connsiteY37" fmla="*/ 2015 h 9971"/>
                  <a:gd name="connsiteX38" fmla="*/ 3166 w 10000"/>
                  <a:gd name="connsiteY38" fmla="*/ 3074 h 9971"/>
                  <a:gd name="connsiteX39" fmla="*/ 1493 w 10000"/>
                  <a:gd name="connsiteY39" fmla="*/ 7316 h 9971"/>
                  <a:gd name="connsiteX40" fmla="*/ 558 w 10000"/>
                  <a:gd name="connsiteY40" fmla="*/ 7455 h 9971"/>
                  <a:gd name="connsiteX41" fmla="*/ 16 w 10000"/>
                  <a:gd name="connsiteY41" fmla="*/ 8005 h 9971"/>
                  <a:gd name="connsiteX0" fmla="*/ 16 w 10000"/>
                  <a:gd name="connsiteY0" fmla="*/ 8028 h 9718"/>
                  <a:gd name="connsiteX1" fmla="*/ 176 w 10000"/>
                  <a:gd name="connsiteY1" fmla="*/ 9529 h 9718"/>
                  <a:gd name="connsiteX2" fmla="*/ 1032 w 10000"/>
                  <a:gd name="connsiteY2" fmla="*/ 9500 h 9718"/>
                  <a:gd name="connsiteX3" fmla="*/ 3615 w 10000"/>
                  <a:gd name="connsiteY3" fmla="*/ 9615 h 9718"/>
                  <a:gd name="connsiteX4" fmla="*/ 3590 w 10000"/>
                  <a:gd name="connsiteY4" fmla="*/ 9718 h 9718"/>
                  <a:gd name="connsiteX5" fmla="*/ 3646 w 10000"/>
                  <a:gd name="connsiteY5" fmla="*/ 9706 h 9718"/>
                  <a:gd name="connsiteX6" fmla="*/ 3892 w 10000"/>
                  <a:gd name="connsiteY6" fmla="*/ 9574 h 9718"/>
                  <a:gd name="connsiteX7" fmla="*/ 4033 w 10000"/>
                  <a:gd name="connsiteY7" fmla="*/ 9364 h 9718"/>
                  <a:gd name="connsiteX8" fmla="*/ 4513 w 10000"/>
                  <a:gd name="connsiteY8" fmla="*/ 8053 h 9718"/>
                  <a:gd name="connsiteX9" fmla="*/ 4950 w 10000"/>
                  <a:gd name="connsiteY9" fmla="*/ 8144 h 9718"/>
                  <a:gd name="connsiteX10" fmla="*/ 5085 w 10000"/>
                  <a:gd name="connsiteY10" fmla="*/ 8190 h 9718"/>
                  <a:gd name="connsiteX11" fmla="*/ 5196 w 10000"/>
                  <a:gd name="connsiteY11" fmla="*/ 8024 h 9718"/>
                  <a:gd name="connsiteX12" fmla="*/ 5190 w 10000"/>
                  <a:gd name="connsiteY12" fmla="*/ 7860 h 9718"/>
                  <a:gd name="connsiteX13" fmla="*/ 5196 w 10000"/>
                  <a:gd name="connsiteY13" fmla="*/ 7150 h 9718"/>
                  <a:gd name="connsiteX14" fmla="*/ 5208 w 10000"/>
                  <a:gd name="connsiteY14" fmla="*/ 6156 h 9718"/>
                  <a:gd name="connsiteX15" fmla="*/ 5891 w 10000"/>
                  <a:gd name="connsiteY15" fmla="*/ 4411 h 9718"/>
                  <a:gd name="connsiteX16" fmla="*/ 6014 w 10000"/>
                  <a:gd name="connsiteY16" fmla="*/ 4124 h 9718"/>
                  <a:gd name="connsiteX17" fmla="*/ 6315 w 10000"/>
                  <a:gd name="connsiteY17" fmla="*/ 3404 h 9718"/>
                  <a:gd name="connsiteX18" fmla="*/ 6389 w 10000"/>
                  <a:gd name="connsiteY18" fmla="*/ 3299 h 9718"/>
                  <a:gd name="connsiteX19" fmla="*/ 6383 w 10000"/>
                  <a:gd name="connsiteY19" fmla="*/ 7563 h 9718"/>
                  <a:gd name="connsiteX20" fmla="*/ 6765 w 10000"/>
                  <a:gd name="connsiteY20" fmla="*/ 7883 h 9718"/>
                  <a:gd name="connsiteX21" fmla="*/ 9508 w 10000"/>
                  <a:gd name="connsiteY21" fmla="*/ 9173 h 9718"/>
                  <a:gd name="connsiteX22" fmla="*/ 9526 w 10000"/>
                  <a:gd name="connsiteY22" fmla="*/ 9184 h 9718"/>
                  <a:gd name="connsiteX23" fmla="*/ 9538 w 10000"/>
                  <a:gd name="connsiteY23" fmla="*/ 9216 h 9718"/>
                  <a:gd name="connsiteX24" fmla="*/ 9920 w 10000"/>
                  <a:gd name="connsiteY24" fmla="*/ 9338 h 9718"/>
                  <a:gd name="connsiteX25" fmla="*/ 10000 w 10000"/>
                  <a:gd name="connsiteY25" fmla="*/ 8718 h 9718"/>
                  <a:gd name="connsiteX26" fmla="*/ 9895 w 10000"/>
                  <a:gd name="connsiteY26" fmla="*/ 8269 h 9718"/>
                  <a:gd name="connsiteX27" fmla="*/ 9883 w 10000"/>
                  <a:gd name="connsiteY27" fmla="*/ 7779 h 9718"/>
                  <a:gd name="connsiteX28" fmla="*/ 9883 w 10000"/>
                  <a:gd name="connsiteY28" fmla="*/ 6782 h 9718"/>
                  <a:gd name="connsiteX29" fmla="*/ 9803 w 10000"/>
                  <a:gd name="connsiteY29" fmla="*/ 7259 h 9718"/>
                  <a:gd name="connsiteX30" fmla="*/ 7337 w 10000"/>
                  <a:gd name="connsiteY30" fmla="*/ 2044 h 9718"/>
                  <a:gd name="connsiteX31" fmla="*/ 8486 w 10000"/>
                  <a:gd name="connsiteY31" fmla="*/ 1704 h 9718"/>
                  <a:gd name="connsiteX32" fmla="*/ 7072 w 10000"/>
                  <a:gd name="connsiteY32" fmla="*/ 1439 h 9718"/>
                  <a:gd name="connsiteX33" fmla="*/ 7158 w 10000"/>
                  <a:gd name="connsiteY33" fmla="*/ 3 h 9718"/>
                  <a:gd name="connsiteX34" fmla="*/ 7084 w 10000"/>
                  <a:gd name="connsiteY34" fmla="*/ 0 h 9718"/>
                  <a:gd name="connsiteX35" fmla="*/ 4679 w 10000"/>
                  <a:gd name="connsiteY35" fmla="*/ 652 h 9718"/>
                  <a:gd name="connsiteX36" fmla="*/ 3597 w 10000"/>
                  <a:gd name="connsiteY36" fmla="*/ 2021 h 9718"/>
                  <a:gd name="connsiteX37" fmla="*/ 3166 w 10000"/>
                  <a:gd name="connsiteY37" fmla="*/ 3083 h 9718"/>
                  <a:gd name="connsiteX38" fmla="*/ 1493 w 10000"/>
                  <a:gd name="connsiteY38" fmla="*/ 7337 h 9718"/>
                  <a:gd name="connsiteX39" fmla="*/ 558 w 10000"/>
                  <a:gd name="connsiteY39" fmla="*/ 7477 h 9718"/>
                  <a:gd name="connsiteX40" fmla="*/ 16 w 10000"/>
                  <a:gd name="connsiteY40" fmla="*/ 8028 h 9718"/>
                  <a:gd name="connsiteX0" fmla="*/ 0 w 9984"/>
                  <a:gd name="connsiteY0" fmla="*/ 8261 h 10000"/>
                  <a:gd name="connsiteX1" fmla="*/ 1016 w 9984"/>
                  <a:gd name="connsiteY1" fmla="*/ 9776 h 10000"/>
                  <a:gd name="connsiteX2" fmla="*/ 3599 w 9984"/>
                  <a:gd name="connsiteY2" fmla="*/ 9894 h 10000"/>
                  <a:gd name="connsiteX3" fmla="*/ 3574 w 9984"/>
                  <a:gd name="connsiteY3" fmla="*/ 10000 h 10000"/>
                  <a:gd name="connsiteX4" fmla="*/ 3630 w 9984"/>
                  <a:gd name="connsiteY4" fmla="*/ 9988 h 10000"/>
                  <a:gd name="connsiteX5" fmla="*/ 3876 w 9984"/>
                  <a:gd name="connsiteY5" fmla="*/ 9852 h 10000"/>
                  <a:gd name="connsiteX6" fmla="*/ 4017 w 9984"/>
                  <a:gd name="connsiteY6" fmla="*/ 9636 h 10000"/>
                  <a:gd name="connsiteX7" fmla="*/ 4497 w 9984"/>
                  <a:gd name="connsiteY7" fmla="*/ 8287 h 10000"/>
                  <a:gd name="connsiteX8" fmla="*/ 4934 w 9984"/>
                  <a:gd name="connsiteY8" fmla="*/ 8380 h 10000"/>
                  <a:gd name="connsiteX9" fmla="*/ 5069 w 9984"/>
                  <a:gd name="connsiteY9" fmla="*/ 8428 h 10000"/>
                  <a:gd name="connsiteX10" fmla="*/ 5180 w 9984"/>
                  <a:gd name="connsiteY10" fmla="*/ 8257 h 10000"/>
                  <a:gd name="connsiteX11" fmla="*/ 5174 w 9984"/>
                  <a:gd name="connsiteY11" fmla="*/ 8088 h 10000"/>
                  <a:gd name="connsiteX12" fmla="*/ 5180 w 9984"/>
                  <a:gd name="connsiteY12" fmla="*/ 7357 h 10000"/>
                  <a:gd name="connsiteX13" fmla="*/ 5192 w 9984"/>
                  <a:gd name="connsiteY13" fmla="*/ 6335 h 10000"/>
                  <a:gd name="connsiteX14" fmla="*/ 5875 w 9984"/>
                  <a:gd name="connsiteY14" fmla="*/ 4539 h 10000"/>
                  <a:gd name="connsiteX15" fmla="*/ 5998 w 9984"/>
                  <a:gd name="connsiteY15" fmla="*/ 4244 h 10000"/>
                  <a:gd name="connsiteX16" fmla="*/ 6299 w 9984"/>
                  <a:gd name="connsiteY16" fmla="*/ 3503 h 10000"/>
                  <a:gd name="connsiteX17" fmla="*/ 6373 w 9984"/>
                  <a:gd name="connsiteY17" fmla="*/ 3395 h 10000"/>
                  <a:gd name="connsiteX18" fmla="*/ 6367 w 9984"/>
                  <a:gd name="connsiteY18" fmla="*/ 7782 h 10000"/>
                  <a:gd name="connsiteX19" fmla="*/ 6749 w 9984"/>
                  <a:gd name="connsiteY19" fmla="*/ 8112 h 10000"/>
                  <a:gd name="connsiteX20" fmla="*/ 9492 w 9984"/>
                  <a:gd name="connsiteY20" fmla="*/ 9439 h 10000"/>
                  <a:gd name="connsiteX21" fmla="*/ 9510 w 9984"/>
                  <a:gd name="connsiteY21" fmla="*/ 9451 h 10000"/>
                  <a:gd name="connsiteX22" fmla="*/ 9522 w 9984"/>
                  <a:gd name="connsiteY22" fmla="*/ 9483 h 10000"/>
                  <a:gd name="connsiteX23" fmla="*/ 9904 w 9984"/>
                  <a:gd name="connsiteY23" fmla="*/ 9609 h 10000"/>
                  <a:gd name="connsiteX24" fmla="*/ 9984 w 9984"/>
                  <a:gd name="connsiteY24" fmla="*/ 8971 h 10000"/>
                  <a:gd name="connsiteX25" fmla="*/ 9879 w 9984"/>
                  <a:gd name="connsiteY25" fmla="*/ 8509 h 10000"/>
                  <a:gd name="connsiteX26" fmla="*/ 9867 w 9984"/>
                  <a:gd name="connsiteY26" fmla="*/ 8005 h 10000"/>
                  <a:gd name="connsiteX27" fmla="*/ 9867 w 9984"/>
                  <a:gd name="connsiteY27" fmla="*/ 6979 h 10000"/>
                  <a:gd name="connsiteX28" fmla="*/ 9787 w 9984"/>
                  <a:gd name="connsiteY28" fmla="*/ 7470 h 10000"/>
                  <a:gd name="connsiteX29" fmla="*/ 7321 w 9984"/>
                  <a:gd name="connsiteY29" fmla="*/ 2103 h 10000"/>
                  <a:gd name="connsiteX30" fmla="*/ 8470 w 9984"/>
                  <a:gd name="connsiteY30" fmla="*/ 1753 h 10000"/>
                  <a:gd name="connsiteX31" fmla="*/ 7056 w 9984"/>
                  <a:gd name="connsiteY31" fmla="*/ 1481 h 10000"/>
                  <a:gd name="connsiteX32" fmla="*/ 7142 w 9984"/>
                  <a:gd name="connsiteY32" fmla="*/ 3 h 10000"/>
                  <a:gd name="connsiteX33" fmla="*/ 7068 w 9984"/>
                  <a:gd name="connsiteY33" fmla="*/ 0 h 10000"/>
                  <a:gd name="connsiteX34" fmla="*/ 4663 w 9984"/>
                  <a:gd name="connsiteY34" fmla="*/ 671 h 10000"/>
                  <a:gd name="connsiteX35" fmla="*/ 3581 w 9984"/>
                  <a:gd name="connsiteY35" fmla="*/ 2080 h 10000"/>
                  <a:gd name="connsiteX36" fmla="*/ 3150 w 9984"/>
                  <a:gd name="connsiteY36" fmla="*/ 3172 h 10000"/>
                  <a:gd name="connsiteX37" fmla="*/ 1477 w 9984"/>
                  <a:gd name="connsiteY37" fmla="*/ 7550 h 10000"/>
                  <a:gd name="connsiteX38" fmla="*/ 542 w 9984"/>
                  <a:gd name="connsiteY38" fmla="*/ 7694 h 10000"/>
                  <a:gd name="connsiteX39" fmla="*/ 0 w 9984"/>
                  <a:gd name="connsiteY39" fmla="*/ 8261 h 10000"/>
                  <a:gd name="connsiteX0" fmla="*/ 31 w 9488"/>
                  <a:gd name="connsiteY0" fmla="*/ 7694 h 10000"/>
                  <a:gd name="connsiteX1" fmla="*/ 506 w 9488"/>
                  <a:gd name="connsiteY1" fmla="*/ 9776 h 10000"/>
                  <a:gd name="connsiteX2" fmla="*/ 3093 w 9488"/>
                  <a:gd name="connsiteY2" fmla="*/ 9894 h 10000"/>
                  <a:gd name="connsiteX3" fmla="*/ 3068 w 9488"/>
                  <a:gd name="connsiteY3" fmla="*/ 10000 h 10000"/>
                  <a:gd name="connsiteX4" fmla="*/ 3124 w 9488"/>
                  <a:gd name="connsiteY4" fmla="*/ 9988 h 10000"/>
                  <a:gd name="connsiteX5" fmla="*/ 3370 w 9488"/>
                  <a:gd name="connsiteY5" fmla="*/ 9852 h 10000"/>
                  <a:gd name="connsiteX6" fmla="*/ 3511 w 9488"/>
                  <a:gd name="connsiteY6" fmla="*/ 9636 h 10000"/>
                  <a:gd name="connsiteX7" fmla="*/ 3992 w 9488"/>
                  <a:gd name="connsiteY7" fmla="*/ 8287 h 10000"/>
                  <a:gd name="connsiteX8" fmla="*/ 4430 w 9488"/>
                  <a:gd name="connsiteY8" fmla="*/ 8380 h 10000"/>
                  <a:gd name="connsiteX9" fmla="*/ 4565 w 9488"/>
                  <a:gd name="connsiteY9" fmla="*/ 8428 h 10000"/>
                  <a:gd name="connsiteX10" fmla="*/ 4676 w 9488"/>
                  <a:gd name="connsiteY10" fmla="*/ 8257 h 10000"/>
                  <a:gd name="connsiteX11" fmla="*/ 4670 w 9488"/>
                  <a:gd name="connsiteY11" fmla="*/ 8088 h 10000"/>
                  <a:gd name="connsiteX12" fmla="*/ 4676 w 9488"/>
                  <a:gd name="connsiteY12" fmla="*/ 7357 h 10000"/>
                  <a:gd name="connsiteX13" fmla="*/ 4688 w 9488"/>
                  <a:gd name="connsiteY13" fmla="*/ 6335 h 10000"/>
                  <a:gd name="connsiteX14" fmla="*/ 5372 w 9488"/>
                  <a:gd name="connsiteY14" fmla="*/ 4539 h 10000"/>
                  <a:gd name="connsiteX15" fmla="*/ 5496 w 9488"/>
                  <a:gd name="connsiteY15" fmla="*/ 4244 h 10000"/>
                  <a:gd name="connsiteX16" fmla="*/ 5797 w 9488"/>
                  <a:gd name="connsiteY16" fmla="*/ 3503 h 10000"/>
                  <a:gd name="connsiteX17" fmla="*/ 5871 w 9488"/>
                  <a:gd name="connsiteY17" fmla="*/ 3395 h 10000"/>
                  <a:gd name="connsiteX18" fmla="*/ 5865 w 9488"/>
                  <a:gd name="connsiteY18" fmla="*/ 7782 h 10000"/>
                  <a:gd name="connsiteX19" fmla="*/ 6248 w 9488"/>
                  <a:gd name="connsiteY19" fmla="*/ 8112 h 10000"/>
                  <a:gd name="connsiteX20" fmla="*/ 8995 w 9488"/>
                  <a:gd name="connsiteY20" fmla="*/ 9439 h 10000"/>
                  <a:gd name="connsiteX21" fmla="*/ 9013 w 9488"/>
                  <a:gd name="connsiteY21" fmla="*/ 9451 h 10000"/>
                  <a:gd name="connsiteX22" fmla="*/ 9025 w 9488"/>
                  <a:gd name="connsiteY22" fmla="*/ 9483 h 10000"/>
                  <a:gd name="connsiteX23" fmla="*/ 9408 w 9488"/>
                  <a:gd name="connsiteY23" fmla="*/ 9609 h 10000"/>
                  <a:gd name="connsiteX24" fmla="*/ 9488 w 9488"/>
                  <a:gd name="connsiteY24" fmla="*/ 8971 h 10000"/>
                  <a:gd name="connsiteX25" fmla="*/ 9383 w 9488"/>
                  <a:gd name="connsiteY25" fmla="*/ 8509 h 10000"/>
                  <a:gd name="connsiteX26" fmla="*/ 9371 w 9488"/>
                  <a:gd name="connsiteY26" fmla="*/ 8005 h 10000"/>
                  <a:gd name="connsiteX27" fmla="*/ 9371 w 9488"/>
                  <a:gd name="connsiteY27" fmla="*/ 6979 h 10000"/>
                  <a:gd name="connsiteX28" fmla="*/ 9291 w 9488"/>
                  <a:gd name="connsiteY28" fmla="*/ 7470 h 10000"/>
                  <a:gd name="connsiteX29" fmla="*/ 6821 w 9488"/>
                  <a:gd name="connsiteY29" fmla="*/ 2103 h 10000"/>
                  <a:gd name="connsiteX30" fmla="*/ 7972 w 9488"/>
                  <a:gd name="connsiteY30" fmla="*/ 1753 h 10000"/>
                  <a:gd name="connsiteX31" fmla="*/ 6555 w 9488"/>
                  <a:gd name="connsiteY31" fmla="*/ 1481 h 10000"/>
                  <a:gd name="connsiteX32" fmla="*/ 6641 w 9488"/>
                  <a:gd name="connsiteY32" fmla="*/ 3 h 10000"/>
                  <a:gd name="connsiteX33" fmla="*/ 6567 w 9488"/>
                  <a:gd name="connsiteY33" fmla="*/ 0 h 10000"/>
                  <a:gd name="connsiteX34" fmla="*/ 4158 w 9488"/>
                  <a:gd name="connsiteY34" fmla="*/ 671 h 10000"/>
                  <a:gd name="connsiteX35" fmla="*/ 3075 w 9488"/>
                  <a:gd name="connsiteY35" fmla="*/ 2080 h 10000"/>
                  <a:gd name="connsiteX36" fmla="*/ 2643 w 9488"/>
                  <a:gd name="connsiteY36" fmla="*/ 3172 h 10000"/>
                  <a:gd name="connsiteX37" fmla="*/ 967 w 9488"/>
                  <a:gd name="connsiteY37" fmla="*/ 7550 h 10000"/>
                  <a:gd name="connsiteX38" fmla="*/ 31 w 9488"/>
                  <a:gd name="connsiteY38" fmla="*/ 7694 h 10000"/>
                  <a:gd name="connsiteX0" fmla="*/ 621 w 9602"/>
                  <a:gd name="connsiteY0" fmla="*/ 7550 h 10000"/>
                  <a:gd name="connsiteX1" fmla="*/ 135 w 9602"/>
                  <a:gd name="connsiteY1" fmla="*/ 9776 h 10000"/>
                  <a:gd name="connsiteX2" fmla="*/ 2862 w 9602"/>
                  <a:gd name="connsiteY2" fmla="*/ 9894 h 10000"/>
                  <a:gd name="connsiteX3" fmla="*/ 2836 w 9602"/>
                  <a:gd name="connsiteY3" fmla="*/ 10000 h 10000"/>
                  <a:gd name="connsiteX4" fmla="*/ 2895 w 9602"/>
                  <a:gd name="connsiteY4" fmla="*/ 9988 h 10000"/>
                  <a:gd name="connsiteX5" fmla="*/ 3154 w 9602"/>
                  <a:gd name="connsiteY5" fmla="*/ 9852 h 10000"/>
                  <a:gd name="connsiteX6" fmla="*/ 3302 w 9602"/>
                  <a:gd name="connsiteY6" fmla="*/ 9636 h 10000"/>
                  <a:gd name="connsiteX7" fmla="*/ 3809 w 9602"/>
                  <a:gd name="connsiteY7" fmla="*/ 8287 h 10000"/>
                  <a:gd name="connsiteX8" fmla="*/ 4271 w 9602"/>
                  <a:gd name="connsiteY8" fmla="*/ 8380 h 10000"/>
                  <a:gd name="connsiteX9" fmla="*/ 4413 w 9602"/>
                  <a:gd name="connsiteY9" fmla="*/ 8428 h 10000"/>
                  <a:gd name="connsiteX10" fmla="*/ 4530 w 9602"/>
                  <a:gd name="connsiteY10" fmla="*/ 8257 h 10000"/>
                  <a:gd name="connsiteX11" fmla="*/ 4524 w 9602"/>
                  <a:gd name="connsiteY11" fmla="*/ 8088 h 10000"/>
                  <a:gd name="connsiteX12" fmla="*/ 4530 w 9602"/>
                  <a:gd name="connsiteY12" fmla="*/ 7357 h 10000"/>
                  <a:gd name="connsiteX13" fmla="*/ 4543 w 9602"/>
                  <a:gd name="connsiteY13" fmla="*/ 6335 h 10000"/>
                  <a:gd name="connsiteX14" fmla="*/ 5264 w 9602"/>
                  <a:gd name="connsiteY14" fmla="*/ 4539 h 10000"/>
                  <a:gd name="connsiteX15" fmla="*/ 5395 w 9602"/>
                  <a:gd name="connsiteY15" fmla="*/ 4244 h 10000"/>
                  <a:gd name="connsiteX16" fmla="*/ 5712 w 9602"/>
                  <a:gd name="connsiteY16" fmla="*/ 3503 h 10000"/>
                  <a:gd name="connsiteX17" fmla="*/ 5790 w 9602"/>
                  <a:gd name="connsiteY17" fmla="*/ 3395 h 10000"/>
                  <a:gd name="connsiteX18" fmla="*/ 5783 w 9602"/>
                  <a:gd name="connsiteY18" fmla="*/ 7782 h 10000"/>
                  <a:gd name="connsiteX19" fmla="*/ 6187 w 9602"/>
                  <a:gd name="connsiteY19" fmla="*/ 8112 h 10000"/>
                  <a:gd name="connsiteX20" fmla="*/ 9082 w 9602"/>
                  <a:gd name="connsiteY20" fmla="*/ 9439 h 10000"/>
                  <a:gd name="connsiteX21" fmla="*/ 9101 w 9602"/>
                  <a:gd name="connsiteY21" fmla="*/ 9451 h 10000"/>
                  <a:gd name="connsiteX22" fmla="*/ 9114 w 9602"/>
                  <a:gd name="connsiteY22" fmla="*/ 9483 h 10000"/>
                  <a:gd name="connsiteX23" fmla="*/ 9518 w 9602"/>
                  <a:gd name="connsiteY23" fmla="*/ 9609 h 10000"/>
                  <a:gd name="connsiteX24" fmla="*/ 9602 w 9602"/>
                  <a:gd name="connsiteY24" fmla="*/ 8971 h 10000"/>
                  <a:gd name="connsiteX25" fmla="*/ 9491 w 9602"/>
                  <a:gd name="connsiteY25" fmla="*/ 8509 h 10000"/>
                  <a:gd name="connsiteX26" fmla="*/ 9479 w 9602"/>
                  <a:gd name="connsiteY26" fmla="*/ 8005 h 10000"/>
                  <a:gd name="connsiteX27" fmla="*/ 9479 w 9602"/>
                  <a:gd name="connsiteY27" fmla="*/ 6979 h 10000"/>
                  <a:gd name="connsiteX28" fmla="*/ 9394 w 9602"/>
                  <a:gd name="connsiteY28" fmla="*/ 7470 h 10000"/>
                  <a:gd name="connsiteX29" fmla="*/ 6791 w 9602"/>
                  <a:gd name="connsiteY29" fmla="*/ 2103 h 10000"/>
                  <a:gd name="connsiteX30" fmla="*/ 8004 w 9602"/>
                  <a:gd name="connsiteY30" fmla="*/ 1753 h 10000"/>
                  <a:gd name="connsiteX31" fmla="*/ 6511 w 9602"/>
                  <a:gd name="connsiteY31" fmla="*/ 1481 h 10000"/>
                  <a:gd name="connsiteX32" fmla="*/ 6601 w 9602"/>
                  <a:gd name="connsiteY32" fmla="*/ 3 h 10000"/>
                  <a:gd name="connsiteX33" fmla="*/ 6523 w 9602"/>
                  <a:gd name="connsiteY33" fmla="*/ 0 h 10000"/>
                  <a:gd name="connsiteX34" fmla="*/ 3984 w 9602"/>
                  <a:gd name="connsiteY34" fmla="*/ 671 h 10000"/>
                  <a:gd name="connsiteX35" fmla="*/ 2843 w 9602"/>
                  <a:gd name="connsiteY35" fmla="*/ 2080 h 10000"/>
                  <a:gd name="connsiteX36" fmla="*/ 2388 w 9602"/>
                  <a:gd name="connsiteY36" fmla="*/ 3172 h 10000"/>
                  <a:gd name="connsiteX37" fmla="*/ 621 w 9602"/>
                  <a:gd name="connsiteY37" fmla="*/ 755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602" h="10000">
                    <a:moveTo>
                      <a:pt x="621" y="7550"/>
                    </a:moveTo>
                    <a:cubicBezTo>
                      <a:pt x="246" y="8651"/>
                      <a:pt x="-238" y="9385"/>
                      <a:pt x="135" y="9776"/>
                    </a:cubicBezTo>
                    <a:cubicBezTo>
                      <a:pt x="433" y="9748"/>
                      <a:pt x="2498" y="9855"/>
                      <a:pt x="2862" y="9894"/>
                    </a:cubicBezTo>
                    <a:cubicBezTo>
                      <a:pt x="2853" y="9930"/>
                      <a:pt x="2845" y="9965"/>
                      <a:pt x="2836" y="10000"/>
                    </a:cubicBezTo>
                    <a:cubicBezTo>
                      <a:pt x="2856" y="9997"/>
                      <a:pt x="2882" y="9977"/>
                      <a:pt x="2895" y="9988"/>
                    </a:cubicBezTo>
                    <a:cubicBezTo>
                      <a:pt x="2907" y="9994"/>
                      <a:pt x="3063" y="9944"/>
                      <a:pt x="3154" y="9852"/>
                    </a:cubicBezTo>
                    <a:cubicBezTo>
                      <a:pt x="3226" y="9782"/>
                      <a:pt x="3271" y="9718"/>
                      <a:pt x="3302" y="9636"/>
                    </a:cubicBezTo>
                    <a:lnTo>
                      <a:pt x="3809" y="8287"/>
                    </a:lnTo>
                    <a:lnTo>
                      <a:pt x="4271" y="8380"/>
                    </a:lnTo>
                    <a:cubicBezTo>
                      <a:pt x="4362" y="8404"/>
                      <a:pt x="4362" y="8404"/>
                      <a:pt x="4413" y="8428"/>
                    </a:cubicBezTo>
                    <a:cubicBezTo>
                      <a:pt x="4491" y="8380"/>
                      <a:pt x="4518" y="8368"/>
                      <a:pt x="4530" y="8257"/>
                    </a:cubicBezTo>
                    <a:cubicBezTo>
                      <a:pt x="4537" y="8227"/>
                      <a:pt x="4524" y="8127"/>
                      <a:pt x="4524" y="8088"/>
                    </a:cubicBezTo>
                    <a:cubicBezTo>
                      <a:pt x="4526" y="7845"/>
                      <a:pt x="4528" y="7600"/>
                      <a:pt x="4530" y="7357"/>
                    </a:cubicBezTo>
                    <a:cubicBezTo>
                      <a:pt x="4518" y="7036"/>
                      <a:pt x="4368" y="6834"/>
                      <a:pt x="4543" y="6335"/>
                    </a:cubicBezTo>
                    <a:cubicBezTo>
                      <a:pt x="4745" y="5755"/>
                      <a:pt x="5036" y="5191"/>
                      <a:pt x="5264" y="4539"/>
                    </a:cubicBezTo>
                    <a:cubicBezTo>
                      <a:pt x="5284" y="4488"/>
                      <a:pt x="5362" y="4306"/>
                      <a:pt x="5395" y="4244"/>
                    </a:cubicBezTo>
                    <a:cubicBezTo>
                      <a:pt x="5501" y="3997"/>
                      <a:pt x="5605" y="3750"/>
                      <a:pt x="5712" y="3503"/>
                    </a:cubicBezTo>
                    <a:cubicBezTo>
                      <a:pt x="5763" y="3398"/>
                      <a:pt x="5680" y="3414"/>
                      <a:pt x="5790" y="3395"/>
                    </a:cubicBezTo>
                    <a:cubicBezTo>
                      <a:pt x="5788" y="4857"/>
                      <a:pt x="5786" y="6320"/>
                      <a:pt x="5783" y="7782"/>
                    </a:cubicBezTo>
                    <a:cubicBezTo>
                      <a:pt x="5790" y="7995"/>
                      <a:pt x="5738" y="7879"/>
                      <a:pt x="6187" y="8112"/>
                    </a:cubicBezTo>
                    <a:cubicBezTo>
                      <a:pt x="6765" y="8410"/>
                      <a:pt x="8472" y="9121"/>
                      <a:pt x="9082" y="9439"/>
                    </a:cubicBezTo>
                    <a:cubicBezTo>
                      <a:pt x="9089" y="9442"/>
                      <a:pt x="9095" y="9446"/>
                      <a:pt x="9101" y="9451"/>
                    </a:cubicBezTo>
                    <a:cubicBezTo>
                      <a:pt x="9206" y="9515"/>
                      <a:pt x="9257" y="9458"/>
                      <a:pt x="9114" y="9483"/>
                    </a:cubicBezTo>
                    <a:cubicBezTo>
                      <a:pt x="9310" y="9510"/>
                      <a:pt x="9382" y="9565"/>
                      <a:pt x="9518" y="9609"/>
                    </a:cubicBezTo>
                    <a:cubicBezTo>
                      <a:pt x="9485" y="9487"/>
                      <a:pt x="9421" y="9065"/>
                      <a:pt x="9602" y="8971"/>
                    </a:cubicBezTo>
                    <a:cubicBezTo>
                      <a:pt x="9421" y="8835"/>
                      <a:pt x="9491" y="8792"/>
                      <a:pt x="9491" y="8509"/>
                    </a:cubicBezTo>
                    <a:cubicBezTo>
                      <a:pt x="9491" y="8341"/>
                      <a:pt x="9472" y="8175"/>
                      <a:pt x="9479" y="8005"/>
                    </a:cubicBezTo>
                    <a:cubicBezTo>
                      <a:pt x="9479" y="7663"/>
                      <a:pt x="9446" y="7320"/>
                      <a:pt x="9479" y="6979"/>
                    </a:cubicBezTo>
                    <a:cubicBezTo>
                      <a:pt x="9450" y="7142"/>
                      <a:pt x="9423" y="7307"/>
                      <a:pt x="9394" y="7470"/>
                    </a:cubicBezTo>
                    <a:lnTo>
                      <a:pt x="6791" y="2103"/>
                    </a:lnTo>
                    <a:lnTo>
                      <a:pt x="8004" y="1753"/>
                    </a:lnTo>
                    <a:lnTo>
                      <a:pt x="6511" y="1481"/>
                    </a:lnTo>
                    <a:cubicBezTo>
                      <a:pt x="6375" y="1132"/>
                      <a:pt x="6167" y="265"/>
                      <a:pt x="6601" y="3"/>
                    </a:cubicBezTo>
                    <a:lnTo>
                      <a:pt x="6523" y="0"/>
                    </a:lnTo>
                    <a:cubicBezTo>
                      <a:pt x="5888" y="76"/>
                      <a:pt x="4640" y="489"/>
                      <a:pt x="3984" y="671"/>
                    </a:cubicBezTo>
                    <a:cubicBezTo>
                      <a:pt x="3102" y="918"/>
                      <a:pt x="3063" y="1544"/>
                      <a:pt x="2843" y="2080"/>
                    </a:cubicBezTo>
                    <a:cubicBezTo>
                      <a:pt x="2687" y="2448"/>
                      <a:pt x="2537" y="2813"/>
                      <a:pt x="2388" y="3172"/>
                    </a:cubicBezTo>
                    <a:lnTo>
                      <a:pt x="621" y="7550"/>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0" name="Freeform 369">
                <a:extLst>
                  <a:ext uri="{FF2B5EF4-FFF2-40B4-BE49-F238E27FC236}">
                    <a16:creationId xmlns:a16="http://schemas.microsoft.com/office/drawing/2014/main" id="{B6B31B48-8504-4166-BCAD-05ACBC28DD7F}"/>
                  </a:ext>
                </a:extLst>
              </p:cNvPr>
              <p:cNvSpPr>
                <a:spLocks/>
              </p:cNvSpPr>
              <p:nvPr/>
            </p:nvSpPr>
            <p:spPr bwMode="auto">
              <a:xfrm>
                <a:off x="4430713" y="2001839"/>
                <a:ext cx="431800" cy="577850"/>
              </a:xfrm>
              <a:custGeom>
                <a:avLst/>
                <a:gdLst>
                  <a:gd name="T0" fmla="*/ 395 w 1318"/>
                  <a:gd name="T1" fmla="*/ 1688 h 1766"/>
                  <a:gd name="T2" fmla="*/ 648 w 1318"/>
                  <a:gd name="T3" fmla="*/ 1764 h 1766"/>
                  <a:gd name="T4" fmla="*/ 910 w 1318"/>
                  <a:gd name="T5" fmla="*/ 1695 h 1766"/>
                  <a:gd name="T6" fmla="*/ 1213 w 1318"/>
                  <a:gd name="T7" fmla="*/ 881 h 1766"/>
                  <a:gd name="T8" fmla="*/ 1275 w 1318"/>
                  <a:gd name="T9" fmla="*/ 906 h 1766"/>
                  <a:gd name="T10" fmla="*/ 1111 w 1318"/>
                  <a:gd name="T11" fmla="*/ 152 h 1766"/>
                  <a:gd name="T12" fmla="*/ 530 w 1318"/>
                  <a:gd name="T13" fmla="*/ 24 h 1766"/>
                  <a:gd name="T14" fmla="*/ 433 w 1318"/>
                  <a:gd name="T15" fmla="*/ 43 h 1766"/>
                  <a:gd name="T16" fmla="*/ 372 w 1318"/>
                  <a:gd name="T17" fmla="*/ 110 h 1766"/>
                  <a:gd name="T18" fmla="*/ 48 w 1318"/>
                  <a:gd name="T19" fmla="*/ 361 h 1766"/>
                  <a:gd name="T20" fmla="*/ 32 w 1318"/>
                  <a:gd name="T21" fmla="*/ 911 h 1766"/>
                  <a:gd name="T22" fmla="*/ 93 w 1318"/>
                  <a:gd name="T23" fmla="*/ 882 h 1766"/>
                  <a:gd name="T24" fmla="*/ 107 w 1318"/>
                  <a:gd name="T25" fmla="*/ 1003 h 1766"/>
                  <a:gd name="T26" fmla="*/ 395 w 1318"/>
                  <a:gd name="T27" fmla="*/ 1688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8" h="1766">
                    <a:moveTo>
                      <a:pt x="395" y="1688"/>
                    </a:moveTo>
                    <a:cubicBezTo>
                      <a:pt x="484" y="1727"/>
                      <a:pt x="525" y="1763"/>
                      <a:pt x="648" y="1764"/>
                    </a:cubicBezTo>
                    <a:cubicBezTo>
                      <a:pt x="751" y="1766"/>
                      <a:pt x="835" y="1744"/>
                      <a:pt x="910" y="1695"/>
                    </a:cubicBezTo>
                    <a:cubicBezTo>
                      <a:pt x="1194" y="1495"/>
                      <a:pt x="1210" y="1205"/>
                      <a:pt x="1213" y="881"/>
                    </a:cubicBezTo>
                    <a:cubicBezTo>
                      <a:pt x="1245" y="879"/>
                      <a:pt x="1244" y="893"/>
                      <a:pt x="1275" y="906"/>
                    </a:cubicBezTo>
                    <a:cubicBezTo>
                      <a:pt x="1300" y="586"/>
                      <a:pt x="1318" y="316"/>
                      <a:pt x="1111" y="152"/>
                    </a:cubicBezTo>
                    <a:cubicBezTo>
                      <a:pt x="918" y="0"/>
                      <a:pt x="796" y="21"/>
                      <a:pt x="530" y="24"/>
                    </a:cubicBezTo>
                    <a:cubicBezTo>
                      <a:pt x="488" y="24"/>
                      <a:pt x="470" y="27"/>
                      <a:pt x="433" y="43"/>
                    </a:cubicBezTo>
                    <a:cubicBezTo>
                      <a:pt x="393" y="60"/>
                      <a:pt x="379" y="66"/>
                      <a:pt x="372" y="110"/>
                    </a:cubicBezTo>
                    <a:cubicBezTo>
                      <a:pt x="243" y="57"/>
                      <a:pt x="96" y="237"/>
                      <a:pt x="48" y="361"/>
                    </a:cubicBezTo>
                    <a:cubicBezTo>
                      <a:pt x="0" y="483"/>
                      <a:pt x="12" y="773"/>
                      <a:pt x="32" y="911"/>
                    </a:cubicBezTo>
                    <a:cubicBezTo>
                      <a:pt x="59" y="900"/>
                      <a:pt x="63" y="884"/>
                      <a:pt x="93" y="882"/>
                    </a:cubicBezTo>
                    <a:cubicBezTo>
                      <a:pt x="93" y="939"/>
                      <a:pt x="90" y="956"/>
                      <a:pt x="107" y="1003"/>
                    </a:cubicBezTo>
                    <a:cubicBezTo>
                      <a:pt x="120" y="1038"/>
                      <a:pt x="88" y="1490"/>
                      <a:pt x="395" y="1688"/>
                    </a:cubicBezTo>
                    <a:close/>
                  </a:path>
                </a:pathLst>
              </a:custGeom>
              <a:solidFill>
                <a:srgbClr val="2705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1" name="Freeform 389">
                <a:extLst>
                  <a:ext uri="{FF2B5EF4-FFF2-40B4-BE49-F238E27FC236}">
                    <a16:creationId xmlns:a16="http://schemas.microsoft.com/office/drawing/2014/main" id="{1369A23B-4021-4F0A-9D54-D5DA1F452AEC}"/>
                  </a:ext>
                </a:extLst>
              </p:cNvPr>
              <p:cNvSpPr>
                <a:spLocks/>
              </p:cNvSpPr>
              <p:nvPr/>
            </p:nvSpPr>
            <p:spPr bwMode="auto">
              <a:xfrm>
                <a:off x="4591051" y="2713039"/>
                <a:ext cx="109538" cy="887413"/>
              </a:xfrm>
              <a:custGeom>
                <a:avLst/>
                <a:gdLst>
                  <a:gd name="T0" fmla="*/ 9 w 336"/>
                  <a:gd name="T1" fmla="*/ 1565 h 2709"/>
                  <a:gd name="T2" fmla="*/ 9 w 336"/>
                  <a:gd name="T3" fmla="*/ 1919 h 2709"/>
                  <a:gd name="T4" fmla="*/ 9 w 336"/>
                  <a:gd name="T5" fmla="*/ 2228 h 2709"/>
                  <a:gd name="T6" fmla="*/ 11 w 336"/>
                  <a:gd name="T7" fmla="*/ 2380 h 2709"/>
                  <a:gd name="T8" fmla="*/ 28 w 336"/>
                  <a:gd name="T9" fmla="*/ 2519 h 2709"/>
                  <a:gd name="T10" fmla="*/ 169 w 336"/>
                  <a:gd name="T11" fmla="*/ 2709 h 2709"/>
                  <a:gd name="T12" fmla="*/ 325 w 336"/>
                  <a:gd name="T13" fmla="*/ 2495 h 2709"/>
                  <a:gd name="T14" fmla="*/ 332 w 336"/>
                  <a:gd name="T15" fmla="*/ 2186 h 2709"/>
                  <a:gd name="T16" fmla="*/ 330 w 336"/>
                  <a:gd name="T17" fmla="*/ 1875 h 2709"/>
                  <a:gd name="T18" fmla="*/ 322 w 336"/>
                  <a:gd name="T19" fmla="*/ 1602 h 2709"/>
                  <a:gd name="T20" fmla="*/ 245 w 336"/>
                  <a:gd name="T21" fmla="*/ 365 h 2709"/>
                  <a:gd name="T22" fmla="*/ 307 w 336"/>
                  <a:gd name="T23" fmla="*/ 230 h 2709"/>
                  <a:gd name="T24" fmla="*/ 171 w 336"/>
                  <a:gd name="T25" fmla="*/ 0 h 2709"/>
                  <a:gd name="T26" fmla="*/ 79 w 336"/>
                  <a:gd name="T27" fmla="*/ 140 h 2709"/>
                  <a:gd name="T28" fmla="*/ 63 w 336"/>
                  <a:gd name="T29" fmla="*/ 284 h 2709"/>
                  <a:gd name="T30" fmla="*/ 88 w 336"/>
                  <a:gd name="T31" fmla="*/ 480 h 2709"/>
                  <a:gd name="T32" fmla="*/ 40 w 336"/>
                  <a:gd name="T33" fmla="*/ 1136 h 2709"/>
                  <a:gd name="T34" fmla="*/ 9 w 336"/>
                  <a:gd name="T35" fmla="*/ 1565 h 2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6" h="2709">
                    <a:moveTo>
                      <a:pt x="9" y="1565"/>
                    </a:moveTo>
                    <a:lnTo>
                      <a:pt x="9" y="1919"/>
                    </a:lnTo>
                    <a:cubicBezTo>
                      <a:pt x="4" y="2022"/>
                      <a:pt x="9" y="2125"/>
                      <a:pt x="9" y="2228"/>
                    </a:cubicBezTo>
                    <a:cubicBezTo>
                      <a:pt x="8" y="2279"/>
                      <a:pt x="11" y="2329"/>
                      <a:pt x="11" y="2380"/>
                    </a:cubicBezTo>
                    <a:cubicBezTo>
                      <a:pt x="11" y="2465"/>
                      <a:pt x="0" y="2478"/>
                      <a:pt x="28" y="2519"/>
                    </a:cubicBezTo>
                    <a:cubicBezTo>
                      <a:pt x="60" y="2581"/>
                      <a:pt x="127" y="2649"/>
                      <a:pt x="169" y="2709"/>
                    </a:cubicBezTo>
                    <a:cubicBezTo>
                      <a:pt x="221" y="2666"/>
                      <a:pt x="273" y="2550"/>
                      <a:pt x="325" y="2495"/>
                    </a:cubicBezTo>
                    <a:cubicBezTo>
                      <a:pt x="336" y="2416"/>
                      <a:pt x="332" y="2271"/>
                      <a:pt x="332" y="2186"/>
                    </a:cubicBezTo>
                    <a:cubicBezTo>
                      <a:pt x="332" y="2082"/>
                      <a:pt x="330" y="1979"/>
                      <a:pt x="330" y="1875"/>
                    </a:cubicBezTo>
                    <a:lnTo>
                      <a:pt x="322" y="1602"/>
                    </a:lnTo>
                    <a:cubicBezTo>
                      <a:pt x="311" y="1202"/>
                      <a:pt x="258" y="752"/>
                      <a:pt x="245" y="365"/>
                    </a:cubicBezTo>
                    <a:cubicBezTo>
                      <a:pt x="243" y="288"/>
                      <a:pt x="289" y="291"/>
                      <a:pt x="307" y="230"/>
                    </a:cubicBezTo>
                    <a:lnTo>
                      <a:pt x="171" y="0"/>
                    </a:lnTo>
                    <a:lnTo>
                      <a:pt x="79" y="140"/>
                    </a:lnTo>
                    <a:cubicBezTo>
                      <a:pt x="29" y="223"/>
                      <a:pt x="11" y="209"/>
                      <a:pt x="63" y="284"/>
                    </a:cubicBezTo>
                    <a:cubicBezTo>
                      <a:pt x="116" y="359"/>
                      <a:pt x="94" y="380"/>
                      <a:pt x="88" y="480"/>
                    </a:cubicBezTo>
                    <a:lnTo>
                      <a:pt x="40" y="1136"/>
                    </a:lnTo>
                    <a:cubicBezTo>
                      <a:pt x="29" y="1272"/>
                      <a:pt x="12" y="1433"/>
                      <a:pt x="9" y="1565"/>
                    </a:cubicBezTo>
                    <a:close/>
                  </a:path>
                </a:pathLst>
              </a:custGeom>
              <a:solidFill>
                <a:srgbClr val="B725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2" name="Freeform 390">
                <a:extLst>
                  <a:ext uri="{FF2B5EF4-FFF2-40B4-BE49-F238E27FC236}">
                    <a16:creationId xmlns:a16="http://schemas.microsoft.com/office/drawing/2014/main" id="{CAC7FDE6-2C1B-476C-8439-2ECA1F5AAA5A}"/>
                  </a:ext>
                </a:extLst>
              </p:cNvPr>
              <p:cNvSpPr>
                <a:spLocks/>
              </p:cNvSpPr>
              <p:nvPr/>
            </p:nvSpPr>
            <p:spPr bwMode="auto">
              <a:xfrm>
                <a:off x="4484688" y="2171701"/>
                <a:ext cx="325438" cy="300038"/>
              </a:xfrm>
              <a:custGeom>
                <a:avLst/>
                <a:gdLst>
                  <a:gd name="T0" fmla="*/ 162 w 993"/>
                  <a:gd name="T1" fmla="*/ 914 h 916"/>
                  <a:gd name="T2" fmla="*/ 215 w 993"/>
                  <a:gd name="T3" fmla="*/ 843 h 916"/>
                  <a:gd name="T4" fmla="*/ 501 w 993"/>
                  <a:gd name="T5" fmla="*/ 718 h 916"/>
                  <a:gd name="T6" fmla="*/ 712 w 993"/>
                  <a:gd name="T7" fmla="*/ 773 h 916"/>
                  <a:gd name="T8" fmla="*/ 836 w 993"/>
                  <a:gd name="T9" fmla="*/ 916 h 916"/>
                  <a:gd name="T10" fmla="*/ 949 w 993"/>
                  <a:gd name="T11" fmla="*/ 747 h 916"/>
                  <a:gd name="T12" fmla="*/ 983 w 993"/>
                  <a:gd name="T13" fmla="*/ 502 h 916"/>
                  <a:gd name="T14" fmla="*/ 967 w 993"/>
                  <a:gd name="T15" fmla="*/ 383 h 916"/>
                  <a:gd name="T16" fmla="*/ 914 w 993"/>
                  <a:gd name="T17" fmla="*/ 11 h 916"/>
                  <a:gd name="T18" fmla="*/ 780 w 993"/>
                  <a:gd name="T19" fmla="*/ 117 h 916"/>
                  <a:gd name="T20" fmla="*/ 202 w 993"/>
                  <a:gd name="T21" fmla="*/ 117 h 916"/>
                  <a:gd name="T22" fmla="*/ 70 w 993"/>
                  <a:gd name="T23" fmla="*/ 18 h 916"/>
                  <a:gd name="T24" fmla="*/ 59 w 993"/>
                  <a:gd name="T25" fmla="*/ 0 h 916"/>
                  <a:gd name="T26" fmla="*/ 4 w 993"/>
                  <a:gd name="T27" fmla="*/ 231 h 916"/>
                  <a:gd name="T28" fmla="*/ 8 w 993"/>
                  <a:gd name="T29" fmla="*/ 511 h 916"/>
                  <a:gd name="T30" fmla="*/ 162 w 993"/>
                  <a:gd name="T31" fmla="*/ 914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3" h="916">
                    <a:moveTo>
                      <a:pt x="162" y="914"/>
                    </a:moveTo>
                    <a:cubicBezTo>
                      <a:pt x="188" y="895"/>
                      <a:pt x="194" y="872"/>
                      <a:pt x="215" y="843"/>
                    </a:cubicBezTo>
                    <a:cubicBezTo>
                      <a:pt x="280" y="753"/>
                      <a:pt x="384" y="717"/>
                      <a:pt x="501" y="718"/>
                    </a:cubicBezTo>
                    <a:cubicBezTo>
                      <a:pt x="583" y="719"/>
                      <a:pt x="652" y="735"/>
                      <a:pt x="712" y="773"/>
                    </a:cubicBezTo>
                    <a:cubicBezTo>
                      <a:pt x="786" y="820"/>
                      <a:pt x="800" y="871"/>
                      <a:pt x="836" y="916"/>
                    </a:cubicBezTo>
                    <a:cubicBezTo>
                      <a:pt x="904" y="907"/>
                      <a:pt x="929" y="815"/>
                      <a:pt x="949" y="747"/>
                    </a:cubicBezTo>
                    <a:cubicBezTo>
                      <a:pt x="965" y="691"/>
                      <a:pt x="991" y="561"/>
                      <a:pt x="983" y="502"/>
                    </a:cubicBezTo>
                    <a:cubicBezTo>
                      <a:pt x="975" y="443"/>
                      <a:pt x="962" y="511"/>
                      <a:pt x="967" y="383"/>
                    </a:cubicBezTo>
                    <a:cubicBezTo>
                      <a:pt x="971" y="261"/>
                      <a:pt x="993" y="85"/>
                      <a:pt x="914" y="11"/>
                    </a:cubicBezTo>
                    <a:cubicBezTo>
                      <a:pt x="894" y="80"/>
                      <a:pt x="865" y="117"/>
                      <a:pt x="780" y="117"/>
                    </a:cubicBezTo>
                    <a:lnTo>
                      <a:pt x="202" y="117"/>
                    </a:lnTo>
                    <a:cubicBezTo>
                      <a:pt x="101" y="117"/>
                      <a:pt x="90" y="58"/>
                      <a:pt x="70" y="18"/>
                    </a:cubicBezTo>
                    <a:lnTo>
                      <a:pt x="59" y="0"/>
                    </a:lnTo>
                    <a:cubicBezTo>
                      <a:pt x="17" y="97"/>
                      <a:pt x="0" y="91"/>
                      <a:pt x="4" y="231"/>
                    </a:cubicBezTo>
                    <a:cubicBezTo>
                      <a:pt x="6" y="322"/>
                      <a:pt x="3" y="423"/>
                      <a:pt x="8" y="511"/>
                    </a:cubicBezTo>
                    <a:cubicBezTo>
                      <a:pt x="12" y="589"/>
                      <a:pt x="54" y="896"/>
                      <a:pt x="162" y="914"/>
                    </a:cubicBezTo>
                    <a:close/>
                  </a:path>
                </a:pathLst>
              </a:custGeom>
              <a:solidFill>
                <a:srgbClr val="F1A9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3" name="Freeform 399">
                <a:extLst>
                  <a:ext uri="{FF2B5EF4-FFF2-40B4-BE49-F238E27FC236}">
                    <a16:creationId xmlns:a16="http://schemas.microsoft.com/office/drawing/2014/main" id="{0565DAC4-138F-4666-AC88-71EA2E2581F3}"/>
                  </a:ext>
                </a:extLst>
              </p:cNvPr>
              <p:cNvSpPr>
                <a:spLocks/>
              </p:cNvSpPr>
              <p:nvPr/>
            </p:nvSpPr>
            <p:spPr bwMode="auto">
              <a:xfrm>
                <a:off x="4695826" y="2601914"/>
                <a:ext cx="163513" cy="788988"/>
              </a:xfrm>
              <a:custGeom>
                <a:avLst/>
                <a:gdLst>
                  <a:gd name="T0" fmla="*/ 0 w 499"/>
                  <a:gd name="T1" fmla="*/ 1941 h 2406"/>
                  <a:gd name="T2" fmla="*/ 8 w 499"/>
                  <a:gd name="T3" fmla="*/ 2214 h 2406"/>
                  <a:gd name="T4" fmla="*/ 15 w 499"/>
                  <a:gd name="T5" fmla="*/ 2406 h 2406"/>
                  <a:gd name="T6" fmla="*/ 418 w 499"/>
                  <a:gd name="T7" fmla="*/ 789 h 2406"/>
                  <a:gd name="T8" fmla="*/ 234 w 499"/>
                  <a:gd name="T9" fmla="*/ 690 h 2406"/>
                  <a:gd name="T10" fmla="*/ 464 w 499"/>
                  <a:gd name="T11" fmla="*/ 590 h 2406"/>
                  <a:gd name="T12" fmla="*/ 445 w 499"/>
                  <a:gd name="T13" fmla="*/ 150 h 2406"/>
                  <a:gd name="T14" fmla="*/ 377 w 499"/>
                  <a:gd name="T15" fmla="*/ 107 h 2406"/>
                  <a:gd name="T16" fmla="*/ 304 w 499"/>
                  <a:gd name="T17" fmla="*/ 69 h 2406"/>
                  <a:gd name="T18" fmla="*/ 140 w 499"/>
                  <a:gd name="T19" fmla="*/ 0 h 2406"/>
                  <a:gd name="T20" fmla="*/ 222 w 499"/>
                  <a:gd name="T21" fmla="*/ 205 h 2406"/>
                  <a:gd name="T22" fmla="*/ 171 w 499"/>
                  <a:gd name="T23" fmla="*/ 436 h 2406"/>
                  <a:gd name="T24" fmla="*/ 118 w 499"/>
                  <a:gd name="T25" fmla="*/ 663 h 2406"/>
                  <a:gd name="T26" fmla="*/ 36 w 499"/>
                  <a:gd name="T27" fmla="*/ 1416 h 2406"/>
                  <a:gd name="T28" fmla="*/ 9 w 499"/>
                  <a:gd name="T29" fmla="*/ 1922 h 2406"/>
                  <a:gd name="T30" fmla="*/ 0 w 499"/>
                  <a:gd name="T31" fmla="*/ 1941 h 2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9" h="2406">
                    <a:moveTo>
                      <a:pt x="0" y="1941"/>
                    </a:moveTo>
                    <a:lnTo>
                      <a:pt x="8" y="2214"/>
                    </a:lnTo>
                    <a:lnTo>
                      <a:pt x="15" y="2406"/>
                    </a:lnTo>
                    <a:cubicBezTo>
                      <a:pt x="41" y="2357"/>
                      <a:pt x="418" y="823"/>
                      <a:pt x="418" y="789"/>
                    </a:cubicBezTo>
                    <a:lnTo>
                      <a:pt x="234" y="690"/>
                    </a:lnTo>
                    <a:cubicBezTo>
                      <a:pt x="298" y="646"/>
                      <a:pt x="442" y="625"/>
                      <a:pt x="464" y="590"/>
                    </a:cubicBezTo>
                    <a:cubicBezTo>
                      <a:pt x="499" y="523"/>
                      <a:pt x="497" y="174"/>
                      <a:pt x="445" y="150"/>
                    </a:cubicBezTo>
                    <a:cubicBezTo>
                      <a:pt x="429" y="131"/>
                      <a:pt x="408" y="125"/>
                      <a:pt x="377" y="107"/>
                    </a:cubicBezTo>
                    <a:cubicBezTo>
                      <a:pt x="352" y="94"/>
                      <a:pt x="329" y="82"/>
                      <a:pt x="304" y="69"/>
                    </a:cubicBezTo>
                    <a:cubicBezTo>
                      <a:pt x="260" y="47"/>
                      <a:pt x="190" y="12"/>
                      <a:pt x="140" y="0"/>
                    </a:cubicBezTo>
                    <a:cubicBezTo>
                      <a:pt x="180" y="66"/>
                      <a:pt x="218" y="99"/>
                      <a:pt x="222" y="205"/>
                    </a:cubicBezTo>
                    <a:cubicBezTo>
                      <a:pt x="225" y="288"/>
                      <a:pt x="201" y="366"/>
                      <a:pt x="171" y="436"/>
                    </a:cubicBezTo>
                    <a:cubicBezTo>
                      <a:pt x="123" y="548"/>
                      <a:pt x="132" y="537"/>
                      <a:pt x="118" y="663"/>
                    </a:cubicBezTo>
                    <a:cubicBezTo>
                      <a:pt x="88" y="929"/>
                      <a:pt x="56" y="1132"/>
                      <a:pt x="36" y="1416"/>
                    </a:cubicBezTo>
                    <a:lnTo>
                      <a:pt x="9" y="1922"/>
                    </a:lnTo>
                    <a:cubicBezTo>
                      <a:pt x="4" y="1939"/>
                      <a:pt x="7" y="1932"/>
                      <a:pt x="0" y="1941"/>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4" name="Freeform 400">
                <a:extLst>
                  <a:ext uri="{FF2B5EF4-FFF2-40B4-BE49-F238E27FC236}">
                    <a16:creationId xmlns:a16="http://schemas.microsoft.com/office/drawing/2014/main" id="{06EFACCC-A483-477E-8B86-1040641A9F51}"/>
                  </a:ext>
                </a:extLst>
              </p:cNvPr>
              <p:cNvSpPr>
                <a:spLocks/>
              </p:cNvSpPr>
              <p:nvPr/>
            </p:nvSpPr>
            <p:spPr bwMode="auto">
              <a:xfrm>
                <a:off x="4427538" y="2603501"/>
                <a:ext cx="166688" cy="787400"/>
              </a:xfrm>
              <a:custGeom>
                <a:avLst/>
                <a:gdLst>
                  <a:gd name="T0" fmla="*/ 55 w 510"/>
                  <a:gd name="T1" fmla="*/ 153 h 2403"/>
                  <a:gd name="T2" fmla="*/ 67 w 510"/>
                  <a:gd name="T3" fmla="*/ 154 h 2403"/>
                  <a:gd name="T4" fmla="*/ 53 w 510"/>
                  <a:gd name="T5" fmla="*/ 599 h 2403"/>
                  <a:gd name="T6" fmla="*/ 283 w 510"/>
                  <a:gd name="T7" fmla="*/ 681 h 2403"/>
                  <a:gd name="T8" fmla="*/ 96 w 510"/>
                  <a:gd name="T9" fmla="*/ 786 h 2403"/>
                  <a:gd name="T10" fmla="*/ 497 w 510"/>
                  <a:gd name="T11" fmla="*/ 2403 h 2403"/>
                  <a:gd name="T12" fmla="*/ 510 w 510"/>
                  <a:gd name="T13" fmla="*/ 2255 h 2403"/>
                  <a:gd name="T14" fmla="*/ 510 w 510"/>
                  <a:gd name="T15" fmla="*/ 1901 h 2403"/>
                  <a:gd name="T16" fmla="*/ 480 w 510"/>
                  <a:gd name="T17" fmla="*/ 1381 h 2403"/>
                  <a:gd name="T18" fmla="*/ 428 w 510"/>
                  <a:gd name="T19" fmla="*/ 882 h 2403"/>
                  <a:gd name="T20" fmla="*/ 401 w 510"/>
                  <a:gd name="T21" fmla="*/ 642 h 2403"/>
                  <a:gd name="T22" fmla="*/ 337 w 510"/>
                  <a:gd name="T23" fmla="*/ 425 h 2403"/>
                  <a:gd name="T24" fmla="*/ 290 w 510"/>
                  <a:gd name="T25" fmla="*/ 193 h 2403"/>
                  <a:gd name="T26" fmla="*/ 371 w 510"/>
                  <a:gd name="T27" fmla="*/ 0 h 2403"/>
                  <a:gd name="T28" fmla="*/ 55 w 510"/>
                  <a:gd name="T29" fmla="*/ 153 h 2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0" h="2403">
                    <a:moveTo>
                      <a:pt x="55" y="153"/>
                    </a:moveTo>
                    <a:lnTo>
                      <a:pt x="67" y="154"/>
                    </a:lnTo>
                    <a:cubicBezTo>
                      <a:pt x="0" y="233"/>
                      <a:pt x="32" y="494"/>
                      <a:pt x="53" y="599"/>
                    </a:cubicBezTo>
                    <a:lnTo>
                      <a:pt x="283" y="681"/>
                    </a:lnTo>
                    <a:lnTo>
                      <a:pt x="96" y="786"/>
                    </a:lnTo>
                    <a:lnTo>
                      <a:pt x="497" y="2403"/>
                    </a:lnTo>
                    <a:lnTo>
                      <a:pt x="510" y="2255"/>
                    </a:lnTo>
                    <a:lnTo>
                      <a:pt x="510" y="1901"/>
                    </a:lnTo>
                    <a:cubicBezTo>
                      <a:pt x="502" y="1883"/>
                      <a:pt x="485" y="1450"/>
                      <a:pt x="480" y="1381"/>
                    </a:cubicBezTo>
                    <a:cubicBezTo>
                      <a:pt x="467" y="1213"/>
                      <a:pt x="450" y="1050"/>
                      <a:pt x="428" y="882"/>
                    </a:cubicBezTo>
                    <a:cubicBezTo>
                      <a:pt x="418" y="803"/>
                      <a:pt x="405" y="723"/>
                      <a:pt x="401" y="642"/>
                    </a:cubicBezTo>
                    <a:cubicBezTo>
                      <a:pt x="395" y="535"/>
                      <a:pt x="374" y="513"/>
                      <a:pt x="337" y="425"/>
                    </a:cubicBezTo>
                    <a:cubicBezTo>
                      <a:pt x="308" y="355"/>
                      <a:pt x="285" y="277"/>
                      <a:pt x="290" y="193"/>
                    </a:cubicBezTo>
                    <a:cubicBezTo>
                      <a:pt x="296" y="88"/>
                      <a:pt x="337" y="61"/>
                      <a:pt x="371" y="0"/>
                    </a:cubicBezTo>
                    <a:cubicBezTo>
                      <a:pt x="330" y="6"/>
                      <a:pt x="74" y="131"/>
                      <a:pt x="55" y="153"/>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5" name="Freeform 402">
                <a:extLst>
                  <a:ext uri="{FF2B5EF4-FFF2-40B4-BE49-F238E27FC236}">
                    <a16:creationId xmlns:a16="http://schemas.microsoft.com/office/drawing/2014/main" id="{C79550A8-0C7F-4E46-98D3-4E3B9B2DAFE3}"/>
                  </a:ext>
                </a:extLst>
              </p:cNvPr>
              <p:cNvSpPr>
                <a:spLocks/>
              </p:cNvSpPr>
              <p:nvPr/>
            </p:nvSpPr>
            <p:spPr bwMode="auto">
              <a:xfrm>
                <a:off x="4291013" y="3502026"/>
                <a:ext cx="307975" cy="223838"/>
              </a:xfrm>
              <a:custGeom>
                <a:avLst/>
                <a:gdLst>
                  <a:gd name="T0" fmla="*/ 932 w 944"/>
                  <a:gd name="T1" fmla="*/ 396 h 684"/>
                  <a:gd name="T2" fmla="*/ 933 w 944"/>
                  <a:gd name="T3" fmla="*/ 304 h 684"/>
                  <a:gd name="T4" fmla="*/ 871 w 944"/>
                  <a:gd name="T5" fmla="*/ 266 h 684"/>
                  <a:gd name="T6" fmla="*/ 267 w 944"/>
                  <a:gd name="T7" fmla="*/ 0 h 684"/>
                  <a:gd name="T8" fmla="*/ 195 w 944"/>
                  <a:gd name="T9" fmla="*/ 139 h 684"/>
                  <a:gd name="T10" fmla="*/ 125 w 944"/>
                  <a:gd name="T11" fmla="*/ 272 h 684"/>
                  <a:gd name="T12" fmla="*/ 0 w 944"/>
                  <a:gd name="T13" fmla="*/ 569 h 684"/>
                  <a:gd name="T14" fmla="*/ 395 w 944"/>
                  <a:gd name="T15" fmla="*/ 626 h 684"/>
                  <a:gd name="T16" fmla="*/ 794 w 944"/>
                  <a:gd name="T17" fmla="*/ 682 h 684"/>
                  <a:gd name="T18" fmla="*/ 932 w 944"/>
                  <a:gd name="T19" fmla="*/ 396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4" h="684">
                    <a:moveTo>
                      <a:pt x="932" y="396"/>
                    </a:moveTo>
                    <a:cubicBezTo>
                      <a:pt x="943" y="350"/>
                      <a:pt x="944" y="351"/>
                      <a:pt x="933" y="304"/>
                    </a:cubicBezTo>
                    <a:cubicBezTo>
                      <a:pt x="912" y="291"/>
                      <a:pt x="901" y="274"/>
                      <a:pt x="871" y="266"/>
                    </a:cubicBezTo>
                    <a:lnTo>
                      <a:pt x="267" y="0"/>
                    </a:lnTo>
                    <a:cubicBezTo>
                      <a:pt x="250" y="45"/>
                      <a:pt x="216" y="96"/>
                      <a:pt x="195" y="139"/>
                    </a:cubicBezTo>
                    <a:cubicBezTo>
                      <a:pt x="174" y="184"/>
                      <a:pt x="146" y="229"/>
                      <a:pt x="125" y="272"/>
                    </a:cubicBezTo>
                    <a:cubicBezTo>
                      <a:pt x="81" y="363"/>
                      <a:pt x="5" y="455"/>
                      <a:pt x="0" y="569"/>
                    </a:cubicBezTo>
                    <a:lnTo>
                      <a:pt x="395" y="626"/>
                    </a:lnTo>
                    <a:cubicBezTo>
                      <a:pt x="500" y="642"/>
                      <a:pt x="694" y="684"/>
                      <a:pt x="794" y="682"/>
                    </a:cubicBezTo>
                    <a:lnTo>
                      <a:pt x="932" y="396"/>
                    </a:lnTo>
                    <a:close/>
                  </a:path>
                </a:pathLst>
              </a:custGeom>
              <a:solidFill>
                <a:srgbClr val="76B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6" name="Freeform 405">
                <a:extLst>
                  <a:ext uri="{FF2B5EF4-FFF2-40B4-BE49-F238E27FC236}">
                    <a16:creationId xmlns:a16="http://schemas.microsoft.com/office/drawing/2014/main" id="{ED1FEA1C-B55F-49A7-8663-66E9ED0C8EA5}"/>
                  </a:ext>
                </a:extLst>
              </p:cNvPr>
              <p:cNvSpPr>
                <a:spLocks/>
              </p:cNvSpPr>
              <p:nvPr/>
            </p:nvSpPr>
            <p:spPr bwMode="auto">
              <a:xfrm>
                <a:off x="4681538" y="5183189"/>
                <a:ext cx="223838" cy="185738"/>
              </a:xfrm>
              <a:custGeom>
                <a:avLst/>
                <a:gdLst>
                  <a:gd name="T0" fmla="*/ 57 w 680"/>
                  <a:gd name="T1" fmla="*/ 28 h 568"/>
                  <a:gd name="T2" fmla="*/ 0 w 680"/>
                  <a:gd name="T3" fmla="*/ 357 h 568"/>
                  <a:gd name="T4" fmla="*/ 1 w 680"/>
                  <a:gd name="T5" fmla="*/ 472 h 568"/>
                  <a:gd name="T6" fmla="*/ 583 w 680"/>
                  <a:gd name="T7" fmla="*/ 512 h 568"/>
                  <a:gd name="T8" fmla="*/ 663 w 680"/>
                  <a:gd name="T9" fmla="*/ 357 h 568"/>
                  <a:gd name="T10" fmla="*/ 599 w 680"/>
                  <a:gd name="T11" fmla="*/ 34 h 568"/>
                  <a:gd name="T12" fmla="*/ 479 w 680"/>
                  <a:gd name="T13" fmla="*/ 16 h 568"/>
                  <a:gd name="T14" fmla="*/ 58 w 680"/>
                  <a:gd name="T15" fmla="*/ 30 h 568"/>
                  <a:gd name="T16" fmla="*/ 57 w 680"/>
                  <a:gd name="T17" fmla="*/ 2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0" h="568">
                    <a:moveTo>
                      <a:pt x="57" y="28"/>
                    </a:moveTo>
                    <a:cubicBezTo>
                      <a:pt x="20" y="63"/>
                      <a:pt x="5" y="294"/>
                      <a:pt x="0" y="357"/>
                    </a:cubicBezTo>
                    <a:lnTo>
                      <a:pt x="1" y="472"/>
                    </a:lnTo>
                    <a:cubicBezTo>
                      <a:pt x="112" y="568"/>
                      <a:pt x="429" y="554"/>
                      <a:pt x="583" y="512"/>
                    </a:cubicBezTo>
                    <a:cubicBezTo>
                      <a:pt x="680" y="487"/>
                      <a:pt x="662" y="451"/>
                      <a:pt x="663" y="357"/>
                    </a:cubicBezTo>
                    <a:cubicBezTo>
                      <a:pt x="663" y="295"/>
                      <a:pt x="632" y="73"/>
                      <a:pt x="599" y="34"/>
                    </a:cubicBezTo>
                    <a:cubicBezTo>
                      <a:pt x="592" y="35"/>
                      <a:pt x="504" y="19"/>
                      <a:pt x="479" y="16"/>
                    </a:cubicBezTo>
                    <a:cubicBezTo>
                      <a:pt x="342" y="0"/>
                      <a:pt x="190" y="15"/>
                      <a:pt x="58" y="30"/>
                    </a:cubicBezTo>
                    <a:lnTo>
                      <a:pt x="57" y="28"/>
                    </a:ln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7" name="Freeform 406">
                <a:extLst>
                  <a:ext uri="{FF2B5EF4-FFF2-40B4-BE49-F238E27FC236}">
                    <a16:creationId xmlns:a16="http://schemas.microsoft.com/office/drawing/2014/main" id="{FDA0637C-A156-4879-AE39-383B8099B37F}"/>
                  </a:ext>
                </a:extLst>
              </p:cNvPr>
              <p:cNvSpPr>
                <a:spLocks/>
              </p:cNvSpPr>
              <p:nvPr/>
            </p:nvSpPr>
            <p:spPr bwMode="auto">
              <a:xfrm>
                <a:off x="4419601" y="5189539"/>
                <a:ext cx="217488" cy="188913"/>
              </a:xfrm>
              <a:custGeom>
                <a:avLst/>
                <a:gdLst>
                  <a:gd name="T0" fmla="*/ 55 w 664"/>
                  <a:gd name="T1" fmla="*/ 53 h 578"/>
                  <a:gd name="T2" fmla="*/ 11 w 664"/>
                  <a:gd name="T3" fmla="*/ 280 h 578"/>
                  <a:gd name="T4" fmla="*/ 28 w 664"/>
                  <a:gd name="T5" fmla="*/ 500 h 578"/>
                  <a:gd name="T6" fmla="*/ 648 w 664"/>
                  <a:gd name="T7" fmla="*/ 491 h 578"/>
                  <a:gd name="T8" fmla="*/ 656 w 664"/>
                  <a:gd name="T9" fmla="*/ 341 h 578"/>
                  <a:gd name="T10" fmla="*/ 611 w 664"/>
                  <a:gd name="T11" fmla="*/ 54 h 578"/>
                  <a:gd name="T12" fmla="*/ 55 w 664"/>
                  <a:gd name="T13" fmla="*/ 53 h 578"/>
                </a:gdLst>
                <a:ahLst/>
                <a:cxnLst>
                  <a:cxn ang="0">
                    <a:pos x="T0" y="T1"/>
                  </a:cxn>
                  <a:cxn ang="0">
                    <a:pos x="T2" y="T3"/>
                  </a:cxn>
                  <a:cxn ang="0">
                    <a:pos x="T4" y="T5"/>
                  </a:cxn>
                  <a:cxn ang="0">
                    <a:pos x="T6" y="T7"/>
                  </a:cxn>
                  <a:cxn ang="0">
                    <a:pos x="T8" y="T9"/>
                  </a:cxn>
                  <a:cxn ang="0">
                    <a:pos x="T10" y="T11"/>
                  </a:cxn>
                  <a:cxn ang="0">
                    <a:pos x="T12" y="T13"/>
                  </a:cxn>
                </a:cxnLst>
                <a:rect l="0" t="0" r="r" b="b"/>
                <a:pathLst>
                  <a:path w="664" h="578">
                    <a:moveTo>
                      <a:pt x="55" y="53"/>
                    </a:moveTo>
                    <a:cubicBezTo>
                      <a:pt x="38" y="104"/>
                      <a:pt x="10" y="217"/>
                      <a:pt x="11" y="280"/>
                    </a:cubicBezTo>
                    <a:cubicBezTo>
                      <a:pt x="10" y="331"/>
                      <a:pt x="0" y="475"/>
                      <a:pt x="28" y="500"/>
                    </a:cubicBezTo>
                    <a:cubicBezTo>
                      <a:pt x="117" y="577"/>
                      <a:pt x="591" y="578"/>
                      <a:pt x="648" y="491"/>
                    </a:cubicBezTo>
                    <a:cubicBezTo>
                      <a:pt x="664" y="456"/>
                      <a:pt x="653" y="389"/>
                      <a:pt x="656" y="341"/>
                    </a:cubicBezTo>
                    <a:cubicBezTo>
                      <a:pt x="655" y="260"/>
                      <a:pt x="635" y="127"/>
                      <a:pt x="611" y="54"/>
                    </a:cubicBezTo>
                    <a:cubicBezTo>
                      <a:pt x="469" y="0"/>
                      <a:pt x="203" y="26"/>
                      <a:pt x="55" y="53"/>
                    </a:cubicBez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8" name="Freeform 409">
                <a:extLst>
                  <a:ext uri="{FF2B5EF4-FFF2-40B4-BE49-F238E27FC236}">
                    <a16:creationId xmlns:a16="http://schemas.microsoft.com/office/drawing/2014/main" id="{2B0CE0D2-3C02-4781-8193-9E29F48BD16C}"/>
                  </a:ext>
                </a:extLst>
              </p:cNvPr>
              <p:cNvSpPr>
                <a:spLocks/>
              </p:cNvSpPr>
              <p:nvPr/>
            </p:nvSpPr>
            <p:spPr bwMode="auto">
              <a:xfrm>
                <a:off x="4799013" y="3527426"/>
                <a:ext cx="188913" cy="219075"/>
              </a:xfrm>
              <a:custGeom>
                <a:avLst/>
                <a:gdLst>
                  <a:gd name="T0" fmla="*/ 446 w 580"/>
                  <a:gd name="T1" fmla="*/ 608 h 669"/>
                  <a:gd name="T2" fmla="*/ 556 w 580"/>
                  <a:gd name="T3" fmla="*/ 338 h 669"/>
                  <a:gd name="T4" fmla="*/ 574 w 580"/>
                  <a:gd name="T5" fmla="*/ 166 h 669"/>
                  <a:gd name="T6" fmla="*/ 557 w 580"/>
                  <a:gd name="T7" fmla="*/ 90 h 669"/>
                  <a:gd name="T8" fmla="*/ 542 w 580"/>
                  <a:gd name="T9" fmla="*/ 54 h 669"/>
                  <a:gd name="T10" fmla="*/ 518 w 580"/>
                  <a:gd name="T11" fmla="*/ 30 h 669"/>
                  <a:gd name="T12" fmla="*/ 145 w 580"/>
                  <a:gd name="T13" fmla="*/ 19 h 669"/>
                  <a:gd name="T14" fmla="*/ 7 w 580"/>
                  <a:gd name="T15" fmla="*/ 159 h 669"/>
                  <a:gd name="T16" fmla="*/ 7 w 580"/>
                  <a:gd name="T17" fmla="*/ 449 h 669"/>
                  <a:gd name="T18" fmla="*/ 446 w 580"/>
                  <a:gd name="T19" fmla="*/ 608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0" h="669">
                    <a:moveTo>
                      <a:pt x="446" y="608"/>
                    </a:moveTo>
                    <a:cubicBezTo>
                      <a:pt x="484" y="515"/>
                      <a:pt x="527" y="435"/>
                      <a:pt x="556" y="338"/>
                    </a:cubicBezTo>
                    <a:cubicBezTo>
                      <a:pt x="572" y="284"/>
                      <a:pt x="580" y="225"/>
                      <a:pt x="574" y="166"/>
                    </a:cubicBezTo>
                    <a:cubicBezTo>
                      <a:pt x="571" y="139"/>
                      <a:pt x="565" y="114"/>
                      <a:pt x="557" y="90"/>
                    </a:cubicBezTo>
                    <a:cubicBezTo>
                      <a:pt x="553" y="80"/>
                      <a:pt x="547" y="63"/>
                      <a:pt x="542" y="54"/>
                    </a:cubicBezTo>
                    <a:cubicBezTo>
                      <a:pt x="529" y="31"/>
                      <a:pt x="536" y="36"/>
                      <a:pt x="518" y="30"/>
                    </a:cubicBezTo>
                    <a:cubicBezTo>
                      <a:pt x="474" y="42"/>
                      <a:pt x="218" y="19"/>
                      <a:pt x="145" y="19"/>
                    </a:cubicBezTo>
                    <a:cubicBezTo>
                      <a:pt x="106" y="0"/>
                      <a:pt x="17" y="75"/>
                      <a:pt x="7" y="159"/>
                    </a:cubicBezTo>
                    <a:cubicBezTo>
                      <a:pt x="0" y="221"/>
                      <a:pt x="2" y="384"/>
                      <a:pt x="7" y="449"/>
                    </a:cubicBezTo>
                    <a:cubicBezTo>
                      <a:pt x="23" y="669"/>
                      <a:pt x="301" y="592"/>
                      <a:pt x="446" y="608"/>
                    </a:cubicBezTo>
                    <a:close/>
                  </a:path>
                </a:pathLst>
              </a:custGeom>
              <a:solidFill>
                <a:srgbClr val="717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9" name="Freeform 427">
                <a:extLst>
                  <a:ext uri="{FF2B5EF4-FFF2-40B4-BE49-F238E27FC236}">
                    <a16:creationId xmlns:a16="http://schemas.microsoft.com/office/drawing/2014/main" id="{9AAB8352-4F17-49CB-93E2-7AEDB9A65188}"/>
                  </a:ext>
                </a:extLst>
              </p:cNvPr>
              <p:cNvSpPr>
                <a:spLocks/>
              </p:cNvSpPr>
              <p:nvPr/>
            </p:nvSpPr>
            <p:spPr bwMode="auto">
              <a:xfrm>
                <a:off x="4560888" y="2554289"/>
                <a:ext cx="169863" cy="153988"/>
              </a:xfrm>
              <a:custGeom>
                <a:avLst/>
                <a:gdLst>
                  <a:gd name="T0" fmla="*/ 515 w 520"/>
                  <a:gd name="T1" fmla="*/ 7 h 468"/>
                  <a:gd name="T2" fmla="*/ 253 w 520"/>
                  <a:gd name="T3" fmla="*/ 76 h 468"/>
                  <a:gd name="T4" fmla="*/ 0 w 520"/>
                  <a:gd name="T5" fmla="*/ 0 h 468"/>
                  <a:gd name="T6" fmla="*/ 254 w 520"/>
                  <a:gd name="T7" fmla="*/ 465 h 468"/>
                  <a:gd name="T8" fmla="*/ 472 w 520"/>
                  <a:gd name="T9" fmla="*/ 330 h 468"/>
                  <a:gd name="T10" fmla="*/ 515 w 520"/>
                  <a:gd name="T11" fmla="*/ 7 h 468"/>
                </a:gdLst>
                <a:ahLst/>
                <a:cxnLst>
                  <a:cxn ang="0">
                    <a:pos x="T0" y="T1"/>
                  </a:cxn>
                  <a:cxn ang="0">
                    <a:pos x="T2" y="T3"/>
                  </a:cxn>
                  <a:cxn ang="0">
                    <a:pos x="T4" y="T5"/>
                  </a:cxn>
                  <a:cxn ang="0">
                    <a:pos x="T6" y="T7"/>
                  </a:cxn>
                  <a:cxn ang="0">
                    <a:pos x="T8" y="T9"/>
                  </a:cxn>
                  <a:cxn ang="0">
                    <a:pos x="T10" y="T11"/>
                  </a:cxn>
                </a:cxnLst>
                <a:rect l="0" t="0" r="r" b="b"/>
                <a:pathLst>
                  <a:path w="520" h="468">
                    <a:moveTo>
                      <a:pt x="515" y="7"/>
                    </a:moveTo>
                    <a:cubicBezTo>
                      <a:pt x="440" y="56"/>
                      <a:pt x="356" y="78"/>
                      <a:pt x="253" y="76"/>
                    </a:cubicBezTo>
                    <a:cubicBezTo>
                      <a:pt x="130" y="75"/>
                      <a:pt x="89" y="39"/>
                      <a:pt x="0" y="0"/>
                    </a:cubicBezTo>
                    <a:cubicBezTo>
                      <a:pt x="18" y="216"/>
                      <a:pt x="11" y="459"/>
                      <a:pt x="254" y="465"/>
                    </a:cubicBezTo>
                    <a:cubicBezTo>
                      <a:pt x="363" y="468"/>
                      <a:pt x="437" y="406"/>
                      <a:pt x="472" y="330"/>
                    </a:cubicBezTo>
                    <a:cubicBezTo>
                      <a:pt x="520" y="226"/>
                      <a:pt x="502" y="121"/>
                      <a:pt x="515" y="7"/>
                    </a:cubicBezTo>
                    <a:close/>
                  </a:path>
                </a:pathLst>
              </a:custGeom>
              <a:solidFill>
                <a:srgbClr val="F69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0" name="Freeform 428">
                <a:extLst>
                  <a:ext uri="{FF2B5EF4-FFF2-40B4-BE49-F238E27FC236}">
                    <a16:creationId xmlns:a16="http://schemas.microsoft.com/office/drawing/2014/main" id="{6CD4709D-F640-4B44-9C4F-D67C3C41146D}"/>
                  </a:ext>
                </a:extLst>
              </p:cNvPr>
              <p:cNvSpPr>
                <a:spLocks/>
              </p:cNvSpPr>
              <p:nvPr/>
            </p:nvSpPr>
            <p:spPr bwMode="auto">
              <a:xfrm>
                <a:off x="4132263" y="3671889"/>
                <a:ext cx="134938" cy="193675"/>
              </a:xfrm>
              <a:custGeom>
                <a:avLst/>
                <a:gdLst>
                  <a:gd name="T0" fmla="*/ 5 w 416"/>
                  <a:gd name="T1" fmla="*/ 378 h 591"/>
                  <a:gd name="T2" fmla="*/ 285 w 416"/>
                  <a:gd name="T3" fmla="*/ 565 h 591"/>
                  <a:gd name="T4" fmla="*/ 386 w 416"/>
                  <a:gd name="T5" fmla="*/ 583 h 591"/>
                  <a:gd name="T6" fmla="*/ 411 w 416"/>
                  <a:gd name="T7" fmla="*/ 566 h 591"/>
                  <a:gd name="T8" fmla="*/ 353 w 416"/>
                  <a:gd name="T9" fmla="*/ 531 h 591"/>
                  <a:gd name="T10" fmla="*/ 266 w 416"/>
                  <a:gd name="T11" fmla="*/ 428 h 591"/>
                  <a:gd name="T12" fmla="*/ 285 w 416"/>
                  <a:gd name="T13" fmla="*/ 336 h 591"/>
                  <a:gd name="T14" fmla="*/ 392 w 416"/>
                  <a:gd name="T15" fmla="*/ 472 h 591"/>
                  <a:gd name="T16" fmla="*/ 385 w 416"/>
                  <a:gd name="T17" fmla="*/ 215 h 591"/>
                  <a:gd name="T18" fmla="*/ 318 w 416"/>
                  <a:gd name="T19" fmla="*/ 22 h 591"/>
                  <a:gd name="T20" fmla="*/ 358 w 416"/>
                  <a:gd name="T21" fmla="*/ 25 h 591"/>
                  <a:gd name="T22" fmla="*/ 45 w 416"/>
                  <a:gd name="T23" fmla="*/ 0 h 591"/>
                  <a:gd name="T24" fmla="*/ 5 w 416"/>
                  <a:gd name="T25" fmla="*/ 378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6" h="591">
                    <a:moveTo>
                      <a:pt x="5" y="378"/>
                    </a:moveTo>
                    <a:cubicBezTo>
                      <a:pt x="30" y="485"/>
                      <a:pt x="135" y="499"/>
                      <a:pt x="285" y="565"/>
                    </a:cubicBezTo>
                    <a:cubicBezTo>
                      <a:pt x="314" y="577"/>
                      <a:pt x="353" y="591"/>
                      <a:pt x="386" y="583"/>
                    </a:cubicBezTo>
                    <a:cubicBezTo>
                      <a:pt x="416" y="575"/>
                      <a:pt x="408" y="571"/>
                      <a:pt x="411" y="566"/>
                    </a:cubicBezTo>
                    <a:cubicBezTo>
                      <a:pt x="381" y="553"/>
                      <a:pt x="379" y="549"/>
                      <a:pt x="353" y="531"/>
                    </a:cubicBezTo>
                    <a:cubicBezTo>
                      <a:pt x="309" y="500"/>
                      <a:pt x="284" y="523"/>
                      <a:pt x="266" y="428"/>
                    </a:cubicBezTo>
                    <a:cubicBezTo>
                      <a:pt x="248" y="331"/>
                      <a:pt x="281" y="340"/>
                      <a:pt x="285" y="336"/>
                    </a:cubicBezTo>
                    <a:cubicBezTo>
                      <a:pt x="295" y="401"/>
                      <a:pt x="326" y="476"/>
                      <a:pt x="392" y="472"/>
                    </a:cubicBezTo>
                    <a:cubicBezTo>
                      <a:pt x="387" y="392"/>
                      <a:pt x="394" y="287"/>
                      <a:pt x="385" y="215"/>
                    </a:cubicBezTo>
                    <a:cubicBezTo>
                      <a:pt x="374" y="126"/>
                      <a:pt x="329" y="80"/>
                      <a:pt x="318" y="22"/>
                    </a:cubicBezTo>
                    <a:lnTo>
                      <a:pt x="358" y="25"/>
                    </a:lnTo>
                    <a:lnTo>
                      <a:pt x="45" y="0"/>
                    </a:lnTo>
                    <a:cubicBezTo>
                      <a:pt x="27" y="149"/>
                      <a:pt x="0" y="228"/>
                      <a:pt x="5" y="378"/>
                    </a:cubicBezTo>
                    <a:close/>
                  </a:path>
                </a:pathLst>
              </a:custGeom>
              <a:solidFill>
                <a:srgbClr val="F1A9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1" name="Freeform 442">
                <a:extLst>
                  <a:ext uri="{FF2B5EF4-FFF2-40B4-BE49-F238E27FC236}">
                    <a16:creationId xmlns:a16="http://schemas.microsoft.com/office/drawing/2014/main" id="{604A94E8-1BC9-48F0-9171-18E714BC359D}"/>
                  </a:ext>
                </a:extLst>
              </p:cNvPr>
              <p:cNvSpPr>
                <a:spLocks/>
              </p:cNvSpPr>
              <p:nvPr/>
            </p:nvSpPr>
            <p:spPr bwMode="auto">
              <a:xfrm>
                <a:off x="4956176" y="3040064"/>
                <a:ext cx="90488" cy="258763"/>
              </a:xfrm>
              <a:custGeom>
                <a:avLst/>
                <a:gdLst>
                  <a:gd name="T0" fmla="*/ 0 w 274"/>
                  <a:gd name="T1" fmla="*/ 790 h 790"/>
                  <a:gd name="T2" fmla="*/ 274 w 274"/>
                  <a:gd name="T3" fmla="*/ 442 h 790"/>
                  <a:gd name="T4" fmla="*/ 21 w 274"/>
                  <a:gd name="T5" fmla="*/ 0 h 790"/>
                  <a:gd name="T6" fmla="*/ 0 w 274"/>
                  <a:gd name="T7" fmla="*/ 790 h 790"/>
                </a:gdLst>
                <a:ahLst/>
                <a:cxnLst>
                  <a:cxn ang="0">
                    <a:pos x="T0" y="T1"/>
                  </a:cxn>
                  <a:cxn ang="0">
                    <a:pos x="T2" y="T3"/>
                  </a:cxn>
                  <a:cxn ang="0">
                    <a:pos x="T4" y="T5"/>
                  </a:cxn>
                  <a:cxn ang="0">
                    <a:pos x="T6" y="T7"/>
                  </a:cxn>
                </a:cxnLst>
                <a:rect l="0" t="0" r="r" b="b"/>
                <a:pathLst>
                  <a:path w="274" h="790">
                    <a:moveTo>
                      <a:pt x="0" y="790"/>
                    </a:moveTo>
                    <a:cubicBezTo>
                      <a:pt x="35" y="764"/>
                      <a:pt x="263" y="459"/>
                      <a:pt x="274" y="442"/>
                    </a:cubicBezTo>
                    <a:cubicBezTo>
                      <a:pt x="265" y="405"/>
                      <a:pt x="39" y="15"/>
                      <a:pt x="21" y="0"/>
                    </a:cubicBezTo>
                    <a:lnTo>
                      <a:pt x="0" y="7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2" name="Freeform 443">
                <a:extLst>
                  <a:ext uri="{FF2B5EF4-FFF2-40B4-BE49-F238E27FC236}">
                    <a16:creationId xmlns:a16="http://schemas.microsoft.com/office/drawing/2014/main" id="{F0591C71-3227-4795-B637-776C70162445}"/>
                  </a:ext>
                </a:extLst>
              </p:cNvPr>
              <p:cNvSpPr>
                <a:spLocks/>
              </p:cNvSpPr>
              <p:nvPr/>
            </p:nvSpPr>
            <p:spPr bwMode="auto">
              <a:xfrm>
                <a:off x="4591051" y="3530601"/>
                <a:ext cx="106363" cy="141288"/>
              </a:xfrm>
              <a:custGeom>
                <a:avLst/>
                <a:gdLst>
                  <a:gd name="T0" fmla="*/ 28 w 325"/>
                  <a:gd name="T1" fmla="*/ 24 h 431"/>
                  <a:gd name="T2" fmla="*/ 15 w 325"/>
                  <a:gd name="T3" fmla="*/ 216 h 431"/>
                  <a:gd name="T4" fmla="*/ 14 w 325"/>
                  <a:gd name="T5" fmla="*/ 308 h 431"/>
                  <a:gd name="T6" fmla="*/ 16 w 325"/>
                  <a:gd name="T7" fmla="*/ 431 h 431"/>
                  <a:gd name="T8" fmla="*/ 324 w 325"/>
                  <a:gd name="T9" fmla="*/ 431 h 431"/>
                  <a:gd name="T10" fmla="*/ 325 w 325"/>
                  <a:gd name="T11" fmla="*/ 0 h 431"/>
                  <a:gd name="T12" fmla="*/ 169 w 325"/>
                  <a:gd name="T13" fmla="*/ 214 h 431"/>
                  <a:gd name="T14" fmla="*/ 28 w 325"/>
                  <a:gd name="T15" fmla="*/ 24 h 4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5" h="431">
                    <a:moveTo>
                      <a:pt x="28" y="24"/>
                    </a:moveTo>
                    <a:cubicBezTo>
                      <a:pt x="0" y="52"/>
                      <a:pt x="10" y="179"/>
                      <a:pt x="15" y="216"/>
                    </a:cubicBezTo>
                    <a:cubicBezTo>
                      <a:pt x="26" y="263"/>
                      <a:pt x="25" y="262"/>
                      <a:pt x="14" y="308"/>
                    </a:cubicBezTo>
                    <a:lnTo>
                      <a:pt x="16" y="431"/>
                    </a:lnTo>
                    <a:lnTo>
                      <a:pt x="324" y="431"/>
                    </a:lnTo>
                    <a:lnTo>
                      <a:pt x="325" y="0"/>
                    </a:lnTo>
                    <a:cubicBezTo>
                      <a:pt x="273" y="55"/>
                      <a:pt x="221" y="171"/>
                      <a:pt x="169" y="214"/>
                    </a:cubicBezTo>
                    <a:cubicBezTo>
                      <a:pt x="127" y="154"/>
                      <a:pt x="60" y="86"/>
                      <a:pt x="2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3" name="Freeform 445">
                <a:extLst>
                  <a:ext uri="{FF2B5EF4-FFF2-40B4-BE49-F238E27FC236}">
                    <a16:creationId xmlns:a16="http://schemas.microsoft.com/office/drawing/2014/main" id="{F6235637-E396-401E-956F-374E19F4ED51}"/>
                  </a:ext>
                </a:extLst>
              </p:cNvPr>
              <p:cNvSpPr>
                <a:spLocks/>
              </p:cNvSpPr>
              <p:nvPr/>
            </p:nvSpPr>
            <p:spPr bwMode="auto">
              <a:xfrm>
                <a:off x="4541838" y="2430464"/>
                <a:ext cx="212725" cy="87313"/>
              </a:xfrm>
              <a:custGeom>
                <a:avLst/>
                <a:gdLst>
                  <a:gd name="T0" fmla="*/ 261 w 648"/>
                  <a:gd name="T1" fmla="*/ 37 h 267"/>
                  <a:gd name="T2" fmla="*/ 405 w 648"/>
                  <a:gd name="T3" fmla="*/ 230 h 267"/>
                  <a:gd name="T4" fmla="*/ 261 w 648"/>
                  <a:gd name="T5" fmla="*/ 37 h 267"/>
                </a:gdLst>
                <a:ahLst/>
                <a:cxnLst>
                  <a:cxn ang="0">
                    <a:pos x="T0" y="T1"/>
                  </a:cxn>
                  <a:cxn ang="0">
                    <a:pos x="T2" y="T3"/>
                  </a:cxn>
                  <a:cxn ang="0">
                    <a:pos x="T4" y="T5"/>
                  </a:cxn>
                </a:cxnLst>
                <a:rect l="0" t="0" r="r" b="b"/>
                <a:pathLst>
                  <a:path w="648" h="267">
                    <a:moveTo>
                      <a:pt x="261" y="37"/>
                    </a:moveTo>
                    <a:cubicBezTo>
                      <a:pt x="92" y="59"/>
                      <a:pt x="0" y="267"/>
                      <a:pt x="405" y="230"/>
                    </a:cubicBezTo>
                    <a:cubicBezTo>
                      <a:pt x="648" y="207"/>
                      <a:pt x="542" y="0"/>
                      <a:pt x="261" y="37"/>
                    </a:cubicBezTo>
                    <a:close/>
                  </a:path>
                </a:pathLst>
              </a:custGeom>
              <a:solidFill>
                <a:srgbClr val="F1A9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4" name="Freeform 446">
                <a:extLst>
                  <a:ext uri="{FF2B5EF4-FFF2-40B4-BE49-F238E27FC236}">
                    <a16:creationId xmlns:a16="http://schemas.microsoft.com/office/drawing/2014/main" id="{E86B8563-FA01-4629-9639-77510259A136}"/>
                  </a:ext>
                </a:extLst>
              </p:cNvPr>
              <p:cNvSpPr>
                <a:spLocks/>
              </p:cNvSpPr>
              <p:nvPr/>
            </p:nvSpPr>
            <p:spPr bwMode="auto">
              <a:xfrm>
                <a:off x="4119563" y="3614739"/>
                <a:ext cx="141288" cy="65088"/>
              </a:xfrm>
              <a:custGeom>
                <a:avLst/>
                <a:gdLst>
                  <a:gd name="T0" fmla="*/ 83 w 431"/>
                  <a:gd name="T1" fmla="*/ 172 h 197"/>
                  <a:gd name="T2" fmla="*/ 396 w 431"/>
                  <a:gd name="T3" fmla="*/ 197 h 197"/>
                  <a:gd name="T4" fmla="*/ 418 w 431"/>
                  <a:gd name="T5" fmla="*/ 143 h 197"/>
                  <a:gd name="T6" fmla="*/ 427 w 431"/>
                  <a:gd name="T7" fmla="*/ 76 h 197"/>
                  <a:gd name="T8" fmla="*/ 431 w 431"/>
                  <a:gd name="T9" fmla="*/ 44 h 197"/>
                  <a:gd name="T10" fmla="*/ 11 w 431"/>
                  <a:gd name="T11" fmla="*/ 8 h 197"/>
                  <a:gd name="T12" fmla="*/ 0 w 431"/>
                  <a:gd name="T13" fmla="*/ 163 h 197"/>
                  <a:gd name="T14" fmla="*/ 83 w 431"/>
                  <a:gd name="T15" fmla="*/ 172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1" h="197">
                    <a:moveTo>
                      <a:pt x="83" y="172"/>
                    </a:moveTo>
                    <a:lnTo>
                      <a:pt x="396" y="197"/>
                    </a:lnTo>
                    <a:cubicBezTo>
                      <a:pt x="427" y="197"/>
                      <a:pt x="415" y="181"/>
                      <a:pt x="418" y="143"/>
                    </a:cubicBezTo>
                    <a:cubicBezTo>
                      <a:pt x="419" y="129"/>
                      <a:pt x="425" y="70"/>
                      <a:pt x="427" y="76"/>
                    </a:cubicBezTo>
                    <a:lnTo>
                      <a:pt x="431" y="44"/>
                    </a:lnTo>
                    <a:cubicBezTo>
                      <a:pt x="375" y="32"/>
                      <a:pt x="57" y="0"/>
                      <a:pt x="11" y="8"/>
                    </a:cubicBezTo>
                    <a:lnTo>
                      <a:pt x="0" y="163"/>
                    </a:lnTo>
                    <a:lnTo>
                      <a:pt x="83" y="1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375" name="Group 374">
                <a:extLst>
                  <a:ext uri="{FF2B5EF4-FFF2-40B4-BE49-F238E27FC236}">
                    <a16:creationId xmlns:a16="http://schemas.microsoft.com/office/drawing/2014/main" id="{24949F5B-425B-455F-B5E7-43881B64CC59}"/>
                  </a:ext>
                </a:extLst>
              </p:cNvPr>
              <p:cNvGrpSpPr/>
              <p:nvPr/>
            </p:nvGrpSpPr>
            <p:grpSpPr>
              <a:xfrm>
                <a:off x="4518633" y="2252482"/>
                <a:ext cx="250825" cy="219076"/>
                <a:chOff x="11472864" y="2181226"/>
                <a:chExt cx="250825" cy="219076"/>
              </a:xfrm>
            </p:grpSpPr>
            <p:sp>
              <p:nvSpPr>
                <p:cNvPr id="382" name="Freeform 305">
                  <a:extLst>
                    <a:ext uri="{FF2B5EF4-FFF2-40B4-BE49-F238E27FC236}">
                      <a16:creationId xmlns:a16="http://schemas.microsoft.com/office/drawing/2014/main" id="{DB3666FC-EE4C-4F59-A536-A24BA882B5B6}"/>
                    </a:ext>
                  </a:extLst>
                </p:cNvPr>
                <p:cNvSpPr>
                  <a:spLocks/>
                </p:cNvSpPr>
                <p:nvPr/>
              </p:nvSpPr>
              <p:spPr bwMode="auto">
                <a:xfrm>
                  <a:off x="11630026" y="2181226"/>
                  <a:ext cx="93663" cy="39688"/>
                </a:xfrm>
                <a:custGeom>
                  <a:avLst/>
                  <a:gdLst>
                    <a:gd name="T0" fmla="*/ 13 w 288"/>
                    <a:gd name="T1" fmla="*/ 74 h 125"/>
                    <a:gd name="T2" fmla="*/ 165 w 288"/>
                    <a:gd name="T3" fmla="*/ 100 h 125"/>
                    <a:gd name="T4" fmla="*/ 270 w 288"/>
                    <a:gd name="T5" fmla="*/ 45 h 125"/>
                    <a:gd name="T6" fmla="*/ 123 w 288"/>
                    <a:gd name="T7" fmla="*/ 28 h 125"/>
                    <a:gd name="T8" fmla="*/ 13 w 288"/>
                    <a:gd name="T9" fmla="*/ 74 h 125"/>
                  </a:gdLst>
                  <a:ahLst/>
                  <a:cxnLst>
                    <a:cxn ang="0">
                      <a:pos x="T0" y="T1"/>
                    </a:cxn>
                    <a:cxn ang="0">
                      <a:pos x="T2" y="T3"/>
                    </a:cxn>
                    <a:cxn ang="0">
                      <a:pos x="T4" y="T5"/>
                    </a:cxn>
                    <a:cxn ang="0">
                      <a:pos x="T6" y="T7"/>
                    </a:cxn>
                    <a:cxn ang="0">
                      <a:pos x="T8" y="T9"/>
                    </a:cxn>
                  </a:cxnLst>
                  <a:rect l="0" t="0" r="r" b="b"/>
                  <a:pathLst>
                    <a:path w="288" h="125">
                      <a:moveTo>
                        <a:pt x="13" y="74"/>
                      </a:moveTo>
                      <a:cubicBezTo>
                        <a:pt x="47" y="103"/>
                        <a:pt x="119" y="96"/>
                        <a:pt x="165" y="100"/>
                      </a:cubicBezTo>
                      <a:cubicBezTo>
                        <a:pt x="233" y="105"/>
                        <a:pt x="288" y="125"/>
                        <a:pt x="270" y="45"/>
                      </a:cubicBezTo>
                      <a:cubicBezTo>
                        <a:pt x="230" y="34"/>
                        <a:pt x="169" y="32"/>
                        <a:pt x="123" y="28"/>
                      </a:cubicBezTo>
                      <a:cubicBezTo>
                        <a:pt x="67" y="23"/>
                        <a:pt x="0" y="0"/>
                        <a:pt x="13" y="74"/>
                      </a:cubicBezTo>
                      <a:close/>
                    </a:path>
                  </a:pathLst>
                </a:custGeom>
                <a:solidFill>
                  <a:srgbClr val="503D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3" name="Freeform 311">
                  <a:extLst>
                    <a:ext uri="{FF2B5EF4-FFF2-40B4-BE49-F238E27FC236}">
                      <a16:creationId xmlns:a16="http://schemas.microsoft.com/office/drawing/2014/main" id="{5AB5B15C-BEB2-4C80-9E35-4034F9318CF9}"/>
                    </a:ext>
                  </a:extLst>
                </p:cNvPr>
                <p:cNvSpPr>
                  <a:spLocks/>
                </p:cNvSpPr>
                <p:nvPr/>
              </p:nvSpPr>
              <p:spPr bwMode="auto">
                <a:xfrm>
                  <a:off x="11472864" y="2181226"/>
                  <a:ext cx="82550" cy="38100"/>
                </a:xfrm>
                <a:custGeom>
                  <a:avLst/>
                  <a:gdLst>
                    <a:gd name="T0" fmla="*/ 6 w 250"/>
                    <a:gd name="T1" fmla="*/ 46 h 118"/>
                    <a:gd name="T2" fmla="*/ 0 w 250"/>
                    <a:gd name="T3" fmla="*/ 81 h 118"/>
                    <a:gd name="T4" fmla="*/ 141 w 250"/>
                    <a:gd name="T5" fmla="*/ 96 h 118"/>
                    <a:gd name="T6" fmla="*/ 250 w 250"/>
                    <a:gd name="T7" fmla="*/ 64 h 118"/>
                    <a:gd name="T8" fmla="*/ 143 w 250"/>
                    <a:gd name="T9" fmla="*/ 27 h 118"/>
                    <a:gd name="T10" fmla="*/ 6 w 250"/>
                    <a:gd name="T11" fmla="*/ 46 h 118"/>
                  </a:gdLst>
                  <a:ahLst/>
                  <a:cxnLst>
                    <a:cxn ang="0">
                      <a:pos x="T0" y="T1"/>
                    </a:cxn>
                    <a:cxn ang="0">
                      <a:pos x="T2" y="T3"/>
                    </a:cxn>
                    <a:cxn ang="0">
                      <a:pos x="T4" y="T5"/>
                    </a:cxn>
                    <a:cxn ang="0">
                      <a:pos x="T6" y="T7"/>
                    </a:cxn>
                    <a:cxn ang="0">
                      <a:pos x="T8" y="T9"/>
                    </a:cxn>
                    <a:cxn ang="0">
                      <a:pos x="T10" y="T11"/>
                    </a:cxn>
                  </a:cxnLst>
                  <a:rect l="0" t="0" r="r" b="b"/>
                  <a:pathLst>
                    <a:path w="250" h="118">
                      <a:moveTo>
                        <a:pt x="6" y="46"/>
                      </a:moveTo>
                      <a:lnTo>
                        <a:pt x="0" y="81"/>
                      </a:lnTo>
                      <a:cubicBezTo>
                        <a:pt x="32" y="118"/>
                        <a:pt x="40" y="104"/>
                        <a:pt x="141" y="96"/>
                      </a:cubicBezTo>
                      <a:cubicBezTo>
                        <a:pt x="195" y="91"/>
                        <a:pt x="224" y="98"/>
                        <a:pt x="250" y="64"/>
                      </a:cubicBezTo>
                      <a:cubicBezTo>
                        <a:pt x="248" y="0"/>
                        <a:pt x="205" y="21"/>
                        <a:pt x="143" y="27"/>
                      </a:cubicBezTo>
                      <a:cubicBezTo>
                        <a:pt x="100" y="31"/>
                        <a:pt x="40" y="32"/>
                        <a:pt x="6" y="46"/>
                      </a:cubicBez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4" name="Freeform 313">
                  <a:extLst>
                    <a:ext uri="{FF2B5EF4-FFF2-40B4-BE49-F238E27FC236}">
                      <a16:creationId xmlns:a16="http://schemas.microsoft.com/office/drawing/2014/main" id="{2FFE79A0-CA45-4373-BE21-E86DCC0E07EE}"/>
                    </a:ext>
                  </a:extLst>
                </p:cNvPr>
                <p:cNvSpPr>
                  <a:spLocks/>
                </p:cNvSpPr>
                <p:nvPr/>
              </p:nvSpPr>
              <p:spPr bwMode="auto">
                <a:xfrm>
                  <a:off x="11560176" y="2249489"/>
                  <a:ext cx="71438" cy="85725"/>
                </a:xfrm>
                <a:custGeom>
                  <a:avLst/>
                  <a:gdLst>
                    <a:gd name="T0" fmla="*/ 214 w 214"/>
                    <a:gd name="T1" fmla="*/ 219 h 263"/>
                    <a:gd name="T2" fmla="*/ 69 w 214"/>
                    <a:gd name="T3" fmla="*/ 176 h 263"/>
                    <a:gd name="T4" fmla="*/ 78 w 214"/>
                    <a:gd name="T5" fmla="*/ 0 h 263"/>
                    <a:gd name="T6" fmla="*/ 42 w 214"/>
                    <a:gd name="T7" fmla="*/ 32 h 263"/>
                    <a:gd name="T8" fmla="*/ 120 w 214"/>
                    <a:gd name="T9" fmla="*/ 259 h 263"/>
                    <a:gd name="T10" fmla="*/ 214 w 214"/>
                    <a:gd name="T11" fmla="*/ 219 h 263"/>
                  </a:gdLst>
                  <a:ahLst/>
                  <a:cxnLst>
                    <a:cxn ang="0">
                      <a:pos x="T0" y="T1"/>
                    </a:cxn>
                    <a:cxn ang="0">
                      <a:pos x="T2" y="T3"/>
                    </a:cxn>
                    <a:cxn ang="0">
                      <a:pos x="T4" y="T5"/>
                    </a:cxn>
                    <a:cxn ang="0">
                      <a:pos x="T6" y="T7"/>
                    </a:cxn>
                    <a:cxn ang="0">
                      <a:pos x="T8" y="T9"/>
                    </a:cxn>
                    <a:cxn ang="0">
                      <a:pos x="T10" y="T11"/>
                    </a:cxn>
                  </a:cxnLst>
                  <a:rect l="0" t="0" r="r" b="b"/>
                  <a:pathLst>
                    <a:path w="214" h="263">
                      <a:moveTo>
                        <a:pt x="214" y="219"/>
                      </a:moveTo>
                      <a:cubicBezTo>
                        <a:pt x="174" y="198"/>
                        <a:pt x="84" y="259"/>
                        <a:pt x="69" y="176"/>
                      </a:cubicBezTo>
                      <a:cubicBezTo>
                        <a:pt x="59" y="123"/>
                        <a:pt x="94" y="52"/>
                        <a:pt x="78" y="0"/>
                      </a:cubicBezTo>
                      <a:cubicBezTo>
                        <a:pt x="48" y="2"/>
                        <a:pt x="48" y="1"/>
                        <a:pt x="42" y="32"/>
                      </a:cubicBezTo>
                      <a:cubicBezTo>
                        <a:pt x="25" y="127"/>
                        <a:pt x="0" y="252"/>
                        <a:pt x="120" y="259"/>
                      </a:cubicBezTo>
                      <a:cubicBezTo>
                        <a:pt x="190" y="263"/>
                        <a:pt x="213" y="258"/>
                        <a:pt x="214" y="219"/>
                      </a:cubicBezTo>
                      <a:close/>
                    </a:path>
                  </a:pathLst>
                </a:custGeom>
                <a:solidFill>
                  <a:srgbClr val="F48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5" name="Freeform 318">
                  <a:extLst>
                    <a:ext uri="{FF2B5EF4-FFF2-40B4-BE49-F238E27FC236}">
                      <a16:creationId xmlns:a16="http://schemas.microsoft.com/office/drawing/2014/main" id="{A9F54429-49BA-4DDE-BE43-875D8D0902B3}"/>
                    </a:ext>
                  </a:extLst>
                </p:cNvPr>
                <p:cNvSpPr>
                  <a:spLocks/>
                </p:cNvSpPr>
                <p:nvPr/>
              </p:nvSpPr>
              <p:spPr bwMode="auto">
                <a:xfrm>
                  <a:off x="11550651" y="2376489"/>
                  <a:ext cx="107950" cy="23813"/>
                </a:xfrm>
                <a:custGeom>
                  <a:avLst/>
                  <a:gdLst>
                    <a:gd name="T0" fmla="*/ 0 w 328"/>
                    <a:gd name="T1" fmla="*/ 38 h 75"/>
                    <a:gd name="T2" fmla="*/ 158 w 328"/>
                    <a:gd name="T3" fmla="*/ 74 h 75"/>
                    <a:gd name="T4" fmla="*/ 328 w 328"/>
                    <a:gd name="T5" fmla="*/ 37 h 75"/>
                    <a:gd name="T6" fmla="*/ 269 w 328"/>
                    <a:gd name="T7" fmla="*/ 4 h 75"/>
                    <a:gd name="T8" fmla="*/ 224 w 328"/>
                    <a:gd name="T9" fmla="*/ 25 h 75"/>
                    <a:gd name="T10" fmla="*/ 72 w 328"/>
                    <a:gd name="T11" fmla="*/ 0 h 75"/>
                    <a:gd name="T12" fmla="*/ 0 w 328"/>
                    <a:gd name="T13" fmla="*/ 38 h 75"/>
                  </a:gdLst>
                  <a:ahLst/>
                  <a:cxnLst>
                    <a:cxn ang="0">
                      <a:pos x="T0" y="T1"/>
                    </a:cxn>
                    <a:cxn ang="0">
                      <a:pos x="T2" y="T3"/>
                    </a:cxn>
                    <a:cxn ang="0">
                      <a:pos x="T4" y="T5"/>
                    </a:cxn>
                    <a:cxn ang="0">
                      <a:pos x="T6" y="T7"/>
                    </a:cxn>
                    <a:cxn ang="0">
                      <a:pos x="T8" y="T9"/>
                    </a:cxn>
                    <a:cxn ang="0">
                      <a:pos x="T10" y="T11"/>
                    </a:cxn>
                    <a:cxn ang="0">
                      <a:pos x="T12" y="T13"/>
                    </a:cxn>
                  </a:cxnLst>
                  <a:rect l="0" t="0" r="r" b="b"/>
                  <a:pathLst>
                    <a:path w="328" h="75">
                      <a:moveTo>
                        <a:pt x="0" y="38"/>
                      </a:moveTo>
                      <a:cubicBezTo>
                        <a:pt x="24" y="36"/>
                        <a:pt x="98" y="72"/>
                        <a:pt x="158" y="74"/>
                      </a:cubicBezTo>
                      <a:cubicBezTo>
                        <a:pt x="225" y="75"/>
                        <a:pt x="275" y="63"/>
                        <a:pt x="328" y="37"/>
                      </a:cubicBezTo>
                      <a:cubicBezTo>
                        <a:pt x="308" y="12"/>
                        <a:pt x="303" y="17"/>
                        <a:pt x="269" y="4"/>
                      </a:cubicBezTo>
                      <a:cubicBezTo>
                        <a:pt x="263" y="14"/>
                        <a:pt x="273" y="17"/>
                        <a:pt x="224" y="25"/>
                      </a:cubicBezTo>
                      <a:cubicBezTo>
                        <a:pt x="196" y="29"/>
                        <a:pt x="73" y="38"/>
                        <a:pt x="72" y="0"/>
                      </a:cubicBezTo>
                      <a:cubicBezTo>
                        <a:pt x="40" y="10"/>
                        <a:pt x="17" y="15"/>
                        <a:pt x="0" y="38"/>
                      </a:cubicBezTo>
                      <a:close/>
                    </a:path>
                  </a:pathLst>
                </a:custGeom>
                <a:solidFill>
                  <a:srgbClr val="D86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6" name="Freeform 330">
                  <a:extLst>
                    <a:ext uri="{FF2B5EF4-FFF2-40B4-BE49-F238E27FC236}">
                      <a16:creationId xmlns:a16="http://schemas.microsoft.com/office/drawing/2014/main" id="{66393570-55C5-4409-92C0-3A18198D409E}"/>
                    </a:ext>
                  </a:extLst>
                </p:cNvPr>
                <p:cNvSpPr>
                  <a:spLocks/>
                </p:cNvSpPr>
                <p:nvPr/>
              </p:nvSpPr>
              <p:spPr bwMode="auto">
                <a:xfrm>
                  <a:off x="11657014" y="2235201"/>
                  <a:ext cx="52388" cy="20638"/>
                </a:xfrm>
                <a:custGeom>
                  <a:avLst/>
                  <a:gdLst>
                    <a:gd name="T0" fmla="*/ 0 w 159"/>
                    <a:gd name="T1" fmla="*/ 35 h 65"/>
                    <a:gd name="T2" fmla="*/ 78 w 159"/>
                    <a:gd name="T3" fmla="*/ 65 h 65"/>
                    <a:gd name="T4" fmla="*/ 159 w 159"/>
                    <a:gd name="T5" fmla="*/ 35 h 65"/>
                    <a:gd name="T6" fmla="*/ 78 w 159"/>
                    <a:gd name="T7" fmla="*/ 1 h 65"/>
                    <a:gd name="T8" fmla="*/ 0 w 159"/>
                    <a:gd name="T9" fmla="*/ 35 h 65"/>
                  </a:gdLst>
                  <a:ahLst/>
                  <a:cxnLst>
                    <a:cxn ang="0">
                      <a:pos x="T0" y="T1"/>
                    </a:cxn>
                    <a:cxn ang="0">
                      <a:pos x="T2" y="T3"/>
                    </a:cxn>
                    <a:cxn ang="0">
                      <a:pos x="T4" y="T5"/>
                    </a:cxn>
                    <a:cxn ang="0">
                      <a:pos x="T6" y="T7"/>
                    </a:cxn>
                    <a:cxn ang="0">
                      <a:pos x="T8" y="T9"/>
                    </a:cxn>
                  </a:cxnLst>
                  <a:rect l="0" t="0" r="r" b="b"/>
                  <a:pathLst>
                    <a:path w="159" h="65">
                      <a:moveTo>
                        <a:pt x="0" y="35"/>
                      </a:moveTo>
                      <a:cubicBezTo>
                        <a:pt x="9" y="50"/>
                        <a:pt x="9" y="64"/>
                        <a:pt x="78" y="65"/>
                      </a:cubicBezTo>
                      <a:cubicBezTo>
                        <a:pt x="116" y="65"/>
                        <a:pt x="137" y="62"/>
                        <a:pt x="159" y="35"/>
                      </a:cubicBezTo>
                      <a:cubicBezTo>
                        <a:pt x="146" y="12"/>
                        <a:pt x="138" y="0"/>
                        <a:pt x="78" y="1"/>
                      </a:cubicBezTo>
                      <a:cubicBezTo>
                        <a:pt x="40" y="1"/>
                        <a:pt x="14" y="5"/>
                        <a:pt x="0" y="35"/>
                      </a:cubicBezTo>
                      <a:close/>
                    </a:path>
                  </a:pathLst>
                </a:custGeom>
                <a:solidFill>
                  <a:srgbClr val="2424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7" name="Freeform 333">
                  <a:extLst>
                    <a:ext uri="{FF2B5EF4-FFF2-40B4-BE49-F238E27FC236}">
                      <a16:creationId xmlns:a16="http://schemas.microsoft.com/office/drawing/2014/main" id="{0ED7D647-BFBF-4167-81D1-D7419B9F8D32}"/>
                    </a:ext>
                  </a:extLst>
                </p:cNvPr>
                <p:cNvSpPr>
                  <a:spLocks/>
                </p:cNvSpPr>
                <p:nvPr/>
              </p:nvSpPr>
              <p:spPr bwMode="auto">
                <a:xfrm>
                  <a:off x="11495089" y="2235201"/>
                  <a:ext cx="50800" cy="28575"/>
                </a:xfrm>
                <a:custGeom>
                  <a:avLst/>
                  <a:gdLst>
                    <a:gd name="T0" fmla="*/ 7 w 157"/>
                    <a:gd name="T1" fmla="*/ 51 h 89"/>
                    <a:gd name="T2" fmla="*/ 29 w 157"/>
                    <a:gd name="T3" fmla="*/ 73 h 89"/>
                    <a:gd name="T4" fmla="*/ 157 w 157"/>
                    <a:gd name="T5" fmla="*/ 51 h 89"/>
                    <a:gd name="T6" fmla="*/ 7 w 157"/>
                    <a:gd name="T7" fmla="*/ 51 h 89"/>
                  </a:gdLst>
                  <a:ahLst/>
                  <a:cxnLst>
                    <a:cxn ang="0">
                      <a:pos x="T0" y="T1"/>
                    </a:cxn>
                    <a:cxn ang="0">
                      <a:pos x="T2" y="T3"/>
                    </a:cxn>
                    <a:cxn ang="0">
                      <a:pos x="T4" y="T5"/>
                    </a:cxn>
                    <a:cxn ang="0">
                      <a:pos x="T6" y="T7"/>
                    </a:cxn>
                  </a:cxnLst>
                  <a:rect l="0" t="0" r="r" b="b"/>
                  <a:pathLst>
                    <a:path w="157" h="89">
                      <a:moveTo>
                        <a:pt x="7" y="51"/>
                      </a:moveTo>
                      <a:cubicBezTo>
                        <a:pt x="19" y="72"/>
                        <a:pt x="0" y="60"/>
                        <a:pt x="29" y="73"/>
                      </a:cubicBezTo>
                      <a:cubicBezTo>
                        <a:pt x="60" y="86"/>
                        <a:pt x="124" y="89"/>
                        <a:pt x="157" y="51"/>
                      </a:cubicBezTo>
                      <a:cubicBezTo>
                        <a:pt x="129" y="0"/>
                        <a:pt x="30" y="5"/>
                        <a:pt x="7" y="51"/>
                      </a:cubicBezTo>
                      <a:close/>
                    </a:path>
                  </a:pathLst>
                </a:custGeom>
                <a:solidFill>
                  <a:srgbClr val="2424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376" name="Group 375">
                <a:extLst>
                  <a:ext uri="{FF2B5EF4-FFF2-40B4-BE49-F238E27FC236}">
                    <a16:creationId xmlns:a16="http://schemas.microsoft.com/office/drawing/2014/main" id="{65B7EDCE-ABDF-4D21-A0F5-B0A96C8DF98E}"/>
                  </a:ext>
                </a:extLst>
              </p:cNvPr>
              <p:cNvGrpSpPr/>
              <p:nvPr/>
            </p:nvGrpSpPr>
            <p:grpSpPr>
              <a:xfrm>
                <a:off x="4019240" y="3387217"/>
                <a:ext cx="580701" cy="540767"/>
                <a:chOff x="10974713" y="3318985"/>
                <a:chExt cx="580701" cy="540767"/>
              </a:xfrm>
            </p:grpSpPr>
            <p:sp>
              <p:nvSpPr>
                <p:cNvPr id="377" name="Freeform 204">
                  <a:extLst>
                    <a:ext uri="{FF2B5EF4-FFF2-40B4-BE49-F238E27FC236}">
                      <a16:creationId xmlns:a16="http://schemas.microsoft.com/office/drawing/2014/main" id="{51755949-4485-41B5-9461-D0EC846553AA}"/>
                    </a:ext>
                  </a:extLst>
                </p:cNvPr>
                <p:cNvSpPr>
                  <a:spLocks/>
                </p:cNvSpPr>
                <p:nvPr/>
              </p:nvSpPr>
              <p:spPr bwMode="auto">
                <a:xfrm>
                  <a:off x="11175542" y="3609975"/>
                  <a:ext cx="330660" cy="249777"/>
                </a:xfrm>
                <a:custGeom>
                  <a:avLst/>
                  <a:gdLst>
                    <a:gd name="T0" fmla="*/ 132 w 1015"/>
                    <a:gd name="T1" fmla="*/ 418 h 4614"/>
                    <a:gd name="T2" fmla="*/ 130 w 1015"/>
                    <a:gd name="T3" fmla="*/ 440 h 4614"/>
                    <a:gd name="T4" fmla="*/ 124 w 1015"/>
                    <a:gd name="T5" fmla="*/ 452 h 4614"/>
                    <a:gd name="T6" fmla="*/ 17 w 1015"/>
                    <a:gd name="T7" fmla="*/ 318 h 4614"/>
                    <a:gd name="T8" fmla="*/ 7 w 1015"/>
                    <a:gd name="T9" fmla="*/ 406 h 4614"/>
                    <a:gd name="T10" fmla="*/ 92 w 1015"/>
                    <a:gd name="T11" fmla="*/ 507 h 4614"/>
                    <a:gd name="T12" fmla="*/ 151 w 1015"/>
                    <a:gd name="T13" fmla="*/ 542 h 4614"/>
                    <a:gd name="T14" fmla="*/ 532 w 1015"/>
                    <a:gd name="T15" fmla="*/ 708 h 4614"/>
                    <a:gd name="T16" fmla="*/ 532 w 1015"/>
                    <a:gd name="T17" fmla="*/ 1685 h 4614"/>
                    <a:gd name="T18" fmla="*/ 537 w 1015"/>
                    <a:gd name="T19" fmla="*/ 4600 h 4614"/>
                    <a:gd name="T20" fmla="*/ 650 w 1015"/>
                    <a:gd name="T21" fmla="*/ 4600 h 4614"/>
                    <a:gd name="T22" fmla="*/ 684 w 1015"/>
                    <a:gd name="T23" fmla="*/ 4614 h 4614"/>
                    <a:gd name="T24" fmla="*/ 689 w 1015"/>
                    <a:gd name="T25" fmla="*/ 4599 h 4614"/>
                    <a:gd name="T26" fmla="*/ 537 w 1015"/>
                    <a:gd name="T27" fmla="*/ 4594 h 4614"/>
                    <a:gd name="T28" fmla="*/ 537 w 1015"/>
                    <a:gd name="T29" fmla="*/ 712 h 4614"/>
                    <a:gd name="T30" fmla="*/ 779 w 1015"/>
                    <a:gd name="T31" fmla="*/ 647 h 4614"/>
                    <a:gd name="T32" fmla="*/ 912 w 1015"/>
                    <a:gd name="T33" fmla="*/ 362 h 4614"/>
                    <a:gd name="T34" fmla="*/ 1015 w 1015"/>
                    <a:gd name="T35" fmla="*/ 139 h 4614"/>
                    <a:gd name="T36" fmla="*/ 226 w 1015"/>
                    <a:gd name="T37" fmla="*/ 24 h 4614"/>
                    <a:gd name="T38" fmla="*/ 226 w 1015"/>
                    <a:gd name="T39" fmla="*/ 0 h 4614"/>
                    <a:gd name="T40" fmla="*/ 132 w 1015"/>
                    <a:gd name="T41" fmla="*/ 418 h 4614"/>
                    <a:gd name="connsiteX0" fmla="*/ 1266 w 9966"/>
                    <a:gd name="connsiteY0" fmla="*/ 906 h 10594"/>
                    <a:gd name="connsiteX1" fmla="*/ 1247 w 9966"/>
                    <a:gd name="connsiteY1" fmla="*/ 954 h 10594"/>
                    <a:gd name="connsiteX2" fmla="*/ 1188 w 9966"/>
                    <a:gd name="connsiteY2" fmla="*/ 980 h 10594"/>
                    <a:gd name="connsiteX3" fmla="*/ 133 w 9966"/>
                    <a:gd name="connsiteY3" fmla="*/ 689 h 10594"/>
                    <a:gd name="connsiteX4" fmla="*/ 35 w 9966"/>
                    <a:gd name="connsiteY4" fmla="*/ 880 h 10594"/>
                    <a:gd name="connsiteX5" fmla="*/ 872 w 9966"/>
                    <a:gd name="connsiteY5" fmla="*/ 1099 h 10594"/>
                    <a:gd name="connsiteX6" fmla="*/ 1454 w 9966"/>
                    <a:gd name="connsiteY6" fmla="*/ 1175 h 10594"/>
                    <a:gd name="connsiteX7" fmla="*/ 5207 w 9966"/>
                    <a:gd name="connsiteY7" fmla="*/ 1534 h 10594"/>
                    <a:gd name="connsiteX8" fmla="*/ 5207 w 9966"/>
                    <a:gd name="connsiteY8" fmla="*/ 3652 h 10594"/>
                    <a:gd name="connsiteX9" fmla="*/ 5257 w 9966"/>
                    <a:gd name="connsiteY9" fmla="*/ 9970 h 10594"/>
                    <a:gd name="connsiteX10" fmla="*/ 6370 w 9966"/>
                    <a:gd name="connsiteY10" fmla="*/ 9970 h 10594"/>
                    <a:gd name="connsiteX11" fmla="*/ 6705 w 9966"/>
                    <a:gd name="connsiteY11" fmla="*/ 10000 h 10594"/>
                    <a:gd name="connsiteX12" fmla="*/ 5257 w 9966"/>
                    <a:gd name="connsiteY12" fmla="*/ 9957 h 10594"/>
                    <a:gd name="connsiteX13" fmla="*/ 5257 w 9966"/>
                    <a:gd name="connsiteY13" fmla="*/ 1543 h 10594"/>
                    <a:gd name="connsiteX14" fmla="*/ 7641 w 9966"/>
                    <a:gd name="connsiteY14" fmla="*/ 1402 h 10594"/>
                    <a:gd name="connsiteX15" fmla="*/ 8951 w 9966"/>
                    <a:gd name="connsiteY15" fmla="*/ 785 h 10594"/>
                    <a:gd name="connsiteX16" fmla="*/ 9966 w 9966"/>
                    <a:gd name="connsiteY16" fmla="*/ 301 h 10594"/>
                    <a:gd name="connsiteX17" fmla="*/ 2193 w 9966"/>
                    <a:gd name="connsiteY17" fmla="*/ 52 h 10594"/>
                    <a:gd name="connsiteX18" fmla="*/ 2193 w 9966"/>
                    <a:gd name="connsiteY18" fmla="*/ 0 h 10594"/>
                    <a:gd name="connsiteX19" fmla="*/ 1266 w 9966"/>
                    <a:gd name="connsiteY19" fmla="*/ 906 h 10594"/>
                    <a:gd name="connsiteX0" fmla="*/ 1270 w 10000"/>
                    <a:gd name="connsiteY0" fmla="*/ 855 h 9991"/>
                    <a:gd name="connsiteX1" fmla="*/ 1251 w 10000"/>
                    <a:gd name="connsiteY1" fmla="*/ 901 h 9991"/>
                    <a:gd name="connsiteX2" fmla="*/ 1192 w 10000"/>
                    <a:gd name="connsiteY2" fmla="*/ 925 h 9991"/>
                    <a:gd name="connsiteX3" fmla="*/ 133 w 10000"/>
                    <a:gd name="connsiteY3" fmla="*/ 650 h 9991"/>
                    <a:gd name="connsiteX4" fmla="*/ 35 w 10000"/>
                    <a:gd name="connsiteY4" fmla="*/ 831 h 9991"/>
                    <a:gd name="connsiteX5" fmla="*/ 875 w 10000"/>
                    <a:gd name="connsiteY5" fmla="*/ 1037 h 9991"/>
                    <a:gd name="connsiteX6" fmla="*/ 1459 w 10000"/>
                    <a:gd name="connsiteY6" fmla="*/ 1109 h 9991"/>
                    <a:gd name="connsiteX7" fmla="*/ 5225 w 10000"/>
                    <a:gd name="connsiteY7" fmla="*/ 1448 h 9991"/>
                    <a:gd name="connsiteX8" fmla="*/ 5225 w 10000"/>
                    <a:gd name="connsiteY8" fmla="*/ 3447 h 9991"/>
                    <a:gd name="connsiteX9" fmla="*/ 5275 w 10000"/>
                    <a:gd name="connsiteY9" fmla="*/ 9411 h 9991"/>
                    <a:gd name="connsiteX10" fmla="*/ 6392 w 10000"/>
                    <a:gd name="connsiteY10" fmla="*/ 9411 h 9991"/>
                    <a:gd name="connsiteX11" fmla="*/ 5275 w 10000"/>
                    <a:gd name="connsiteY11" fmla="*/ 9399 h 9991"/>
                    <a:gd name="connsiteX12" fmla="*/ 5275 w 10000"/>
                    <a:gd name="connsiteY12" fmla="*/ 1456 h 9991"/>
                    <a:gd name="connsiteX13" fmla="*/ 7667 w 10000"/>
                    <a:gd name="connsiteY13" fmla="*/ 1323 h 9991"/>
                    <a:gd name="connsiteX14" fmla="*/ 8982 w 10000"/>
                    <a:gd name="connsiteY14" fmla="*/ 741 h 9991"/>
                    <a:gd name="connsiteX15" fmla="*/ 10000 w 10000"/>
                    <a:gd name="connsiteY15" fmla="*/ 284 h 9991"/>
                    <a:gd name="connsiteX16" fmla="*/ 2200 w 10000"/>
                    <a:gd name="connsiteY16" fmla="*/ 49 h 9991"/>
                    <a:gd name="connsiteX17" fmla="*/ 2200 w 10000"/>
                    <a:gd name="connsiteY17" fmla="*/ 0 h 9991"/>
                    <a:gd name="connsiteX18" fmla="*/ 1270 w 10000"/>
                    <a:gd name="connsiteY18" fmla="*/ 855 h 9991"/>
                    <a:gd name="connsiteX0" fmla="*/ 1270 w 10000"/>
                    <a:gd name="connsiteY0" fmla="*/ 856 h 9419"/>
                    <a:gd name="connsiteX1" fmla="*/ 1251 w 10000"/>
                    <a:gd name="connsiteY1" fmla="*/ 902 h 9419"/>
                    <a:gd name="connsiteX2" fmla="*/ 1192 w 10000"/>
                    <a:gd name="connsiteY2" fmla="*/ 926 h 9419"/>
                    <a:gd name="connsiteX3" fmla="*/ 133 w 10000"/>
                    <a:gd name="connsiteY3" fmla="*/ 651 h 9419"/>
                    <a:gd name="connsiteX4" fmla="*/ 35 w 10000"/>
                    <a:gd name="connsiteY4" fmla="*/ 832 h 9419"/>
                    <a:gd name="connsiteX5" fmla="*/ 875 w 10000"/>
                    <a:gd name="connsiteY5" fmla="*/ 1038 h 9419"/>
                    <a:gd name="connsiteX6" fmla="*/ 1459 w 10000"/>
                    <a:gd name="connsiteY6" fmla="*/ 1110 h 9419"/>
                    <a:gd name="connsiteX7" fmla="*/ 5225 w 10000"/>
                    <a:gd name="connsiteY7" fmla="*/ 1449 h 9419"/>
                    <a:gd name="connsiteX8" fmla="*/ 5225 w 10000"/>
                    <a:gd name="connsiteY8" fmla="*/ 3450 h 9419"/>
                    <a:gd name="connsiteX9" fmla="*/ 5275 w 10000"/>
                    <a:gd name="connsiteY9" fmla="*/ 9419 h 9419"/>
                    <a:gd name="connsiteX10" fmla="*/ 5275 w 10000"/>
                    <a:gd name="connsiteY10" fmla="*/ 9407 h 9419"/>
                    <a:gd name="connsiteX11" fmla="*/ 5275 w 10000"/>
                    <a:gd name="connsiteY11" fmla="*/ 1457 h 9419"/>
                    <a:gd name="connsiteX12" fmla="*/ 7667 w 10000"/>
                    <a:gd name="connsiteY12" fmla="*/ 1324 h 9419"/>
                    <a:gd name="connsiteX13" fmla="*/ 8982 w 10000"/>
                    <a:gd name="connsiteY13" fmla="*/ 742 h 9419"/>
                    <a:gd name="connsiteX14" fmla="*/ 10000 w 10000"/>
                    <a:gd name="connsiteY14" fmla="*/ 284 h 9419"/>
                    <a:gd name="connsiteX15" fmla="*/ 2200 w 10000"/>
                    <a:gd name="connsiteY15" fmla="*/ 49 h 9419"/>
                    <a:gd name="connsiteX16" fmla="*/ 2200 w 10000"/>
                    <a:gd name="connsiteY16" fmla="*/ 0 h 9419"/>
                    <a:gd name="connsiteX17" fmla="*/ 1270 w 10000"/>
                    <a:gd name="connsiteY17" fmla="*/ 856 h 9419"/>
                    <a:gd name="connsiteX0" fmla="*/ 1270 w 10000"/>
                    <a:gd name="connsiteY0" fmla="*/ 909 h 10000"/>
                    <a:gd name="connsiteX1" fmla="*/ 1251 w 10000"/>
                    <a:gd name="connsiteY1" fmla="*/ 958 h 10000"/>
                    <a:gd name="connsiteX2" fmla="*/ 1192 w 10000"/>
                    <a:gd name="connsiteY2" fmla="*/ 983 h 10000"/>
                    <a:gd name="connsiteX3" fmla="*/ 133 w 10000"/>
                    <a:gd name="connsiteY3" fmla="*/ 691 h 10000"/>
                    <a:gd name="connsiteX4" fmla="*/ 35 w 10000"/>
                    <a:gd name="connsiteY4" fmla="*/ 883 h 10000"/>
                    <a:gd name="connsiteX5" fmla="*/ 875 w 10000"/>
                    <a:gd name="connsiteY5" fmla="*/ 1102 h 10000"/>
                    <a:gd name="connsiteX6" fmla="*/ 1459 w 10000"/>
                    <a:gd name="connsiteY6" fmla="*/ 1178 h 10000"/>
                    <a:gd name="connsiteX7" fmla="*/ 5225 w 10000"/>
                    <a:gd name="connsiteY7" fmla="*/ 1538 h 10000"/>
                    <a:gd name="connsiteX8" fmla="*/ 5225 w 10000"/>
                    <a:gd name="connsiteY8" fmla="*/ 3663 h 10000"/>
                    <a:gd name="connsiteX9" fmla="*/ 5275 w 10000"/>
                    <a:gd name="connsiteY9" fmla="*/ 10000 h 10000"/>
                    <a:gd name="connsiteX10" fmla="*/ 5275 w 10000"/>
                    <a:gd name="connsiteY10" fmla="*/ 1547 h 10000"/>
                    <a:gd name="connsiteX11" fmla="*/ 7667 w 10000"/>
                    <a:gd name="connsiteY11" fmla="*/ 1406 h 10000"/>
                    <a:gd name="connsiteX12" fmla="*/ 8982 w 10000"/>
                    <a:gd name="connsiteY12" fmla="*/ 788 h 10000"/>
                    <a:gd name="connsiteX13" fmla="*/ 10000 w 10000"/>
                    <a:gd name="connsiteY13" fmla="*/ 302 h 10000"/>
                    <a:gd name="connsiteX14" fmla="*/ 2200 w 10000"/>
                    <a:gd name="connsiteY14" fmla="*/ 52 h 10000"/>
                    <a:gd name="connsiteX15" fmla="*/ 2200 w 10000"/>
                    <a:gd name="connsiteY15" fmla="*/ 0 h 10000"/>
                    <a:gd name="connsiteX16" fmla="*/ 1270 w 10000"/>
                    <a:gd name="connsiteY16" fmla="*/ 909 h 10000"/>
                    <a:gd name="connsiteX0" fmla="*/ 1270 w 10000"/>
                    <a:gd name="connsiteY0" fmla="*/ 909 h 3663"/>
                    <a:gd name="connsiteX1" fmla="*/ 1251 w 10000"/>
                    <a:gd name="connsiteY1" fmla="*/ 958 h 3663"/>
                    <a:gd name="connsiteX2" fmla="*/ 1192 w 10000"/>
                    <a:gd name="connsiteY2" fmla="*/ 983 h 3663"/>
                    <a:gd name="connsiteX3" fmla="*/ 133 w 10000"/>
                    <a:gd name="connsiteY3" fmla="*/ 691 h 3663"/>
                    <a:gd name="connsiteX4" fmla="*/ 35 w 10000"/>
                    <a:gd name="connsiteY4" fmla="*/ 883 h 3663"/>
                    <a:gd name="connsiteX5" fmla="*/ 875 w 10000"/>
                    <a:gd name="connsiteY5" fmla="*/ 1102 h 3663"/>
                    <a:gd name="connsiteX6" fmla="*/ 1459 w 10000"/>
                    <a:gd name="connsiteY6" fmla="*/ 1178 h 3663"/>
                    <a:gd name="connsiteX7" fmla="*/ 5225 w 10000"/>
                    <a:gd name="connsiteY7" fmla="*/ 1538 h 3663"/>
                    <a:gd name="connsiteX8" fmla="*/ 5225 w 10000"/>
                    <a:gd name="connsiteY8" fmla="*/ 3663 h 3663"/>
                    <a:gd name="connsiteX9" fmla="*/ 5275 w 10000"/>
                    <a:gd name="connsiteY9" fmla="*/ 1547 h 3663"/>
                    <a:gd name="connsiteX10" fmla="*/ 7667 w 10000"/>
                    <a:gd name="connsiteY10" fmla="*/ 1406 h 3663"/>
                    <a:gd name="connsiteX11" fmla="*/ 8982 w 10000"/>
                    <a:gd name="connsiteY11" fmla="*/ 788 h 3663"/>
                    <a:gd name="connsiteX12" fmla="*/ 10000 w 10000"/>
                    <a:gd name="connsiteY12" fmla="*/ 302 h 3663"/>
                    <a:gd name="connsiteX13" fmla="*/ 2200 w 10000"/>
                    <a:gd name="connsiteY13" fmla="*/ 52 h 3663"/>
                    <a:gd name="connsiteX14" fmla="*/ 2200 w 10000"/>
                    <a:gd name="connsiteY14" fmla="*/ 0 h 3663"/>
                    <a:gd name="connsiteX15" fmla="*/ 1270 w 10000"/>
                    <a:gd name="connsiteY15" fmla="*/ 909 h 3663"/>
                    <a:gd name="connsiteX0" fmla="*/ 1270 w 10000"/>
                    <a:gd name="connsiteY0" fmla="*/ 2482 h 4521"/>
                    <a:gd name="connsiteX1" fmla="*/ 1251 w 10000"/>
                    <a:gd name="connsiteY1" fmla="*/ 2615 h 4521"/>
                    <a:gd name="connsiteX2" fmla="*/ 1192 w 10000"/>
                    <a:gd name="connsiteY2" fmla="*/ 2684 h 4521"/>
                    <a:gd name="connsiteX3" fmla="*/ 133 w 10000"/>
                    <a:gd name="connsiteY3" fmla="*/ 1886 h 4521"/>
                    <a:gd name="connsiteX4" fmla="*/ 35 w 10000"/>
                    <a:gd name="connsiteY4" fmla="*/ 2411 h 4521"/>
                    <a:gd name="connsiteX5" fmla="*/ 875 w 10000"/>
                    <a:gd name="connsiteY5" fmla="*/ 3008 h 4521"/>
                    <a:gd name="connsiteX6" fmla="*/ 1459 w 10000"/>
                    <a:gd name="connsiteY6" fmla="*/ 3216 h 4521"/>
                    <a:gd name="connsiteX7" fmla="*/ 5225 w 10000"/>
                    <a:gd name="connsiteY7" fmla="*/ 4199 h 4521"/>
                    <a:gd name="connsiteX8" fmla="*/ 5275 w 10000"/>
                    <a:gd name="connsiteY8" fmla="*/ 4223 h 4521"/>
                    <a:gd name="connsiteX9" fmla="*/ 7667 w 10000"/>
                    <a:gd name="connsiteY9" fmla="*/ 3838 h 4521"/>
                    <a:gd name="connsiteX10" fmla="*/ 8982 w 10000"/>
                    <a:gd name="connsiteY10" fmla="*/ 2151 h 4521"/>
                    <a:gd name="connsiteX11" fmla="*/ 10000 w 10000"/>
                    <a:gd name="connsiteY11" fmla="*/ 824 h 4521"/>
                    <a:gd name="connsiteX12" fmla="*/ 2200 w 10000"/>
                    <a:gd name="connsiteY12" fmla="*/ 142 h 4521"/>
                    <a:gd name="connsiteX13" fmla="*/ 2200 w 10000"/>
                    <a:gd name="connsiteY13" fmla="*/ 0 h 4521"/>
                    <a:gd name="connsiteX14" fmla="*/ 1270 w 10000"/>
                    <a:gd name="connsiteY14" fmla="*/ 2482 h 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4521">
                      <a:moveTo>
                        <a:pt x="1270" y="2482"/>
                      </a:moveTo>
                      <a:cubicBezTo>
                        <a:pt x="1270" y="2542"/>
                        <a:pt x="1270" y="2553"/>
                        <a:pt x="1251" y="2615"/>
                      </a:cubicBezTo>
                      <a:cubicBezTo>
                        <a:pt x="1231" y="2637"/>
                        <a:pt x="1212" y="2662"/>
                        <a:pt x="1192" y="2684"/>
                      </a:cubicBezTo>
                      <a:cubicBezTo>
                        <a:pt x="451" y="2648"/>
                        <a:pt x="312" y="2299"/>
                        <a:pt x="133" y="1886"/>
                      </a:cubicBezTo>
                      <a:cubicBezTo>
                        <a:pt x="-34" y="2042"/>
                        <a:pt x="-14" y="2214"/>
                        <a:pt x="35" y="2411"/>
                      </a:cubicBezTo>
                      <a:cubicBezTo>
                        <a:pt x="164" y="2883"/>
                        <a:pt x="530" y="2856"/>
                        <a:pt x="875" y="3008"/>
                      </a:cubicBezTo>
                      <a:cubicBezTo>
                        <a:pt x="1093" y="3104"/>
                        <a:pt x="1241" y="3134"/>
                        <a:pt x="1459" y="3216"/>
                      </a:cubicBezTo>
                      <a:lnTo>
                        <a:pt x="5225" y="4199"/>
                      </a:lnTo>
                      <a:cubicBezTo>
                        <a:pt x="5861" y="4367"/>
                        <a:pt x="4868" y="4283"/>
                        <a:pt x="5275" y="4223"/>
                      </a:cubicBezTo>
                      <a:cubicBezTo>
                        <a:pt x="6757" y="4540"/>
                        <a:pt x="6926" y="4829"/>
                        <a:pt x="7667" y="3838"/>
                      </a:cubicBezTo>
                      <a:cubicBezTo>
                        <a:pt x="8093" y="3271"/>
                        <a:pt x="8566" y="2711"/>
                        <a:pt x="8982" y="2151"/>
                      </a:cubicBezTo>
                      <a:lnTo>
                        <a:pt x="10000" y="824"/>
                      </a:lnTo>
                      <a:lnTo>
                        <a:pt x="2200" y="142"/>
                      </a:lnTo>
                      <a:lnTo>
                        <a:pt x="2200" y="0"/>
                      </a:lnTo>
                      <a:cubicBezTo>
                        <a:pt x="1903" y="319"/>
                        <a:pt x="1597" y="2143"/>
                        <a:pt x="1270" y="2482"/>
                      </a:cubicBezTo>
                      <a:close/>
                    </a:path>
                  </a:pathLst>
                </a:custGeom>
                <a:solidFill>
                  <a:srgbClr val="478C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8" name="Freeform 205">
                  <a:extLst>
                    <a:ext uri="{FF2B5EF4-FFF2-40B4-BE49-F238E27FC236}">
                      <a16:creationId xmlns:a16="http://schemas.microsoft.com/office/drawing/2014/main" id="{8B56D60D-807E-4568-8C95-0C6A2CEF28C9}"/>
                    </a:ext>
                  </a:extLst>
                </p:cNvPr>
                <p:cNvSpPr>
                  <a:spLocks/>
                </p:cNvSpPr>
                <p:nvPr/>
              </p:nvSpPr>
              <p:spPr bwMode="auto">
                <a:xfrm>
                  <a:off x="11247439" y="3433764"/>
                  <a:ext cx="307975" cy="222250"/>
                </a:xfrm>
                <a:custGeom>
                  <a:avLst/>
                  <a:gdLst>
                    <a:gd name="T0" fmla="*/ 0 w 940"/>
                    <a:gd name="T1" fmla="*/ 542 h 681"/>
                    <a:gd name="T2" fmla="*/ 0 w 940"/>
                    <a:gd name="T3" fmla="*/ 566 h 681"/>
                    <a:gd name="T4" fmla="*/ 789 w 940"/>
                    <a:gd name="T5" fmla="*/ 681 h 681"/>
                    <a:gd name="T6" fmla="*/ 929 w 940"/>
                    <a:gd name="T7" fmla="*/ 397 h 681"/>
                    <a:gd name="T8" fmla="*/ 929 w 940"/>
                    <a:gd name="T9" fmla="*/ 306 h 681"/>
                    <a:gd name="T10" fmla="*/ 867 w 940"/>
                    <a:gd name="T11" fmla="*/ 260 h 681"/>
                    <a:gd name="T12" fmla="*/ 563 w 940"/>
                    <a:gd name="T13" fmla="*/ 131 h 681"/>
                    <a:gd name="T14" fmla="*/ 264 w 940"/>
                    <a:gd name="T15" fmla="*/ 0 h 681"/>
                    <a:gd name="T16" fmla="*/ 123 w 940"/>
                    <a:gd name="T17" fmla="*/ 268 h 681"/>
                    <a:gd name="T18" fmla="*/ 0 w 940"/>
                    <a:gd name="T19" fmla="*/ 542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0" h="681">
                      <a:moveTo>
                        <a:pt x="0" y="542"/>
                      </a:moveTo>
                      <a:lnTo>
                        <a:pt x="0" y="566"/>
                      </a:lnTo>
                      <a:lnTo>
                        <a:pt x="789" y="681"/>
                      </a:lnTo>
                      <a:lnTo>
                        <a:pt x="929" y="397"/>
                      </a:lnTo>
                      <a:cubicBezTo>
                        <a:pt x="939" y="352"/>
                        <a:pt x="940" y="353"/>
                        <a:pt x="929" y="306"/>
                      </a:cubicBezTo>
                      <a:cubicBezTo>
                        <a:pt x="913" y="297"/>
                        <a:pt x="882" y="276"/>
                        <a:pt x="867" y="260"/>
                      </a:cubicBezTo>
                      <a:cubicBezTo>
                        <a:pt x="820" y="254"/>
                        <a:pt x="623" y="157"/>
                        <a:pt x="563" y="131"/>
                      </a:cubicBezTo>
                      <a:cubicBezTo>
                        <a:pt x="481" y="96"/>
                        <a:pt x="341" y="21"/>
                        <a:pt x="264" y="0"/>
                      </a:cubicBezTo>
                      <a:cubicBezTo>
                        <a:pt x="222" y="89"/>
                        <a:pt x="165" y="179"/>
                        <a:pt x="123" y="268"/>
                      </a:cubicBezTo>
                      <a:cubicBezTo>
                        <a:pt x="84" y="352"/>
                        <a:pt x="9" y="444"/>
                        <a:pt x="0" y="542"/>
                      </a:cubicBezTo>
                      <a:close/>
                    </a:path>
                  </a:pathLst>
                </a:custGeom>
                <a:solidFill>
                  <a:srgbClr val="76B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9" name="Freeform 248">
                  <a:extLst>
                    <a:ext uri="{FF2B5EF4-FFF2-40B4-BE49-F238E27FC236}">
                      <a16:creationId xmlns:a16="http://schemas.microsoft.com/office/drawing/2014/main" id="{B2828D65-E2BC-476B-8857-DA379D8C011F}"/>
                    </a:ext>
                  </a:extLst>
                </p:cNvPr>
                <p:cNvSpPr>
                  <a:spLocks/>
                </p:cNvSpPr>
                <p:nvPr/>
              </p:nvSpPr>
              <p:spPr bwMode="auto">
                <a:xfrm>
                  <a:off x="11193464" y="3398839"/>
                  <a:ext cx="141288" cy="349250"/>
                </a:xfrm>
                <a:custGeom>
                  <a:avLst/>
                  <a:gdLst>
                    <a:gd name="T0" fmla="*/ 69 w 431"/>
                    <a:gd name="T1" fmla="*/ 516 h 1064"/>
                    <a:gd name="T2" fmla="*/ 57 w 431"/>
                    <a:gd name="T3" fmla="*/ 646 h 1064"/>
                    <a:gd name="T4" fmla="*/ 36 w 431"/>
                    <a:gd name="T5" fmla="*/ 653 h 1064"/>
                    <a:gd name="T6" fmla="*/ 0 w 431"/>
                    <a:gd name="T7" fmla="*/ 651 h 1064"/>
                    <a:gd name="T8" fmla="*/ 65 w 431"/>
                    <a:gd name="T9" fmla="*/ 824 h 1064"/>
                    <a:gd name="T10" fmla="*/ 73 w 431"/>
                    <a:gd name="T11" fmla="*/ 1064 h 1064"/>
                    <a:gd name="T12" fmla="*/ 167 w 431"/>
                    <a:gd name="T13" fmla="*/ 646 h 1064"/>
                    <a:gd name="T14" fmla="*/ 290 w 431"/>
                    <a:gd name="T15" fmla="*/ 372 h 1064"/>
                    <a:gd name="T16" fmla="*/ 431 w 431"/>
                    <a:gd name="T17" fmla="*/ 104 h 1064"/>
                    <a:gd name="T18" fmla="*/ 317 w 431"/>
                    <a:gd name="T19" fmla="*/ 43 h 1064"/>
                    <a:gd name="T20" fmla="*/ 211 w 431"/>
                    <a:gd name="T21" fmla="*/ 0 h 1064"/>
                    <a:gd name="T22" fmla="*/ 157 w 431"/>
                    <a:gd name="T23" fmla="*/ 280 h 1064"/>
                    <a:gd name="T24" fmla="*/ 69 w 431"/>
                    <a:gd name="T25" fmla="*/ 516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1" h="1064">
                      <a:moveTo>
                        <a:pt x="69" y="516"/>
                      </a:moveTo>
                      <a:lnTo>
                        <a:pt x="57" y="646"/>
                      </a:lnTo>
                      <a:lnTo>
                        <a:pt x="36" y="653"/>
                      </a:lnTo>
                      <a:lnTo>
                        <a:pt x="0" y="651"/>
                      </a:lnTo>
                      <a:cubicBezTo>
                        <a:pt x="25" y="708"/>
                        <a:pt x="57" y="743"/>
                        <a:pt x="65" y="824"/>
                      </a:cubicBezTo>
                      <a:cubicBezTo>
                        <a:pt x="72" y="894"/>
                        <a:pt x="73" y="991"/>
                        <a:pt x="73" y="1064"/>
                      </a:cubicBezTo>
                      <a:cubicBezTo>
                        <a:pt x="106" y="1007"/>
                        <a:pt x="137" y="700"/>
                        <a:pt x="167" y="646"/>
                      </a:cubicBezTo>
                      <a:cubicBezTo>
                        <a:pt x="176" y="548"/>
                        <a:pt x="251" y="456"/>
                        <a:pt x="290" y="372"/>
                      </a:cubicBezTo>
                      <a:cubicBezTo>
                        <a:pt x="332" y="283"/>
                        <a:pt x="389" y="193"/>
                        <a:pt x="431" y="104"/>
                      </a:cubicBezTo>
                      <a:cubicBezTo>
                        <a:pt x="399" y="70"/>
                        <a:pt x="346" y="69"/>
                        <a:pt x="317" y="43"/>
                      </a:cubicBezTo>
                      <a:lnTo>
                        <a:pt x="211" y="0"/>
                      </a:lnTo>
                      <a:cubicBezTo>
                        <a:pt x="191" y="92"/>
                        <a:pt x="174" y="187"/>
                        <a:pt x="157" y="280"/>
                      </a:cubicBezTo>
                      <a:cubicBezTo>
                        <a:pt x="142" y="364"/>
                        <a:pt x="130" y="481"/>
                        <a:pt x="69" y="516"/>
                      </a:cubicBezTo>
                      <a:close/>
                    </a:path>
                  </a:pathLst>
                </a:custGeom>
                <a:solidFill>
                  <a:srgbClr val="2A63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0" name="Freeform 249">
                  <a:extLst>
                    <a:ext uri="{FF2B5EF4-FFF2-40B4-BE49-F238E27FC236}">
                      <a16:creationId xmlns:a16="http://schemas.microsoft.com/office/drawing/2014/main" id="{1D6DA86B-5D19-4802-9781-16EDB8C8B9E8}"/>
                    </a:ext>
                  </a:extLst>
                </p:cNvPr>
                <p:cNvSpPr>
                  <a:spLocks/>
                </p:cNvSpPr>
                <p:nvPr/>
              </p:nvSpPr>
              <p:spPr bwMode="auto">
                <a:xfrm>
                  <a:off x="10984802" y="3318985"/>
                  <a:ext cx="119762" cy="273528"/>
                </a:xfrm>
                <a:custGeom>
                  <a:avLst/>
                  <a:gdLst>
                    <a:gd name="T0" fmla="*/ 0 w 242"/>
                    <a:gd name="T1" fmla="*/ 253 h 840"/>
                    <a:gd name="T2" fmla="*/ 35 w 242"/>
                    <a:gd name="T3" fmla="*/ 821 h 840"/>
                    <a:gd name="T4" fmla="*/ 154 w 242"/>
                    <a:gd name="T5" fmla="*/ 840 h 840"/>
                    <a:gd name="T6" fmla="*/ 166 w 242"/>
                    <a:gd name="T7" fmla="*/ 709 h 840"/>
                    <a:gd name="T8" fmla="*/ 178 w 242"/>
                    <a:gd name="T9" fmla="*/ 378 h 840"/>
                    <a:gd name="T10" fmla="*/ 242 w 242"/>
                    <a:gd name="T11" fmla="*/ 36 h 840"/>
                    <a:gd name="T12" fmla="*/ 81 w 242"/>
                    <a:gd name="T13" fmla="*/ 86 h 840"/>
                    <a:gd name="T14" fmla="*/ 0 w 242"/>
                    <a:gd name="T15" fmla="*/ 253 h 840"/>
                    <a:gd name="connsiteX0" fmla="*/ 5034 w 15034"/>
                    <a:gd name="connsiteY0" fmla="*/ 2583 h 9571"/>
                    <a:gd name="connsiteX1" fmla="*/ 0 w 15034"/>
                    <a:gd name="connsiteY1" fmla="*/ 9068 h 9571"/>
                    <a:gd name="connsiteX2" fmla="*/ 11398 w 15034"/>
                    <a:gd name="connsiteY2" fmla="*/ 9571 h 9571"/>
                    <a:gd name="connsiteX3" fmla="*/ 11894 w 15034"/>
                    <a:gd name="connsiteY3" fmla="*/ 8011 h 9571"/>
                    <a:gd name="connsiteX4" fmla="*/ 12389 w 15034"/>
                    <a:gd name="connsiteY4" fmla="*/ 4071 h 9571"/>
                    <a:gd name="connsiteX5" fmla="*/ 15034 w 15034"/>
                    <a:gd name="connsiteY5" fmla="*/ 0 h 9571"/>
                    <a:gd name="connsiteX6" fmla="*/ 8381 w 15034"/>
                    <a:gd name="connsiteY6" fmla="*/ 595 h 9571"/>
                    <a:gd name="connsiteX7" fmla="*/ 5034 w 15034"/>
                    <a:gd name="connsiteY7" fmla="*/ 2583 h 9571"/>
                    <a:gd name="connsiteX0" fmla="*/ 3348 w 10000"/>
                    <a:gd name="connsiteY0" fmla="*/ 2802 h 10103"/>
                    <a:gd name="connsiteX1" fmla="*/ 0 w 10000"/>
                    <a:gd name="connsiteY1" fmla="*/ 9577 h 10103"/>
                    <a:gd name="connsiteX2" fmla="*/ 7581 w 10000"/>
                    <a:gd name="connsiteY2" fmla="*/ 10103 h 10103"/>
                    <a:gd name="connsiteX3" fmla="*/ 7911 w 10000"/>
                    <a:gd name="connsiteY3" fmla="*/ 8473 h 10103"/>
                    <a:gd name="connsiteX4" fmla="*/ 8241 w 10000"/>
                    <a:gd name="connsiteY4" fmla="*/ 4356 h 10103"/>
                    <a:gd name="connsiteX5" fmla="*/ 10000 w 10000"/>
                    <a:gd name="connsiteY5" fmla="*/ 103 h 10103"/>
                    <a:gd name="connsiteX6" fmla="*/ 5096 w 10000"/>
                    <a:gd name="connsiteY6" fmla="*/ 0 h 10103"/>
                    <a:gd name="connsiteX7" fmla="*/ 3348 w 10000"/>
                    <a:gd name="connsiteY7" fmla="*/ 2802 h 10103"/>
                    <a:gd name="connsiteX0" fmla="*/ 3348 w 10000"/>
                    <a:gd name="connsiteY0" fmla="*/ 3092 h 10393"/>
                    <a:gd name="connsiteX1" fmla="*/ 0 w 10000"/>
                    <a:gd name="connsiteY1" fmla="*/ 9867 h 10393"/>
                    <a:gd name="connsiteX2" fmla="*/ 7581 w 10000"/>
                    <a:gd name="connsiteY2" fmla="*/ 10393 h 10393"/>
                    <a:gd name="connsiteX3" fmla="*/ 7911 w 10000"/>
                    <a:gd name="connsiteY3" fmla="*/ 8763 h 10393"/>
                    <a:gd name="connsiteX4" fmla="*/ 8241 w 10000"/>
                    <a:gd name="connsiteY4" fmla="*/ 4646 h 10393"/>
                    <a:gd name="connsiteX5" fmla="*/ 10000 w 10000"/>
                    <a:gd name="connsiteY5" fmla="*/ 393 h 10393"/>
                    <a:gd name="connsiteX6" fmla="*/ 4936 w 10000"/>
                    <a:gd name="connsiteY6" fmla="*/ 0 h 10393"/>
                    <a:gd name="connsiteX7" fmla="*/ 3348 w 10000"/>
                    <a:gd name="connsiteY7" fmla="*/ 3092 h 10393"/>
                    <a:gd name="connsiteX0" fmla="*/ 3348 w 10000"/>
                    <a:gd name="connsiteY0" fmla="*/ 3092 h 10393"/>
                    <a:gd name="connsiteX1" fmla="*/ 0 w 10000"/>
                    <a:gd name="connsiteY1" fmla="*/ 9867 h 10393"/>
                    <a:gd name="connsiteX2" fmla="*/ 7581 w 10000"/>
                    <a:gd name="connsiteY2" fmla="*/ 10393 h 10393"/>
                    <a:gd name="connsiteX3" fmla="*/ 7911 w 10000"/>
                    <a:gd name="connsiteY3" fmla="*/ 8763 h 10393"/>
                    <a:gd name="connsiteX4" fmla="*/ 8241 w 10000"/>
                    <a:gd name="connsiteY4" fmla="*/ 4646 h 10393"/>
                    <a:gd name="connsiteX5" fmla="*/ 10000 w 10000"/>
                    <a:gd name="connsiteY5" fmla="*/ 393 h 10393"/>
                    <a:gd name="connsiteX6" fmla="*/ 4936 w 10000"/>
                    <a:gd name="connsiteY6" fmla="*/ 0 h 10393"/>
                    <a:gd name="connsiteX7" fmla="*/ 3348 w 10000"/>
                    <a:gd name="connsiteY7" fmla="*/ 3092 h 10393"/>
                    <a:gd name="connsiteX0" fmla="*/ 3348 w 10000"/>
                    <a:gd name="connsiteY0" fmla="*/ 3105 h 10406"/>
                    <a:gd name="connsiteX1" fmla="*/ 0 w 10000"/>
                    <a:gd name="connsiteY1" fmla="*/ 9880 h 10406"/>
                    <a:gd name="connsiteX2" fmla="*/ 7581 w 10000"/>
                    <a:gd name="connsiteY2" fmla="*/ 10406 h 10406"/>
                    <a:gd name="connsiteX3" fmla="*/ 7911 w 10000"/>
                    <a:gd name="connsiteY3" fmla="*/ 8776 h 10406"/>
                    <a:gd name="connsiteX4" fmla="*/ 8241 w 10000"/>
                    <a:gd name="connsiteY4" fmla="*/ 4659 h 10406"/>
                    <a:gd name="connsiteX5" fmla="*/ 10000 w 10000"/>
                    <a:gd name="connsiteY5" fmla="*/ 406 h 10406"/>
                    <a:gd name="connsiteX6" fmla="*/ 4936 w 10000"/>
                    <a:gd name="connsiteY6" fmla="*/ 13 h 10406"/>
                    <a:gd name="connsiteX7" fmla="*/ 3348 w 10000"/>
                    <a:gd name="connsiteY7" fmla="*/ 3105 h 10406"/>
                    <a:gd name="connsiteX0" fmla="*/ 4972 w 10036"/>
                    <a:gd name="connsiteY0" fmla="*/ 13 h 10406"/>
                    <a:gd name="connsiteX1" fmla="*/ 36 w 10036"/>
                    <a:gd name="connsiteY1" fmla="*/ 9880 h 10406"/>
                    <a:gd name="connsiteX2" fmla="*/ 7617 w 10036"/>
                    <a:gd name="connsiteY2" fmla="*/ 10406 h 10406"/>
                    <a:gd name="connsiteX3" fmla="*/ 7947 w 10036"/>
                    <a:gd name="connsiteY3" fmla="*/ 8776 h 10406"/>
                    <a:gd name="connsiteX4" fmla="*/ 8277 w 10036"/>
                    <a:gd name="connsiteY4" fmla="*/ 4659 h 10406"/>
                    <a:gd name="connsiteX5" fmla="*/ 10036 w 10036"/>
                    <a:gd name="connsiteY5" fmla="*/ 406 h 10406"/>
                    <a:gd name="connsiteX6" fmla="*/ 4972 w 10036"/>
                    <a:gd name="connsiteY6" fmla="*/ 13 h 1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6" h="10406">
                      <a:moveTo>
                        <a:pt x="4972" y="13"/>
                      </a:moveTo>
                      <a:cubicBezTo>
                        <a:pt x="3305" y="1592"/>
                        <a:pt x="-405" y="8148"/>
                        <a:pt x="36" y="9880"/>
                      </a:cubicBezTo>
                      <a:lnTo>
                        <a:pt x="7617" y="10406"/>
                      </a:lnTo>
                      <a:lnTo>
                        <a:pt x="7947" y="8776"/>
                      </a:lnTo>
                      <a:cubicBezTo>
                        <a:pt x="6573" y="7682"/>
                        <a:pt x="7672" y="5940"/>
                        <a:pt x="8277" y="4659"/>
                      </a:cubicBezTo>
                      <a:cubicBezTo>
                        <a:pt x="8881" y="3328"/>
                        <a:pt x="9624" y="1761"/>
                        <a:pt x="10036" y="406"/>
                      </a:cubicBezTo>
                      <a:cubicBezTo>
                        <a:pt x="8348" y="275"/>
                        <a:pt x="6820" y="-73"/>
                        <a:pt x="4972" y="13"/>
                      </a:cubicBezTo>
                      <a:close/>
                    </a:path>
                  </a:pathLst>
                </a:custGeom>
                <a:solidFill>
                  <a:srgbClr val="77B9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1" name="Freeform 272">
                  <a:extLst>
                    <a:ext uri="{FF2B5EF4-FFF2-40B4-BE49-F238E27FC236}">
                      <a16:creationId xmlns:a16="http://schemas.microsoft.com/office/drawing/2014/main" id="{A392E34D-073C-4083-81D1-27EA10844A10}"/>
                    </a:ext>
                  </a:extLst>
                </p:cNvPr>
                <p:cNvSpPr>
                  <a:spLocks/>
                </p:cNvSpPr>
                <p:nvPr/>
              </p:nvSpPr>
              <p:spPr bwMode="auto">
                <a:xfrm>
                  <a:off x="10974713" y="3572822"/>
                  <a:ext cx="126676" cy="153041"/>
                </a:xfrm>
                <a:custGeom>
                  <a:avLst/>
                  <a:gdLst>
                    <a:gd name="T0" fmla="*/ 0 w 223"/>
                    <a:gd name="T1" fmla="*/ 338 h 428"/>
                    <a:gd name="T2" fmla="*/ 186 w 223"/>
                    <a:gd name="T3" fmla="*/ 428 h 428"/>
                    <a:gd name="T4" fmla="*/ 223 w 223"/>
                    <a:gd name="T5" fmla="*/ 52 h 428"/>
                    <a:gd name="T6" fmla="*/ 144 w 223"/>
                    <a:gd name="T7" fmla="*/ 44 h 428"/>
                    <a:gd name="T8" fmla="*/ 146 w 223"/>
                    <a:gd name="T9" fmla="*/ 19 h 428"/>
                    <a:gd name="T10" fmla="*/ 27 w 223"/>
                    <a:gd name="T11" fmla="*/ 0 h 428"/>
                    <a:gd name="T12" fmla="*/ 40 w 223"/>
                    <a:gd name="T13" fmla="*/ 184 h 428"/>
                    <a:gd name="T14" fmla="*/ 0 w 223"/>
                    <a:gd name="T15" fmla="*/ 338 h 428"/>
                    <a:gd name="connsiteX0" fmla="*/ 470 w 10470"/>
                    <a:gd name="connsiteY0" fmla="*/ 7897 h 10000"/>
                    <a:gd name="connsiteX1" fmla="*/ 8811 w 10470"/>
                    <a:gd name="connsiteY1" fmla="*/ 10000 h 10000"/>
                    <a:gd name="connsiteX2" fmla="*/ 10470 w 10470"/>
                    <a:gd name="connsiteY2" fmla="*/ 1215 h 10000"/>
                    <a:gd name="connsiteX3" fmla="*/ 6927 w 10470"/>
                    <a:gd name="connsiteY3" fmla="*/ 1028 h 10000"/>
                    <a:gd name="connsiteX4" fmla="*/ 7017 w 10470"/>
                    <a:gd name="connsiteY4" fmla="*/ 444 h 10000"/>
                    <a:gd name="connsiteX5" fmla="*/ 1681 w 10470"/>
                    <a:gd name="connsiteY5" fmla="*/ 0 h 10000"/>
                    <a:gd name="connsiteX6" fmla="*/ 470 w 10470"/>
                    <a:gd name="connsiteY6" fmla="*/ 7897 h 10000"/>
                    <a:gd name="connsiteX0" fmla="*/ 4699 w 14699"/>
                    <a:gd name="connsiteY0" fmla="*/ 8852 h 10955"/>
                    <a:gd name="connsiteX1" fmla="*/ 13040 w 14699"/>
                    <a:gd name="connsiteY1" fmla="*/ 10955 h 10955"/>
                    <a:gd name="connsiteX2" fmla="*/ 14699 w 14699"/>
                    <a:gd name="connsiteY2" fmla="*/ 2170 h 10955"/>
                    <a:gd name="connsiteX3" fmla="*/ 11156 w 14699"/>
                    <a:gd name="connsiteY3" fmla="*/ 1983 h 10955"/>
                    <a:gd name="connsiteX4" fmla="*/ 11246 w 14699"/>
                    <a:gd name="connsiteY4" fmla="*/ 1399 h 10955"/>
                    <a:gd name="connsiteX5" fmla="*/ 171 w 14699"/>
                    <a:gd name="connsiteY5" fmla="*/ 0 h 10955"/>
                    <a:gd name="connsiteX6" fmla="*/ 4699 w 14699"/>
                    <a:gd name="connsiteY6" fmla="*/ 8852 h 10955"/>
                    <a:gd name="connsiteX0" fmla="*/ 303 w 17347"/>
                    <a:gd name="connsiteY0" fmla="*/ 7625 h 10955"/>
                    <a:gd name="connsiteX1" fmla="*/ 15688 w 17347"/>
                    <a:gd name="connsiteY1" fmla="*/ 10955 h 10955"/>
                    <a:gd name="connsiteX2" fmla="*/ 17347 w 17347"/>
                    <a:gd name="connsiteY2" fmla="*/ 2170 h 10955"/>
                    <a:gd name="connsiteX3" fmla="*/ 13804 w 17347"/>
                    <a:gd name="connsiteY3" fmla="*/ 1983 h 10955"/>
                    <a:gd name="connsiteX4" fmla="*/ 13894 w 17347"/>
                    <a:gd name="connsiteY4" fmla="*/ 1399 h 10955"/>
                    <a:gd name="connsiteX5" fmla="*/ 2819 w 17347"/>
                    <a:gd name="connsiteY5" fmla="*/ 0 h 10955"/>
                    <a:gd name="connsiteX6" fmla="*/ 303 w 17347"/>
                    <a:gd name="connsiteY6" fmla="*/ 7625 h 1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47" h="10955">
                      <a:moveTo>
                        <a:pt x="303" y="7625"/>
                      </a:moveTo>
                      <a:cubicBezTo>
                        <a:pt x="1155" y="8279"/>
                        <a:pt x="14118" y="10745"/>
                        <a:pt x="15688" y="10955"/>
                      </a:cubicBezTo>
                      <a:cubicBezTo>
                        <a:pt x="14791" y="8221"/>
                        <a:pt x="16764" y="4974"/>
                        <a:pt x="17347" y="2170"/>
                      </a:cubicBezTo>
                      <a:lnTo>
                        <a:pt x="13804" y="1983"/>
                      </a:lnTo>
                      <a:cubicBezTo>
                        <a:pt x="13834" y="1788"/>
                        <a:pt x="13864" y="1594"/>
                        <a:pt x="13894" y="1399"/>
                      </a:cubicBezTo>
                      <a:lnTo>
                        <a:pt x="2819" y="0"/>
                      </a:lnTo>
                      <a:cubicBezTo>
                        <a:pt x="1728" y="1242"/>
                        <a:pt x="-885" y="5958"/>
                        <a:pt x="303" y="7625"/>
                      </a:cubicBezTo>
                      <a:close/>
                    </a:path>
                  </a:pathLst>
                </a:custGeom>
                <a:solidFill>
                  <a:srgbClr val="478C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grpSp>
      <p:grpSp>
        <p:nvGrpSpPr>
          <p:cNvPr id="222" name="Group 221">
            <a:extLst>
              <a:ext uri="{FF2B5EF4-FFF2-40B4-BE49-F238E27FC236}">
                <a16:creationId xmlns:a16="http://schemas.microsoft.com/office/drawing/2014/main" id="{124A01BA-97AC-47B8-B1B9-C2ABAA2B0C51}"/>
              </a:ext>
            </a:extLst>
          </p:cNvPr>
          <p:cNvGrpSpPr/>
          <p:nvPr/>
        </p:nvGrpSpPr>
        <p:grpSpPr>
          <a:xfrm>
            <a:off x="10924178" y="2514774"/>
            <a:ext cx="496896" cy="1463960"/>
            <a:chOff x="-1161019" y="1975486"/>
            <a:chExt cx="1186497" cy="3495676"/>
          </a:xfrm>
        </p:grpSpPr>
        <p:sp>
          <p:nvSpPr>
            <p:cNvPr id="325" name="Oval 324">
              <a:extLst>
                <a:ext uri="{FF2B5EF4-FFF2-40B4-BE49-F238E27FC236}">
                  <a16:creationId xmlns:a16="http://schemas.microsoft.com/office/drawing/2014/main" id="{DC360298-AC26-4473-A43D-8ACDFCC0D858}"/>
                </a:ext>
              </a:extLst>
            </p:cNvPr>
            <p:cNvSpPr/>
            <p:nvPr/>
          </p:nvSpPr>
          <p:spPr>
            <a:xfrm>
              <a:off x="-629920" y="2615736"/>
              <a:ext cx="335280" cy="2620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26" name="Group 325">
              <a:extLst>
                <a:ext uri="{FF2B5EF4-FFF2-40B4-BE49-F238E27FC236}">
                  <a16:creationId xmlns:a16="http://schemas.microsoft.com/office/drawing/2014/main" id="{C81957FF-0891-4878-A513-8C76A18A371E}"/>
                </a:ext>
              </a:extLst>
            </p:cNvPr>
            <p:cNvGrpSpPr/>
            <p:nvPr/>
          </p:nvGrpSpPr>
          <p:grpSpPr>
            <a:xfrm>
              <a:off x="-1161019" y="1975486"/>
              <a:ext cx="1186497" cy="3495676"/>
              <a:chOff x="1705770" y="1050926"/>
              <a:chExt cx="1186497" cy="3495676"/>
            </a:xfrm>
          </p:grpSpPr>
          <p:sp>
            <p:nvSpPr>
              <p:cNvPr id="327" name="Freeform 354">
                <a:extLst>
                  <a:ext uri="{FF2B5EF4-FFF2-40B4-BE49-F238E27FC236}">
                    <a16:creationId xmlns:a16="http://schemas.microsoft.com/office/drawing/2014/main" id="{2ED9BB93-1F3F-4880-B330-31663AB3074D}"/>
                  </a:ext>
                </a:extLst>
              </p:cNvPr>
              <p:cNvSpPr>
                <a:spLocks/>
              </p:cNvSpPr>
              <p:nvPr/>
            </p:nvSpPr>
            <p:spPr bwMode="auto">
              <a:xfrm>
                <a:off x="1851259" y="1716088"/>
                <a:ext cx="1024909" cy="1118473"/>
              </a:xfrm>
              <a:custGeom>
                <a:avLst/>
                <a:gdLst>
                  <a:gd name="T0" fmla="*/ 79 w 3134"/>
                  <a:gd name="T1" fmla="*/ 2307 h 3392"/>
                  <a:gd name="T2" fmla="*/ 19 w 3134"/>
                  <a:gd name="T3" fmla="*/ 3000 h 3392"/>
                  <a:gd name="T4" fmla="*/ 4 w 3134"/>
                  <a:gd name="T5" fmla="*/ 3184 h 3392"/>
                  <a:gd name="T6" fmla="*/ 33 w 3134"/>
                  <a:gd name="T7" fmla="*/ 3326 h 3392"/>
                  <a:gd name="T8" fmla="*/ 395 w 3134"/>
                  <a:gd name="T9" fmla="*/ 3340 h 3392"/>
                  <a:gd name="T10" fmla="*/ 475 w 3134"/>
                  <a:gd name="T11" fmla="*/ 3358 h 3392"/>
                  <a:gd name="T12" fmla="*/ 480 w 3134"/>
                  <a:gd name="T13" fmla="*/ 3363 h 3392"/>
                  <a:gd name="T14" fmla="*/ 491 w 3134"/>
                  <a:gd name="T15" fmla="*/ 3376 h 3392"/>
                  <a:gd name="T16" fmla="*/ 546 w 3134"/>
                  <a:gd name="T17" fmla="*/ 3157 h 3392"/>
                  <a:gd name="T18" fmla="*/ 569 w 3134"/>
                  <a:gd name="T19" fmla="*/ 2905 h 3392"/>
                  <a:gd name="T20" fmla="*/ 637 w 3134"/>
                  <a:gd name="T21" fmla="*/ 2157 h 3392"/>
                  <a:gd name="T22" fmla="*/ 813 w 3134"/>
                  <a:gd name="T23" fmla="*/ 1579 h 3392"/>
                  <a:gd name="T24" fmla="*/ 821 w 3134"/>
                  <a:gd name="T25" fmla="*/ 1553 h 3392"/>
                  <a:gd name="T26" fmla="*/ 826 w 3134"/>
                  <a:gd name="T27" fmla="*/ 1541 h 3392"/>
                  <a:gd name="T28" fmla="*/ 837 w 3134"/>
                  <a:gd name="T29" fmla="*/ 1523 h 3392"/>
                  <a:gd name="T30" fmla="*/ 836 w 3134"/>
                  <a:gd name="T31" fmla="*/ 3131 h 3392"/>
                  <a:gd name="T32" fmla="*/ 1486 w 3134"/>
                  <a:gd name="T33" fmla="*/ 3125 h 3392"/>
                  <a:gd name="T34" fmla="*/ 1673 w 3134"/>
                  <a:gd name="T35" fmla="*/ 3090 h 3392"/>
                  <a:gd name="T36" fmla="*/ 1783 w 3134"/>
                  <a:gd name="T37" fmla="*/ 3089 h 3392"/>
                  <a:gd name="T38" fmla="*/ 1857 w 3134"/>
                  <a:gd name="T39" fmla="*/ 3123 h 3392"/>
                  <a:gd name="T40" fmla="*/ 2538 w 3134"/>
                  <a:gd name="T41" fmla="*/ 3124 h 3392"/>
                  <a:gd name="T42" fmla="*/ 2541 w 3134"/>
                  <a:gd name="T43" fmla="*/ 1783 h 3392"/>
                  <a:gd name="T44" fmla="*/ 2623 w 3134"/>
                  <a:gd name="T45" fmla="*/ 2140 h 3392"/>
                  <a:gd name="T46" fmla="*/ 2666 w 3134"/>
                  <a:gd name="T47" fmla="*/ 2989 h 3392"/>
                  <a:gd name="T48" fmla="*/ 2727 w 3134"/>
                  <a:gd name="T49" fmla="*/ 3392 h 3392"/>
                  <a:gd name="T50" fmla="*/ 2816 w 3134"/>
                  <a:gd name="T51" fmla="*/ 3366 h 3392"/>
                  <a:gd name="T52" fmla="*/ 2942 w 3134"/>
                  <a:gd name="T53" fmla="*/ 3366 h 3392"/>
                  <a:gd name="T54" fmla="*/ 2966 w 3134"/>
                  <a:gd name="T55" fmla="*/ 2989 h 3392"/>
                  <a:gd name="T56" fmla="*/ 2989 w 3134"/>
                  <a:gd name="T57" fmla="*/ 2608 h 3392"/>
                  <a:gd name="T58" fmla="*/ 3134 w 3134"/>
                  <a:gd name="T59" fmla="*/ 1957 h 3392"/>
                  <a:gd name="T60" fmla="*/ 2852 w 3134"/>
                  <a:gd name="T61" fmla="*/ 693 h 3392"/>
                  <a:gd name="T62" fmla="*/ 2650 w 3134"/>
                  <a:gd name="T63" fmla="*/ 318 h 3392"/>
                  <a:gd name="T64" fmla="*/ 2532 w 3134"/>
                  <a:gd name="T65" fmla="*/ 242 h 3392"/>
                  <a:gd name="T66" fmla="*/ 2003 w 3134"/>
                  <a:gd name="T67" fmla="*/ 0 h 3392"/>
                  <a:gd name="T68" fmla="*/ 2075 w 3134"/>
                  <a:gd name="T69" fmla="*/ 157 h 3392"/>
                  <a:gd name="T70" fmla="*/ 1894 w 3134"/>
                  <a:gd name="T71" fmla="*/ 659 h 3392"/>
                  <a:gd name="T72" fmla="*/ 1836 w 3134"/>
                  <a:gd name="T73" fmla="*/ 569 h 3392"/>
                  <a:gd name="T74" fmla="*/ 1772 w 3134"/>
                  <a:gd name="T75" fmla="*/ 678 h 3392"/>
                  <a:gd name="T76" fmla="*/ 1848 w 3134"/>
                  <a:gd name="T77" fmla="*/ 2625 h 3392"/>
                  <a:gd name="T78" fmla="*/ 1821 w 3134"/>
                  <a:gd name="T79" fmla="*/ 2765 h 3392"/>
                  <a:gd name="T80" fmla="*/ 1698 w 3134"/>
                  <a:gd name="T81" fmla="*/ 2971 h 3392"/>
                  <a:gd name="T82" fmla="*/ 1567 w 3134"/>
                  <a:gd name="T83" fmla="*/ 2765 h 3392"/>
                  <a:gd name="T84" fmla="*/ 1540 w 3134"/>
                  <a:gd name="T85" fmla="*/ 2634 h 3392"/>
                  <a:gd name="T86" fmla="*/ 1614 w 3134"/>
                  <a:gd name="T87" fmla="*/ 839 h 3392"/>
                  <a:gd name="T88" fmla="*/ 1556 w 3134"/>
                  <a:gd name="T89" fmla="*/ 583 h 3392"/>
                  <a:gd name="T90" fmla="*/ 1552 w 3134"/>
                  <a:gd name="T91" fmla="*/ 579 h 3392"/>
                  <a:gd name="T92" fmla="*/ 1548 w 3134"/>
                  <a:gd name="T93" fmla="*/ 575 h 3392"/>
                  <a:gd name="T94" fmla="*/ 1494 w 3134"/>
                  <a:gd name="T95" fmla="*/ 659 h 3392"/>
                  <a:gd name="T96" fmla="*/ 1328 w 3134"/>
                  <a:gd name="T97" fmla="*/ 362 h 3392"/>
                  <a:gd name="T98" fmla="*/ 1378 w 3134"/>
                  <a:gd name="T99" fmla="*/ 0 h 3392"/>
                  <a:gd name="T100" fmla="*/ 907 w 3134"/>
                  <a:gd name="T101" fmla="*/ 199 h 3392"/>
                  <a:gd name="T102" fmla="*/ 782 w 3134"/>
                  <a:gd name="T103" fmla="*/ 303 h 3392"/>
                  <a:gd name="T104" fmla="*/ 568 w 3134"/>
                  <a:gd name="T105" fmla="*/ 538 h 3392"/>
                  <a:gd name="T106" fmla="*/ 249 w 3134"/>
                  <a:gd name="T107" fmla="*/ 1583 h 3392"/>
                  <a:gd name="T108" fmla="*/ 145 w 3134"/>
                  <a:gd name="T109" fmla="*/ 1927 h 3392"/>
                  <a:gd name="T110" fmla="*/ 79 w 3134"/>
                  <a:gd name="T111" fmla="*/ 2307 h 3392"/>
                  <a:gd name="connsiteX0" fmla="*/ 242 w 9995"/>
                  <a:gd name="connsiteY0" fmla="*/ 6801 h 10000"/>
                  <a:gd name="connsiteX1" fmla="*/ 51 w 9995"/>
                  <a:gd name="connsiteY1" fmla="*/ 8844 h 10000"/>
                  <a:gd name="connsiteX2" fmla="*/ 3 w 9995"/>
                  <a:gd name="connsiteY2" fmla="*/ 9387 h 10000"/>
                  <a:gd name="connsiteX3" fmla="*/ 95 w 9995"/>
                  <a:gd name="connsiteY3" fmla="*/ 9805 h 10000"/>
                  <a:gd name="connsiteX4" fmla="*/ 1250 w 9995"/>
                  <a:gd name="connsiteY4" fmla="*/ 9847 h 10000"/>
                  <a:gd name="connsiteX5" fmla="*/ 1506 w 9995"/>
                  <a:gd name="connsiteY5" fmla="*/ 9900 h 10000"/>
                  <a:gd name="connsiteX6" fmla="*/ 1522 w 9995"/>
                  <a:gd name="connsiteY6" fmla="*/ 9915 h 10000"/>
                  <a:gd name="connsiteX7" fmla="*/ 1557 w 9995"/>
                  <a:gd name="connsiteY7" fmla="*/ 9953 h 10000"/>
                  <a:gd name="connsiteX8" fmla="*/ 1732 w 9995"/>
                  <a:gd name="connsiteY8" fmla="*/ 9307 h 10000"/>
                  <a:gd name="connsiteX9" fmla="*/ 1806 w 9995"/>
                  <a:gd name="connsiteY9" fmla="*/ 8564 h 10000"/>
                  <a:gd name="connsiteX10" fmla="*/ 2023 w 9995"/>
                  <a:gd name="connsiteY10" fmla="*/ 6359 h 10000"/>
                  <a:gd name="connsiteX11" fmla="*/ 2584 w 9995"/>
                  <a:gd name="connsiteY11" fmla="*/ 4655 h 10000"/>
                  <a:gd name="connsiteX12" fmla="*/ 2610 w 9995"/>
                  <a:gd name="connsiteY12" fmla="*/ 4578 h 10000"/>
                  <a:gd name="connsiteX13" fmla="*/ 2626 w 9995"/>
                  <a:gd name="connsiteY13" fmla="*/ 4543 h 10000"/>
                  <a:gd name="connsiteX14" fmla="*/ 2661 w 9995"/>
                  <a:gd name="connsiteY14" fmla="*/ 4490 h 10000"/>
                  <a:gd name="connsiteX15" fmla="*/ 2658 w 9995"/>
                  <a:gd name="connsiteY15" fmla="*/ 9231 h 10000"/>
                  <a:gd name="connsiteX16" fmla="*/ 4732 w 9995"/>
                  <a:gd name="connsiteY16" fmla="*/ 9213 h 10000"/>
                  <a:gd name="connsiteX17" fmla="*/ 5328 w 9995"/>
                  <a:gd name="connsiteY17" fmla="*/ 9110 h 10000"/>
                  <a:gd name="connsiteX18" fmla="*/ 5679 w 9995"/>
                  <a:gd name="connsiteY18" fmla="*/ 9107 h 10000"/>
                  <a:gd name="connsiteX19" fmla="*/ 5915 w 9995"/>
                  <a:gd name="connsiteY19" fmla="*/ 9207 h 10000"/>
                  <a:gd name="connsiteX20" fmla="*/ 8088 w 9995"/>
                  <a:gd name="connsiteY20" fmla="*/ 9210 h 10000"/>
                  <a:gd name="connsiteX21" fmla="*/ 8098 w 9995"/>
                  <a:gd name="connsiteY21" fmla="*/ 5256 h 10000"/>
                  <a:gd name="connsiteX22" fmla="*/ 8359 w 9995"/>
                  <a:gd name="connsiteY22" fmla="*/ 6309 h 10000"/>
                  <a:gd name="connsiteX23" fmla="*/ 8497 w 9995"/>
                  <a:gd name="connsiteY23" fmla="*/ 8812 h 10000"/>
                  <a:gd name="connsiteX24" fmla="*/ 8691 w 9995"/>
                  <a:gd name="connsiteY24" fmla="*/ 10000 h 10000"/>
                  <a:gd name="connsiteX25" fmla="*/ 8975 w 9995"/>
                  <a:gd name="connsiteY25" fmla="*/ 9923 h 10000"/>
                  <a:gd name="connsiteX26" fmla="*/ 9377 w 9995"/>
                  <a:gd name="connsiteY26" fmla="*/ 9923 h 10000"/>
                  <a:gd name="connsiteX27" fmla="*/ 9454 w 9995"/>
                  <a:gd name="connsiteY27" fmla="*/ 8812 h 10000"/>
                  <a:gd name="connsiteX28" fmla="*/ 9990 w 9995"/>
                  <a:gd name="connsiteY28" fmla="*/ 5769 h 10000"/>
                  <a:gd name="connsiteX29" fmla="*/ 9090 w 9995"/>
                  <a:gd name="connsiteY29" fmla="*/ 2043 h 10000"/>
                  <a:gd name="connsiteX30" fmla="*/ 8446 w 9995"/>
                  <a:gd name="connsiteY30" fmla="*/ 938 h 10000"/>
                  <a:gd name="connsiteX31" fmla="*/ 8069 w 9995"/>
                  <a:gd name="connsiteY31" fmla="*/ 713 h 10000"/>
                  <a:gd name="connsiteX32" fmla="*/ 6381 w 9995"/>
                  <a:gd name="connsiteY32" fmla="*/ 0 h 10000"/>
                  <a:gd name="connsiteX33" fmla="*/ 6611 w 9995"/>
                  <a:gd name="connsiteY33" fmla="*/ 463 h 10000"/>
                  <a:gd name="connsiteX34" fmla="*/ 6033 w 9995"/>
                  <a:gd name="connsiteY34" fmla="*/ 1943 h 10000"/>
                  <a:gd name="connsiteX35" fmla="*/ 5848 w 9995"/>
                  <a:gd name="connsiteY35" fmla="*/ 1677 h 10000"/>
                  <a:gd name="connsiteX36" fmla="*/ 5644 w 9995"/>
                  <a:gd name="connsiteY36" fmla="*/ 1999 h 10000"/>
                  <a:gd name="connsiteX37" fmla="*/ 5887 w 9995"/>
                  <a:gd name="connsiteY37" fmla="*/ 7739 h 10000"/>
                  <a:gd name="connsiteX38" fmla="*/ 5800 w 9995"/>
                  <a:gd name="connsiteY38" fmla="*/ 8152 h 10000"/>
                  <a:gd name="connsiteX39" fmla="*/ 5408 w 9995"/>
                  <a:gd name="connsiteY39" fmla="*/ 8759 h 10000"/>
                  <a:gd name="connsiteX40" fmla="*/ 4990 w 9995"/>
                  <a:gd name="connsiteY40" fmla="*/ 8152 h 10000"/>
                  <a:gd name="connsiteX41" fmla="*/ 4904 w 9995"/>
                  <a:gd name="connsiteY41" fmla="*/ 7765 h 10000"/>
                  <a:gd name="connsiteX42" fmla="*/ 5140 w 9995"/>
                  <a:gd name="connsiteY42" fmla="*/ 2473 h 10000"/>
                  <a:gd name="connsiteX43" fmla="*/ 4955 w 9995"/>
                  <a:gd name="connsiteY43" fmla="*/ 1719 h 10000"/>
                  <a:gd name="connsiteX44" fmla="*/ 4942 w 9995"/>
                  <a:gd name="connsiteY44" fmla="*/ 1707 h 10000"/>
                  <a:gd name="connsiteX45" fmla="*/ 4929 w 9995"/>
                  <a:gd name="connsiteY45" fmla="*/ 1695 h 10000"/>
                  <a:gd name="connsiteX46" fmla="*/ 4757 w 9995"/>
                  <a:gd name="connsiteY46" fmla="*/ 1943 h 10000"/>
                  <a:gd name="connsiteX47" fmla="*/ 4227 w 9995"/>
                  <a:gd name="connsiteY47" fmla="*/ 1067 h 10000"/>
                  <a:gd name="connsiteX48" fmla="*/ 4387 w 9995"/>
                  <a:gd name="connsiteY48" fmla="*/ 0 h 10000"/>
                  <a:gd name="connsiteX49" fmla="*/ 2884 w 9995"/>
                  <a:gd name="connsiteY49" fmla="*/ 587 h 10000"/>
                  <a:gd name="connsiteX50" fmla="*/ 2485 w 9995"/>
                  <a:gd name="connsiteY50" fmla="*/ 893 h 10000"/>
                  <a:gd name="connsiteX51" fmla="*/ 1802 w 9995"/>
                  <a:gd name="connsiteY51" fmla="*/ 1586 h 10000"/>
                  <a:gd name="connsiteX52" fmla="*/ 785 w 9995"/>
                  <a:gd name="connsiteY52" fmla="*/ 4667 h 10000"/>
                  <a:gd name="connsiteX53" fmla="*/ 453 w 9995"/>
                  <a:gd name="connsiteY53" fmla="*/ 5681 h 10000"/>
                  <a:gd name="connsiteX54" fmla="*/ 242 w 9995"/>
                  <a:gd name="connsiteY54" fmla="*/ 6801 h 10000"/>
                  <a:gd name="connsiteX0" fmla="*/ 242 w 9998"/>
                  <a:gd name="connsiteY0" fmla="*/ 6801 h 10000"/>
                  <a:gd name="connsiteX1" fmla="*/ 51 w 9998"/>
                  <a:gd name="connsiteY1" fmla="*/ 8844 h 10000"/>
                  <a:gd name="connsiteX2" fmla="*/ 3 w 9998"/>
                  <a:gd name="connsiteY2" fmla="*/ 9387 h 10000"/>
                  <a:gd name="connsiteX3" fmla="*/ 95 w 9998"/>
                  <a:gd name="connsiteY3" fmla="*/ 9805 h 10000"/>
                  <a:gd name="connsiteX4" fmla="*/ 1251 w 9998"/>
                  <a:gd name="connsiteY4" fmla="*/ 9847 h 10000"/>
                  <a:gd name="connsiteX5" fmla="*/ 1507 w 9998"/>
                  <a:gd name="connsiteY5" fmla="*/ 9900 h 10000"/>
                  <a:gd name="connsiteX6" fmla="*/ 1523 w 9998"/>
                  <a:gd name="connsiteY6" fmla="*/ 9915 h 10000"/>
                  <a:gd name="connsiteX7" fmla="*/ 1558 w 9998"/>
                  <a:gd name="connsiteY7" fmla="*/ 9953 h 10000"/>
                  <a:gd name="connsiteX8" fmla="*/ 1733 w 9998"/>
                  <a:gd name="connsiteY8" fmla="*/ 9307 h 10000"/>
                  <a:gd name="connsiteX9" fmla="*/ 1807 w 9998"/>
                  <a:gd name="connsiteY9" fmla="*/ 8564 h 10000"/>
                  <a:gd name="connsiteX10" fmla="*/ 2024 w 9998"/>
                  <a:gd name="connsiteY10" fmla="*/ 6359 h 10000"/>
                  <a:gd name="connsiteX11" fmla="*/ 2585 w 9998"/>
                  <a:gd name="connsiteY11" fmla="*/ 4655 h 10000"/>
                  <a:gd name="connsiteX12" fmla="*/ 2611 w 9998"/>
                  <a:gd name="connsiteY12" fmla="*/ 4578 h 10000"/>
                  <a:gd name="connsiteX13" fmla="*/ 2627 w 9998"/>
                  <a:gd name="connsiteY13" fmla="*/ 4543 h 10000"/>
                  <a:gd name="connsiteX14" fmla="*/ 2662 w 9998"/>
                  <a:gd name="connsiteY14" fmla="*/ 4490 h 10000"/>
                  <a:gd name="connsiteX15" fmla="*/ 2659 w 9998"/>
                  <a:gd name="connsiteY15" fmla="*/ 9231 h 10000"/>
                  <a:gd name="connsiteX16" fmla="*/ 4734 w 9998"/>
                  <a:gd name="connsiteY16" fmla="*/ 9213 h 10000"/>
                  <a:gd name="connsiteX17" fmla="*/ 5331 w 9998"/>
                  <a:gd name="connsiteY17" fmla="*/ 9110 h 10000"/>
                  <a:gd name="connsiteX18" fmla="*/ 5682 w 9998"/>
                  <a:gd name="connsiteY18" fmla="*/ 9107 h 10000"/>
                  <a:gd name="connsiteX19" fmla="*/ 5918 w 9998"/>
                  <a:gd name="connsiteY19" fmla="*/ 9207 h 10000"/>
                  <a:gd name="connsiteX20" fmla="*/ 8092 w 9998"/>
                  <a:gd name="connsiteY20" fmla="*/ 9210 h 10000"/>
                  <a:gd name="connsiteX21" fmla="*/ 8102 w 9998"/>
                  <a:gd name="connsiteY21" fmla="*/ 5256 h 10000"/>
                  <a:gd name="connsiteX22" fmla="*/ 8363 w 9998"/>
                  <a:gd name="connsiteY22" fmla="*/ 6309 h 10000"/>
                  <a:gd name="connsiteX23" fmla="*/ 8501 w 9998"/>
                  <a:gd name="connsiteY23" fmla="*/ 8812 h 10000"/>
                  <a:gd name="connsiteX24" fmla="*/ 8695 w 9998"/>
                  <a:gd name="connsiteY24" fmla="*/ 10000 h 10000"/>
                  <a:gd name="connsiteX25" fmla="*/ 8979 w 9998"/>
                  <a:gd name="connsiteY25" fmla="*/ 9923 h 10000"/>
                  <a:gd name="connsiteX26" fmla="*/ 9382 w 9998"/>
                  <a:gd name="connsiteY26" fmla="*/ 9923 h 10000"/>
                  <a:gd name="connsiteX27" fmla="*/ 9995 w 9998"/>
                  <a:gd name="connsiteY27" fmla="*/ 5769 h 10000"/>
                  <a:gd name="connsiteX28" fmla="*/ 9095 w 9998"/>
                  <a:gd name="connsiteY28" fmla="*/ 2043 h 10000"/>
                  <a:gd name="connsiteX29" fmla="*/ 8450 w 9998"/>
                  <a:gd name="connsiteY29" fmla="*/ 938 h 10000"/>
                  <a:gd name="connsiteX30" fmla="*/ 8073 w 9998"/>
                  <a:gd name="connsiteY30" fmla="*/ 713 h 10000"/>
                  <a:gd name="connsiteX31" fmla="*/ 6384 w 9998"/>
                  <a:gd name="connsiteY31" fmla="*/ 0 h 10000"/>
                  <a:gd name="connsiteX32" fmla="*/ 6614 w 9998"/>
                  <a:gd name="connsiteY32" fmla="*/ 463 h 10000"/>
                  <a:gd name="connsiteX33" fmla="*/ 6036 w 9998"/>
                  <a:gd name="connsiteY33" fmla="*/ 1943 h 10000"/>
                  <a:gd name="connsiteX34" fmla="*/ 5851 w 9998"/>
                  <a:gd name="connsiteY34" fmla="*/ 1677 h 10000"/>
                  <a:gd name="connsiteX35" fmla="*/ 5647 w 9998"/>
                  <a:gd name="connsiteY35" fmla="*/ 1999 h 10000"/>
                  <a:gd name="connsiteX36" fmla="*/ 5890 w 9998"/>
                  <a:gd name="connsiteY36" fmla="*/ 7739 h 10000"/>
                  <a:gd name="connsiteX37" fmla="*/ 5803 w 9998"/>
                  <a:gd name="connsiteY37" fmla="*/ 8152 h 10000"/>
                  <a:gd name="connsiteX38" fmla="*/ 5411 w 9998"/>
                  <a:gd name="connsiteY38" fmla="*/ 8759 h 10000"/>
                  <a:gd name="connsiteX39" fmla="*/ 4992 w 9998"/>
                  <a:gd name="connsiteY39" fmla="*/ 8152 h 10000"/>
                  <a:gd name="connsiteX40" fmla="*/ 4906 w 9998"/>
                  <a:gd name="connsiteY40" fmla="*/ 7765 h 10000"/>
                  <a:gd name="connsiteX41" fmla="*/ 5143 w 9998"/>
                  <a:gd name="connsiteY41" fmla="*/ 2473 h 10000"/>
                  <a:gd name="connsiteX42" fmla="*/ 4957 w 9998"/>
                  <a:gd name="connsiteY42" fmla="*/ 1719 h 10000"/>
                  <a:gd name="connsiteX43" fmla="*/ 4944 w 9998"/>
                  <a:gd name="connsiteY43" fmla="*/ 1707 h 10000"/>
                  <a:gd name="connsiteX44" fmla="*/ 4931 w 9998"/>
                  <a:gd name="connsiteY44" fmla="*/ 1695 h 10000"/>
                  <a:gd name="connsiteX45" fmla="*/ 4759 w 9998"/>
                  <a:gd name="connsiteY45" fmla="*/ 1943 h 10000"/>
                  <a:gd name="connsiteX46" fmla="*/ 4229 w 9998"/>
                  <a:gd name="connsiteY46" fmla="*/ 1067 h 10000"/>
                  <a:gd name="connsiteX47" fmla="*/ 4389 w 9998"/>
                  <a:gd name="connsiteY47" fmla="*/ 0 h 10000"/>
                  <a:gd name="connsiteX48" fmla="*/ 2885 w 9998"/>
                  <a:gd name="connsiteY48" fmla="*/ 587 h 10000"/>
                  <a:gd name="connsiteX49" fmla="*/ 2486 w 9998"/>
                  <a:gd name="connsiteY49" fmla="*/ 893 h 10000"/>
                  <a:gd name="connsiteX50" fmla="*/ 1803 w 9998"/>
                  <a:gd name="connsiteY50" fmla="*/ 1586 h 10000"/>
                  <a:gd name="connsiteX51" fmla="*/ 785 w 9998"/>
                  <a:gd name="connsiteY51" fmla="*/ 4667 h 10000"/>
                  <a:gd name="connsiteX52" fmla="*/ 453 w 9998"/>
                  <a:gd name="connsiteY52" fmla="*/ 5681 h 10000"/>
                  <a:gd name="connsiteX53" fmla="*/ 242 w 9998"/>
                  <a:gd name="connsiteY53" fmla="*/ 6801 h 10000"/>
                  <a:gd name="connsiteX0" fmla="*/ 242 w 10001"/>
                  <a:gd name="connsiteY0" fmla="*/ 6801 h 10000"/>
                  <a:gd name="connsiteX1" fmla="*/ 51 w 10001"/>
                  <a:gd name="connsiteY1" fmla="*/ 8844 h 10000"/>
                  <a:gd name="connsiteX2" fmla="*/ 3 w 10001"/>
                  <a:gd name="connsiteY2" fmla="*/ 9387 h 10000"/>
                  <a:gd name="connsiteX3" fmla="*/ 95 w 10001"/>
                  <a:gd name="connsiteY3" fmla="*/ 9805 h 10000"/>
                  <a:gd name="connsiteX4" fmla="*/ 1251 w 10001"/>
                  <a:gd name="connsiteY4" fmla="*/ 9847 h 10000"/>
                  <a:gd name="connsiteX5" fmla="*/ 1507 w 10001"/>
                  <a:gd name="connsiteY5" fmla="*/ 9900 h 10000"/>
                  <a:gd name="connsiteX6" fmla="*/ 1523 w 10001"/>
                  <a:gd name="connsiteY6" fmla="*/ 9915 h 10000"/>
                  <a:gd name="connsiteX7" fmla="*/ 1558 w 10001"/>
                  <a:gd name="connsiteY7" fmla="*/ 9953 h 10000"/>
                  <a:gd name="connsiteX8" fmla="*/ 1733 w 10001"/>
                  <a:gd name="connsiteY8" fmla="*/ 9307 h 10000"/>
                  <a:gd name="connsiteX9" fmla="*/ 1807 w 10001"/>
                  <a:gd name="connsiteY9" fmla="*/ 8564 h 10000"/>
                  <a:gd name="connsiteX10" fmla="*/ 2024 w 10001"/>
                  <a:gd name="connsiteY10" fmla="*/ 6359 h 10000"/>
                  <a:gd name="connsiteX11" fmla="*/ 2586 w 10001"/>
                  <a:gd name="connsiteY11" fmla="*/ 4655 h 10000"/>
                  <a:gd name="connsiteX12" fmla="*/ 2612 w 10001"/>
                  <a:gd name="connsiteY12" fmla="*/ 4578 h 10000"/>
                  <a:gd name="connsiteX13" fmla="*/ 2628 w 10001"/>
                  <a:gd name="connsiteY13" fmla="*/ 4543 h 10000"/>
                  <a:gd name="connsiteX14" fmla="*/ 2663 w 10001"/>
                  <a:gd name="connsiteY14" fmla="*/ 4490 h 10000"/>
                  <a:gd name="connsiteX15" fmla="*/ 2660 w 10001"/>
                  <a:gd name="connsiteY15" fmla="*/ 9231 h 10000"/>
                  <a:gd name="connsiteX16" fmla="*/ 4735 w 10001"/>
                  <a:gd name="connsiteY16" fmla="*/ 9213 h 10000"/>
                  <a:gd name="connsiteX17" fmla="*/ 5332 w 10001"/>
                  <a:gd name="connsiteY17" fmla="*/ 9110 h 10000"/>
                  <a:gd name="connsiteX18" fmla="*/ 5683 w 10001"/>
                  <a:gd name="connsiteY18" fmla="*/ 9107 h 10000"/>
                  <a:gd name="connsiteX19" fmla="*/ 5919 w 10001"/>
                  <a:gd name="connsiteY19" fmla="*/ 9207 h 10000"/>
                  <a:gd name="connsiteX20" fmla="*/ 8094 w 10001"/>
                  <a:gd name="connsiteY20" fmla="*/ 9210 h 10000"/>
                  <a:gd name="connsiteX21" fmla="*/ 8104 w 10001"/>
                  <a:gd name="connsiteY21" fmla="*/ 5256 h 10000"/>
                  <a:gd name="connsiteX22" fmla="*/ 8365 w 10001"/>
                  <a:gd name="connsiteY22" fmla="*/ 6309 h 10000"/>
                  <a:gd name="connsiteX23" fmla="*/ 8503 w 10001"/>
                  <a:gd name="connsiteY23" fmla="*/ 8812 h 10000"/>
                  <a:gd name="connsiteX24" fmla="*/ 8697 w 10001"/>
                  <a:gd name="connsiteY24" fmla="*/ 10000 h 10000"/>
                  <a:gd name="connsiteX25" fmla="*/ 8981 w 10001"/>
                  <a:gd name="connsiteY25" fmla="*/ 9923 h 10000"/>
                  <a:gd name="connsiteX26" fmla="*/ 9533 w 10001"/>
                  <a:gd name="connsiteY26" fmla="*/ 9992 h 10000"/>
                  <a:gd name="connsiteX27" fmla="*/ 9997 w 10001"/>
                  <a:gd name="connsiteY27" fmla="*/ 5769 h 10000"/>
                  <a:gd name="connsiteX28" fmla="*/ 9097 w 10001"/>
                  <a:gd name="connsiteY28" fmla="*/ 2043 h 10000"/>
                  <a:gd name="connsiteX29" fmla="*/ 8452 w 10001"/>
                  <a:gd name="connsiteY29" fmla="*/ 938 h 10000"/>
                  <a:gd name="connsiteX30" fmla="*/ 8075 w 10001"/>
                  <a:gd name="connsiteY30" fmla="*/ 713 h 10000"/>
                  <a:gd name="connsiteX31" fmla="*/ 6385 w 10001"/>
                  <a:gd name="connsiteY31" fmla="*/ 0 h 10000"/>
                  <a:gd name="connsiteX32" fmla="*/ 6615 w 10001"/>
                  <a:gd name="connsiteY32" fmla="*/ 463 h 10000"/>
                  <a:gd name="connsiteX33" fmla="*/ 6037 w 10001"/>
                  <a:gd name="connsiteY33" fmla="*/ 1943 h 10000"/>
                  <a:gd name="connsiteX34" fmla="*/ 5852 w 10001"/>
                  <a:gd name="connsiteY34" fmla="*/ 1677 h 10000"/>
                  <a:gd name="connsiteX35" fmla="*/ 5648 w 10001"/>
                  <a:gd name="connsiteY35" fmla="*/ 1999 h 10000"/>
                  <a:gd name="connsiteX36" fmla="*/ 5891 w 10001"/>
                  <a:gd name="connsiteY36" fmla="*/ 7739 h 10000"/>
                  <a:gd name="connsiteX37" fmla="*/ 5804 w 10001"/>
                  <a:gd name="connsiteY37" fmla="*/ 8152 h 10000"/>
                  <a:gd name="connsiteX38" fmla="*/ 5412 w 10001"/>
                  <a:gd name="connsiteY38" fmla="*/ 8759 h 10000"/>
                  <a:gd name="connsiteX39" fmla="*/ 4993 w 10001"/>
                  <a:gd name="connsiteY39" fmla="*/ 8152 h 10000"/>
                  <a:gd name="connsiteX40" fmla="*/ 4907 w 10001"/>
                  <a:gd name="connsiteY40" fmla="*/ 7765 h 10000"/>
                  <a:gd name="connsiteX41" fmla="*/ 5144 w 10001"/>
                  <a:gd name="connsiteY41" fmla="*/ 2473 h 10000"/>
                  <a:gd name="connsiteX42" fmla="*/ 4958 w 10001"/>
                  <a:gd name="connsiteY42" fmla="*/ 1719 h 10000"/>
                  <a:gd name="connsiteX43" fmla="*/ 4945 w 10001"/>
                  <a:gd name="connsiteY43" fmla="*/ 1707 h 10000"/>
                  <a:gd name="connsiteX44" fmla="*/ 4932 w 10001"/>
                  <a:gd name="connsiteY44" fmla="*/ 1695 h 10000"/>
                  <a:gd name="connsiteX45" fmla="*/ 4760 w 10001"/>
                  <a:gd name="connsiteY45" fmla="*/ 1943 h 10000"/>
                  <a:gd name="connsiteX46" fmla="*/ 4230 w 10001"/>
                  <a:gd name="connsiteY46" fmla="*/ 1067 h 10000"/>
                  <a:gd name="connsiteX47" fmla="*/ 4390 w 10001"/>
                  <a:gd name="connsiteY47" fmla="*/ 0 h 10000"/>
                  <a:gd name="connsiteX48" fmla="*/ 2886 w 10001"/>
                  <a:gd name="connsiteY48" fmla="*/ 587 h 10000"/>
                  <a:gd name="connsiteX49" fmla="*/ 2486 w 10001"/>
                  <a:gd name="connsiteY49" fmla="*/ 893 h 10000"/>
                  <a:gd name="connsiteX50" fmla="*/ 1803 w 10001"/>
                  <a:gd name="connsiteY50" fmla="*/ 1586 h 10000"/>
                  <a:gd name="connsiteX51" fmla="*/ 785 w 10001"/>
                  <a:gd name="connsiteY51" fmla="*/ 4667 h 10000"/>
                  <a:gd name="connsiteX52" fmla="*/ 453 w 10001"/>
                  <a:gd name="connsiteY52" fmla="*/ 5681 h 10000"/>
                  <a:gd name="connsiteX53" fmla="*/ 242 w 10001"/>
                  <a:gd name="connsiteY53" fmla="*/ 6801 h 10000"/>
                  <a:gd name="connsiteX0" fmla="*/ 242 w 10001"/>
                  <a:gd name="connsiteY0" fmla="*/ 6801 h 10356"/>
                  <a:gd name="connsiteX1" fmla="*/ 51 w 10001"/>
                  <a:gd name="connsiteY1" fmla="*/ 8844 h 10356"/>
                  <a:gd name="connsiteX2" fmla="*/ 3 w 10001"/>
                  <a:gd name="connsiteY2" fmla="*/ 9387 h 10356"/>
                  <a:gd name="connsiteX3" fmla="*/ 95 w 10001"/>
                  <a:gd name="connsiteY3" fmla="*/ 9805 h 10356"/>
                  <a:gd name="connsiteX4" fmla="*/ 1251 w 10001"/>
                  <a:gd name="connsiteY4" fmla="*/ 9847 h 10356"/>
                  <a:gd name="connsiteX5" fmla="*/ 1507 w 10001"/>
                  <a:gd name="connsiteY5" fmla="*/ 9900 h 10356"/>
                  <a:gd name="connsiteX6" fmla="*/ 1523 w 10001"/>
                  <a:gd name="connsiteY6" fmla="*/ 9915 h 10356"/>
                  <a:gd name="connsiteX7" fmla="*/ 1558 w 10001"/>
                  <a:gd name="connsiteY7" fmla="*/ 9953 h 10356"/>
                  <a:gd name="connsiteX8" fmla="*/ 1733 w 10001"/>
                  <a:gd name="connsiteY8" fmla="*/ 9307 h 10356"/>
                  <a:gd name="connsiteX9" fmla="*/ 1807 w 10001"/>
                  <a:gd name="connsiteY9" fmla="*/ 8564 h 10356"/>
                  <a:gd name="connsiteX10" fmla="*/ 2024 w 10001"/>
                  <a:gd name="connsiteY10" fmla="*/ 6359 h 10356"/>
                  <a:gd name="connsiteX11" fmla="*/ 2586 w 10001"/>
                  <a:gd name="connsiteY11" fmla="*/ 4655 h 10356"/>
                  <a:gd name="connsiteX12" fmla="*/ 2612 w 10001"/>
                  <a:gd name="connsiteY12" fmla="*/ 4578 h 10356"/>
                  <a:gd name="connsiteX13" fmla="*/ 2628 w 10001"/>
                  <a:gd name="connsiteY13" fmla="*/ 4543 h 10356"/>
                  <a:gd name="connsiteX14" fmla="*/ 2663 w 10001"/>
                  <a:gd name="connsiteY14" fmla="*/ 4490 h 10356"/>
                  <a:gd name="connsiteX15" fmla="*/ 2660 w 10001"/>
                  <a:gd name="connsiteY15" fmla="*/ 9231 h 10356"/>
                  <a:gd name="connsiteX16" fmla="*/ 4735 w 10001"/>
                  <a:gd name="connsiteY16" fmla="*/ 9213 h 10356"/>
                  <a:gd name="connsiteX17" fmla="*/ 5332 w 10001"/>
                  <a:gd name="connsiteY17" fmla="*/ 9110 h 10356"/>
                  <a:gd name="connsiteX18" fmla="*/ 5683 w 10001"/>
                  <a:gd name="connsiteY18" fmla="*/ 9107 h 10356"/>
                  <a:gd name="connsiteX19" fmla="*/ 5919 w 10001"/>
                  <a:gd name="connsiteY19" fmla="*/ 9207 h 10356"/>
                  <a:gd name="connsiteX20" fmla="*/ 8094 w 10001"/>
                  <a:gd name="connsiteY20" fmla="*/ 9210 h 10356"/>
                  <a:gd name="connsiteX21" fmla="*/ 8104 w 10001"/>
                  <a:gd name="connsiteY21" fmla="*/ 5256 h 10356"/>
                  <a:gd name="connsiteX22" fmla="*/ 8365 w 10001"/>
                  <a:gd name="connsiteY22" fmla="*/ 6309 h 10356"/>
                  <a:gd name="connsiteX23" fmla="*/ 8503 w 10001"/>
                  <a:gd name="connsiteY23" fmla="*/ 8812 h 10356"/>
                  <a:gd name="connsiteX24" fmla="*/ 8697 w 10001"/>
                  <a:gd name="connsiteY24" fmla="*/ 10000 h 10356"/>
                  <a:gd name="connsiteX25" fmla="*/ 9533 w 10001"/>
                  <a:gd name="connsiteY25" fmla="*/ 9992 h 10356"/>
                  <a:gd name="connsiteX26" fmla="*/ 9997 w 10001"/>
                  <a:gd name="connsiteY26" fmla="*/ 5769 h 10356"/>
                  <a:gd name="connsiteX27" fmla="*/ 9097 w 10001"/>
                  <a:gd name="connsiteY27" fmla="*/ 2043 h 10356"/>
                  <a:gd name="connsiteX28" fmla="*/ 8452 w 10001"/>
                  <a:gd name="connsiteY28" fmla="*/ 938 h 10356"/>
                  <a:gd name="connsiteX29" fmla="*/ 8075 w 10001"/>
                  <a:gd name="connsiteY29" fmla="*/ 713 h 10356"/>
                  <a:gd name="connsiteX30" fmla="*/ 6385 w 10001"/>
                  <a:gd name="connsiteY30" fmla="*/ 0 h 10356"/>
                  <a:gd name="connsiteX31" fmla="*/ 6615 w 10001"/>
                  <a:gd name="connsiteY31" fmla="*/ 463 h 10356"/>
                  <a:gd name="connsiteX32" fmla="*/ 6037 w 10001"/>
                  <a:gd name="connsiteY32" fmla="*/ 1943 h 10356"/>
                  <a:gd name="connsiteX33" fmla="*/ 5852 w 10001"/>
                  <a:gd name="connsiteY33" fmla="*/ 1677 h 10356"/>
                  <a:gd name="connsiteX34" fmla="*/ 5648 w 10001"/>
                  <a:gd name="connsiteY34" fmla="*/ 1999 h 10356"/>
                  <a:gd name="connsiteX35" fmla="*/ 5891 w 10001"/>
                  <a:gd name="connsiteY35" fmla="*/ 7739 h 10356"/>
                  <a:gd name="connsiteX36" fmla="*/ 5804 w 10001"/>
                  <a:gd name="connsiteY36" fmla="*/ 8152 h 10356"/>
                  <a:gd name="connsiteX37" fmla="*/ 5412 w 10001"/>
                  <a:gd name="connsiteY37" fmla="*/ 8759 h 10356"/>
                  <a:gd name="connsiteX38" fmla="*/ 4993 w 10001"/>
                  <a:gd name="connsiteY38" fmla="*/ 8152 h 10356"/>
                  <a:gd name="connsiteX39" fmla="*/ 4907 w 10001"/>
                  <a:gd name="connsiteY39" fmla="*/ 7765 h 10356"/>
                  <a:gd name="connsiteX40" fmla="*/ 5144 w 10001"/>
                  <a:gd name="connsiteY40" fmla="*/ 2473 h 10356"/>
                  <a:gd name="connsiteX41" fmla="*/ 4958 w 10001"/>
                  <a:gd name="connsiteY41" fmla="*/ 1719 h 10356"/>
                  <a:gd name="connsiteX42" fmla="*/ 4945 w 10001"/>
                  <a:gd name="connsiteY42" fmla="*/ 1707 h 10356"/>
                  <a:gd name="connsiteX43" fmla="*/ 4932 w 10001"/>
                  <a:gd name="connsiteY43" fmla="*/ 1695 h 10356"/>
                  <a:gd name="connsiteX44" fmla="*/ 4760 w 10001"/>
                  <a:gd name="connsiteY44" fmla="*/ 1943 h 10356"/>
                  <a:gd name="connsiteX45" fmla="*/ 4230 w 10001"/>
                  <a:gd name="connsiteY45" fmla="*/ 1067 h 10356"/>
                  <a:gd name="connsiteX46" fmla="*/ 4390 w 10001"/>
                  <a:gd name="connsiteY46" fmla="*/ 0 h 10356"/>
                  <a:gd name="connsiteX47" fmla="*/ 2886 w 10001"/>
                  <a:gd name="connsiteY47" fmla="*/ 587 h 10356"/>
                  <a:gd name="connsiteX48" fmla="*/ 2486 w 10001"/>
                  <a:gd name="connsiteY48" fmla="*/ 893 h 10356"/>
                  <a:gd name="connsiteX49" fmla="*/ 1803 w 10001"/>
                  <a:gd name="connsiteY49" fmla="*/ 1586 h 10356"/>
                  <a:gd name="connsiteX50" fmla="*/ 785 w 10001"/>
                  <a:gd name="connsiteY50" fmla="*/ 4667 h 10356"/>
                  <a:gd name="connsiteX51" fmla="*/ 453 w 10001"/>
                  <a:gd name="connsiteY51" fmla="*/ 5681 h 10356"/>
                  <a:gd name="connsiteX52" fmla="*/ 242 w 10001"/>
                  <a:gd name="connsiteY52" fmla="*/ 6801 h 10356"/>
                  <a:gd name="connsiteX0" fmla="*/ 242 w 10001"/>
                  <a:gd name="connsiteY0" fmla="*/ 6801 h 10356"/>
                  <a:gd name="connsiteX1" fmla="*/ 51 w 10001"/>
                  <a:gd name="connsiteY1" fmla="*/ 8844 h 10356"/>
                  <a:gd name="connsiteX2" fmla="*/ 3 w 10001"/>
                  <a:gd name="connsiteY2" fmla="*/ 9387 h 10356"/>
                  <a:gd name="connsiteX3" fmla="*/ 95 w 10001"/>
                  <a:gd name="connsiteY3" fmla="*/ 9805 h 10356"/>
                  <a:gd name="connsiteX4" fmla="*/ 1251 w 10001"/>
                  <a:gd name="connsiteY4" fmla="*/ 9847 h 10356"/>
                  <a:gd name="connsiteX5" fmla="*/ 1507 w 10001"/>
                  <a:gd name="connsiteY5" fmla="*/ 9900 h 10356"/>
                  <a:gd name="connsiteX6" fmla="*/ 1523 w 10001"/>
                  <a:gd name="connsiteY6" fmla="*/ 9915 h 10356"/>
                  <a:gd name="connsiteX7" fmla="*/ 1558 w 10001"/>
                  <a:gd name="connsiteY7" fmla="*/ 9953 h 10356"/>
                  <a:gd name="connsiteX8" fmla="*/ 1733 w 10001"/>
                  <a:gd name="connsiteY8" fmla="*/ 9307 h 10356"/>
                  <a:gd name="connsiteX9" fmla="*/ 1807 w 10001"/>
                  <a:gd name="connsiteY9" fmla="*/ 8564 h 10356"/>
                  <a:gd name="connsiteX10" fmla="*/ 2024 w 10001"/>
                  <a:gd name="connsiteY10" fmla="*/ 6359 h 10356"/>
                  <a:gd name="connsiteX11" fmla="*/ 2586 w 10001"/>
                  <a:gd name="connsiteY11" fmla="*/ 4655 h 10356"/>
                  <a:gd name="connsiteX12" fmla="*/ 2612 w 10001"/>
                  <a:gd name="connsiteY12" fmla="*/ 4578 h 10356"/>
                  <a:gd name="connsiteX13" fmla="*/ 2628 w 10001"/>
                  <a:gd name="connsiteY13" fmla="*/ 4543 h 10356"/>
                  <a:gd name="connsiteX14" fmla="*/ 2663 w 10001"/>
                  <a:gd name="connsiteY14" fmla="*/ 4490 h 10356"/>
                  <a:gd name="connsiteX15" fmla="*/ 2660 w 10001"/>
                  <a:gd name="connsiteY15" fmla="*/ 9231 h 10356"/>
                  <a:gd name="connsiteX16" fmla="*/ 4735 w 10001"/>
                  <a:gd name="connsiteY16" fmla="*/ 9213 h 10356"/>
                  <a:gd name="connsiteX17" fmla="*/ 5332 w 10001"/>
                  <a:gd name="connsiteY17" fmla="*/ 9110 h 10356"/>
                  <a:gd name="connsiteX18" fmla="*/ 5683 w 10001"/>
                  <a:gd name="connsiteY18" fmla="*/ 9107 h 10356"/>
                  <a:gd name="connsiteX19" fmla="*/ 5919 w 10001"/>
                  <a:gd name="connsiteY19" fmla="*/ 9207 h 10356"/>
                  <a:gd name="connsiteX20" fmla="*/ 8094 w 10001"/>
                  <a:gd name="connsiteY20" fmla="*/ 9210 h 10356"/>
                  <a:gd name="connsiteX21" fmla="*/ 8104 w 10001"/>
                  <a:gd name="connsiteY21" fmla="*/ 5256 h 10356"/>
                  <a:gd name="connsiteX22" fmla="*/ 8365 w 10001"/>
                  <a:gd name="connsiteY22" fmla="*/ 6309 h 10356"/>
                  <a:gd name="connsiteX23" fmla="*/ 8503 w 10001"/>
                  <a:gd name="connsiteY23" fmla="*/ 8812 h 10356"/>
                  <a:gd name="connsiteX24" fmla="*/ 8697 w 10001"/>
                  <a:gd name="connsiteY24" fmla="*/ 10000 h 10356"/>
                  <a:gd name="connsiteX25" fmla="*/ 9533 w 10001"/>
                  <a:gd name="connsiteY25" fmla="*/ 9992 h 10356"/>
                  <a:gd name="connsiteX26" fmla="*/ 9997 w 10001"/>
                  <a:gd name="connsiteY26" fmla="*/ 5769 h 10356"/>
                  <a:gd name="connsiteX27" fmla="*/ 9097 w 10001"/>
                  <a:gd name="connsiteY27" fmla="*/ 2043 h 10356"/>
                  <a:gd name="connsiteX28" fmla="*/ 8452 w 10001"/>
                  <a:gd name="connsiteY28" fmla="*/ 938 h 10356"/>
                  <a:gd name="connsiteX29" fmla="*/ 8075 w 10001"/>
                  <a:gd name="connsiteY29" fmla="*/ 713 h 10356"/>
                  <a:gd name="connsiteX30" fmla="*/ 6385 w 10001"/>
                  <a:gd name="connsiteY30" fmla="*/ 0 h 10356"/>
                  <a:gd name="connsiteX31" fmla="*/ 6615 w 10001"/>
                  <a:gd name="connsiteY31" fmla="*/ 463 h 10356"/>
                  <a:gd name="connsiteX32" fmla="*/ 6037 w 10001"/>
                  <a:gd name="connsiteY32" fmla="*/ 1943 h 10356"/>
                  <a:gd name="connsiteX33" fmla="*/ 5852 w 10001"/>
                  <a:gd name="connsiteY33" fmla="*/ 1677 h 10356"/>
                  <a:gd name="connsiteX34" fmla="*/ 5648 w 10001"/>
                  <a:gd name="connsiteY34" fmla="*/ 1999 h 10356"/>
                  <a:gd name="connsiteX35" fmla="*/ 5891 w 10001"/>
                  <a:gd name="connsiteY35" fmla="*/ 7739 h 10356"/>
                  <a:gd name="connsiteX36" fmla="*/ 5804 w 10001"/>
                  <a:gd name="connsiteY36" fmla="*/ 8152 h 10356"/>
                  <a:gd name="connsiteX37" fmla="*/ 5412 w 10001"/>
                  <a:gd name="connsiteY37" fmla="*/ 8759 h 10356"/>
                  <a:gd name="connsiteX38" fmla="*/ 4993 w 10001"/>
                  <a:gd name="connsiteY38" fmla="*/ 8152 h 10356"/>
                  <a:gd name="connsiteX39" fmla="*/ 4907 w 10001"/>
                  <a:gd name="connsiteY39" fmla="*/ 7765 h 10356"/>
                  <a:gd name="connsiteX40" fmla="*/ 5144 w 10001"/>
                  <a:gd name="connsiteY40" fmla="*/ 2473 h 10356"/>
                  <a:gd name="connsiteX41" fmla="*/ 4958 w 10001"/>
                  <a:gd name="connsiteY41" fmla="*/ 1719 h 10356"/>
                  <a:gd name="connsiteX42" fmla="*/ 4945 w 10001"/>
                  <a:gd name="connsiteY42" fmla="*/ 1707 h 10356"/>
                  <a:gd name="connsiteX43" fmla="*/ 4932 w 10001"/>
                  <a:gd name="connsiteY43" fmla="*/ 1695 h 10356"/>
                  <a:gd name="connsiteX44" fmla="*/ 4760 w 10001"/>
                  <a:gd name="connsiteY44" fmla="*/ 1943 h 10356"/>
                  <a:gd name="connsiteX45" fmla="*/ 4230 w 10001"/>
                  <a:gd name="connsiteY45" fmla="*/ 1067 h 10356"/>
                  <a:gd name="connsiteX46" fmla="*/ 4390 w 10001"/>
                  <a:gd name="connsiteY46" fmla="*/ 0 h 10356"/>
                  <a:gd name="connsiteX47" fmla="*/ 2886 w 10001"/>
                  <a:gd name="connsiteY47" fmla="*/ 587 h 10356"/>
                  <a:gd name="connsiteX48" fmla="*/ 2486 w 10001"/>
                  <a:gd name="connsiteY48" fmla="*/ 893 h 10356"/>
                  <a:gd name="connsiteX49" fmla="*/ 1803 w 10001"/>
                  <a:gd name="connsiteY49" fmla="*/ 1586 h 10356"/>
                  <a:gd name="connsiteX50" fmla="*/ 785 w 10001"/>
                  <a:gd name="connsiteY50" fmla="*/ 4667 h 10356"/>
                  <a:gd name="connsiteX51" fmla="*/ 453 w 10001"/>
                  <a:gd name="connsiteY51" fmla="*/ 5681 h 10356"/>
                  <a:gd name="connsiteX52" fmla="*/ 242 w 10001"/>
                  <a:gd name="connsiteY52" fmla="*/ 6801 h 10356"/>
                  <a:gd name="connsiteX0" fmla="*/ 242 w 10001"/>
                  <a:gd name="connsiteY0" fmla="*/ 6801 h 10356"/>
                  <a:gd name="connsiteX1" fmla="*/ 51 w 10001"/>
                  <a:gd name="connsiteY1" fmla="*/ 8844 h 10356"/>
                  <a:gd name="connsiteX2" fmla="*/ 3 w 10001"/>
                  <a:gd name="connsiteY2" fmla="*/ 9387 h 10356"/>
                  <a:gd name="connsiteX3" fmla="*/ 95 w 10001"/>
                  <a:gd name="connsiteY3" fmla="*/ 9805 h 10356"/>
                  <a:gd name="connsiteX4" fmla="*/ 1251 w 10001"/>
                  <a:gd name="connsiteY4" fmla="*/ 9847 h 10356"/>
                  <a:gd name="connsiteX5" fmla="*/ 1507 w 10001"/>
                  <a:gd name="connsiteY5" fmla="*/ 9900 h 10356"/>
                  <a:gd name="connsiteX6" fmla="*/ 1523 w 10001"/>
                  <a:gd name="connsiteY6" fmla="*/ 9915 h 10356"/>
                  <a:gd name="connsiteX7" fmla="*/ 1558 w 10001"/>
                  <a:gd name="connsiteY7" fmla="*/ 9953 h 10356"/>
                  <a:gd name="connsiteX8" fmla="*/ 1733 w 10001"/>
                  <a:gd name="connsiteY8" fmla="*/ 9307 h 10356"/>
                  <a:gd name="connsiteX9" fmla="*/ 1807 w 10001"/>
                  <a:gd name="connsiteY9" fmla="*/ 8564 h 10356"/>
                  <a:gd name="connsiteX10" fmla="*/ 2024 w 10001"/>
                  <a:gd name="connsiteY10" fmla="*/ 6359 h 10356"/>
                  <a:gd name="connsiteX11" fmla="*/ 2586 w 10001"/>
                  <a:gd name="connsiteY11" fmla="*/ 4655 h 10356"/>
                  <a:gd name="connsiteX12" fmla="*/ 2612 w 10001"/>
                  <a:gd name="connsiteY12" fmla="*/ 4578 h 10356"/>
                  <a:gd name="connsiteX13" fmla="*/ 2628 w 10001"/>
                  <a:gd name="connsiteY13" fmla="*/ 4543 h 10356"/>
                  <a:gd name="connsiteX14" fmla="*/ 2663 w 10001"/>
                  <a:gd name="connsiteY14" fmla="*/ 4490 h 10356"/>
                  <a:gd name="connsiteX15" fmla="*/ 2660 w 10001"/>
                  <a:gd name="connsiteY15" fmla="*/ 9231 h 10356"/>
                  <a:gd name="connsiteX16" fmla="*/ 4735 w 10001"/>
                  <a:gd name="connsiteY16" fmla="*/ 9213 h 10356"/>
                  <a:gd name="connsiteX17" fmla="*/ 5332 w 10001"/>
                  <a:gd name="connsiteY17" fmla="*/ 9110 h 10356"/>
                  <a:gd name="connsiteX18" fmla="*/ 5683 w 10001"/>
                  <a:gd name="connsiteY18" fmla="*/ 9107 h 10356"/>
                  <a:gd name="connsiteX19" fmla="*/ 5919 w 10001"/>
                  <a:gd name="connsiteY19" fmla="*/ 9207 h 10356"/>
                  <a:gd name="connsiteX20" fmla="*/ 8094 w 10001"/>
                  <a:gd name="connsiteY20" fmla="*/ 9210 h 10356"/>
                  <a:gd name="connsiteX21" fmla="*/ 8104 w 10001"/>
                  <a:gd name="connsiteY21" fmla="*/ 5256 h 10356"/>
                  <a:gd name="connsiteX22" fmla="*/ 8365 w 10001"/>
                  <a:gd name="connsiteY22" fmla="*/ 6309 h 10356"/>
                  <a:gd name="connsiteX23" fmla="*/ 8503 w 10001"/>
                  <a:gd name="connsiteY23" fmla="*/ 8812 h 10356"/>
                  <a:gd name="connsiteX24" fmla="*/ 8697 w 10001"/>
                  <a:gd name="connsiteY24" fmla="*/ 10000 h 10356"/>
                  <a:gd name="connsiteX25" fmla="*/ 9533 w 10001"/>
                  <a:gd name="connsiteY25" fmla="*/ 9992 h 10356"/>
                  <a:gd name="connsiteX26" fmla="*/ 9997 w 10001"/>
                  <a:gd name="connsiteY26" fmla="*/ 5769 h 10356"/>
                  <a:gd name="connsiteX27" fmla="*/ 9097 w 10001"/>
                  <a:gd name="connsiteY27" fmla="*/ 2043 h 10356"/>
                  <a:gd name="connsiteX28" fmla="*/ 8452 w 10001"/>
                  <a:gd name="connsiteY28" fmla="*/ 938 h 10356"/>
                  <a:gd name="connsiteX29" fmla="*/ 8075 w 10001"/>
                  <a:gd name="connsiteY29" fmla="*/ 713 h 10356"/>
                  <a:gd name="connsiteX30" fmla="*/ 6385 w 10001"/>
                  <a:gd name="connsiteY30" fmla="*/ 0 h 10356"/>
                  <a:gd name="connsiteX31" fmla="*/ 6615 w 10001"/>
                  <a:gd name="connsiteY31" fmla="*/ 463 h 10356"/>
                  <a:gd name="connsiteX32" fmla="*/ 6037 w 10001"/>
                  <a:gd name="connsiteY32" fmla="*/ 1943 h 10356"/>
                  <a:gd name="connsiteX33" fmla="*/ 5852 w 10001"/>
                  <a:gd name="connsiteY33" fmla="*/ 1677 h 10356"/>
                  <a:gd name="connsiteX34" fmla="*/ 5648 w 10001"/>
                  <a:gd name="connsiteY34" fmla="*/ 1999 h 10356"/>
                  <a:gd name="connsiteX35" fmla="*/ 5891 w 10001"/>
                  <a:gd name="connsiteY35" fmla="*/ 7739 h 10356"/>
                  <a:gd name="connsiteX36" fmla="*/ 5804 w 10001"/>
                  <a:gd name="connsiteY36" fmla="*/ 8152 h 10356"/>
                  <a:gd name="connsiteX37" fmla="*/ 5412 w 10001"/>
                  <a:gd name="connsiteY37" fmla="*/ 8759 h 10356"/>
                  <a:gd name="connsiteX38" fmla="*/ 4993 w 10001"/>
                  <a:gd name="connsiteY38" fmla="*/ 8152 h 10356"/>
                  <a:gd name="connsiteX39" fmla="*/ 4907 w 10001"/>
                  <a:gd name="connsiteY39" fmla="*/ 7765 h 10356"/>
                  <a:gd name="connsiteX40" fmla="*/ 5144 w 10001"/>
                  <a:gd name="connsiteY40" fmla="*/ 2473 h 10356"/>
                  <a:gd name="connsiteX41" fmla="*/ 4958 w 10001"/>
                  <a:gd name="connsiteY41" fmla="*/ 1719 h 10356"/>
                  <a:gd name="connsiteX42" fmla="*/ 4945 w 10001"/>
                  <a:gd name="connsiteY42" fmla="*/ 1707 h 10356"/>
                  <a:gd name="connsiteX43" fmla="*/ 4932 w 10001"/>
                  <a:gd name="connsiteY43" fmla="*/ 1695 h 10356"/>
                  <a:gd name="connsiteX44" fmla="*/ 4760 w 10001"/>
                  <a:gd name="connsiteY44" fmla="*/ 1943 h 10356"/>
                  <a:gd name="connsiteX45" fmla="*/ 4230 w 10001"/>
                  <a:gd name="connsiteY45" fmla="*/ 1067 h 10356"/>
                  <a:gd name="connsiteX46" fmla="*/ 4390 w 10001"/>
                  <a:gd name="connsiteY46" fmla="*/ 0 h 10356"/>
                  <a:gd name="connsiteX47" fmla="*/ 2886 w 10001"/>
                  <a:gd name="connsiteY47" fmla="*/ 587 h 10356"/>
                  <a:gd name="connsiteX48" fmla="*/ 2486 w 10001"/>
                  <a:gd name="connsiteY48" fmla="*/ 893 h 10356"/>
                  <a:gd name="connsiteX49" fmla="*/ 1803 w 10001"/>
                  <a:gd name="connsiteY49" fmla="*/ 1586 h 10356"/>
                  <a:gd name="connsiteX50" fmla="*/ 785 w 10001"/>
                  <a:gd name="connsiteY50" fmla="*/ 4667 h 10356"/>
                  <a:gd name="connsiteX51" fmla="*/ 453 w 10001"/>
                  <a:gd name="connsiteY51" fmla="*/ 5681 h 10356"/>
                  <a:gd name="connsiteX52" fmla="*/ 242 w 10001"/>
                  <a:gd name="connsiteY52" fmla="*/ 6801 h 10356"/>
                  <a:gd name="connsiteX0" fmla="*/ 242 w 10001"/>
                  <a:gd name="connsiteY0" fmla="*/ 6801 h 10309"/>
                  <a:gd name="connsiteX1" fmla="*/ 51 w 10001"/>
                  <a:gd name="connsiteY1" fmla="*/ 8844 h 10309"/>
                  <a:gd name="connsiteX2" fmla="*/ 3 w 10001"/>
                  <a:gd name="connsiteY2" fmla="*/ 9387 h 10309"/>
                  <a:gd name="connsiteX3" fmla="*/ 95 w 10001"/>
                  <a:gd name="connsiteY3" fmla="*/ 9805 h 10309"/>
                  <a:gd name="connsiteX4" fmla="*/ 1251 w 10001"/>
                  <a:gd name="connsiteY4" fmla="*/ 9847 h 10309"/>
                  <a:gd name="connsiteX5" fmla="*/ 1507 w 10001"/>
                  <a:gd name="connsiteY5" fmla="*/ 9900 h 10309"/>
                  <a:gd name="connsiteX6" fmla="*/ 1523 w 10001"/>
                  <a:gd name="connsiteY6" fmla="*/ 9915 h 10309"/>
                  <a:gd name="connsiteX7" fmla="*/ 1558 w 10001"/>
                  <a:gd name="connsiteY7" fmla="*/ 9953 h 10309"/>
                  <a:gd name="connsiteX8" fmla="*/ 1733 w 10001"/>
                  <a:gd name="connsiteY8" fmla="*/ 9307 h 10309"/>
                  <a:gd name="connsiteX9" fmla="*/ 1807 w 10001"/>
                  <a:gd name="connsiteY9" fmla="*/ 8564 h 10309"/>
                  <a:gd name="connsiteX10" fmla="*/ 2024 w 10001"/>
                  <a:gd name="connsiteY10" fmla="*/ 6359 h 10309"/>
                  <a:gd name="connsiteX11" fmla="*/ 2586 w 10001"/>
                  <a:gd name="connsiteY11" fmla="*/ 4655 h 10309"/>
                  <a:gd name="connsiteX12" fmla="*/ 2612 w 10001"/>
                  <a:gd name="connsiteY12" fmla="*/ 4578 h 10309"/>
                  <a:gd name="connsiteX13" fmla="*/ 2628 w 10001"/>
                  <a:gd name="connsiteY13" fmla="*/ 4543 h 10309"/>
                  <a:gd name="connsiteX14" fmla="*/ 2663 w 10001"/>
                  <a:gd name="connsiteY14" fmla="*/ 4490 h 10309"/>
                  <a:gd name="connsiteX15" fmla="*/ 2660 w 10001"/>
                  <a:gd name="connsiteY15" fmla="*/ 9231 h 10309"/>
                  <a:gd name="connsiteX16" fmla="*/ 4735 w 10001"/>
                  <a:gd name="connsiteY16" fmla="*/ 9213 h 10309"/>
                  <a:gd name="connsiteX17" fmla="*/ 5332 w 10001"/>
                  <a:gd name="connsiteY17" fmla="*/ 9110 h 10309"/>
                  <a:gd name="connsiteX18" fmla="*/ 5683 w 10001"/>
                  <a:gd name="connsiteY18" fmla="*/ 9107 h 10309"/>
                  <a:gd name="connsiteX19" fmla="*/ 5919 w 10001"/>
                  <a:gd name="connsiteY19" fmla="*/ 9207 h 10309"/>
                  <a:gd name="connsiteX20" fmla="*/ 8094 w 10001"/>
                  <a:gd name="connsiteY20" fmla="*/ 9210 h 10309"/>
                  <a:gd name="connsiteX21" fmla="*/ 8104 w 10001"/>
                  <a:gd name="connsiteY21" fmla="*/ 5256 h 10309"/>
                  <a:gd name="connsiteX22" fmla="*/ 8365 w 10001"/>
                  <a:gd name="connsiteY22" fmla="*/ 6309 h 10309"/>
                  <a:gd name="connsiteX23" fmla="*/ 8503 w 10001"/>
                  <a:gd name="connsiteY23" fmla="*/ 8812 h 10309"/>
                  <a:gd name="connsiteX24" fmla="*/ 8697 w 10001"/>
                  <a:gd name="connsiteY24" fmla="*/ 10000 h 10309"/>
                  <a:gd name="connsiteX25" fmla="*/ 9533 w 10001"/>
                  <a:gd name="connsiteY25" fmla="*/ 9992 h 10309"/>
                  <a:gd name="connsiteX26" fmla="*/ 9997 w 10001"/>
                  <a:gd name="connsiteY26" fmla="*/ 5769 h 10309"/>
                  <a:gd name="connsiteX27" fmla="*/ 9097 w 10001"/>
                  <a:gd name="connsiteY27" fmla="*/ 2043 h 10309"/>
                  <a:gd name="connsiteX28" fmla="*/ 8452 w 10001"/>
                  <a:gd name="connsiteY28" fmla="*/ 938 h 10309"/>
                  <a:gd name="connsiteX29" fmla="*/ 8075 w 10001"/>
                  <a:gd name="connsiteY29" fmla="*/ 713 h 10309"/>
                  <a:gd name="connsiteX30" fmla="*/ 6385 w 10001"/>
                  <a:gd name="connsiteY30" fmla="*/ 0 h 10309"/>
                  <a:gd name="connsiteX31" fmla="*/ 6615 w 10001"/>
                  <a:gd name="connsiteY31" fmla="*/ 463 h 10309"/>
                  <a:gd name="connsiteX32" fmla="*/ 6037 w 10001"/>
                  <a:gd name="connsiteY32" fmla="*/ 1943 h 10309"/>
                  <a:gd name="connsiteX33" fmla="*/ 5852 w 10001"/>
                  <a:gd name="connsiteY33" fmla="*/ 1677 h 10309"/>
                  <a:gd name="connsiteX34" fmla="*/ 5648 w 10001"/>
                  <a:gd name="connsiteY34" fmla="*/ 1999 h 10309"/>
                  <a:gd name="connsiteX35" fmla="*/ 5891 w 10001"/>
                  <a:gd name="connsiteY35" fmla="*/ 7739 h 10309"/>
                  <a:gd name="connsiteX36" fmla="*/ 5804 w 10001"/>
                  <a:gd name="connsiteY36" fmla="*/ 8152 h 10309"/>
                  <a:gd name="connsiteX37" fmla="*/ 5412 w 10001"/>
                  <a:gd name="connsiteY37" fmla="*/ 8759 h 10309"/>
                  <a:gd name="connsiteX38" fmla="*/ 4993 w 10001"/>
                  <a:gd name="connsiteY38" fmla="*/ 8152 h 10309"/>
                  <a:gd name="connsiteX39" fmla="*/ 4907 w 10001"/>
                  <a:gd name="connsiteY39" fmla="*/ 7765 h 10309"/>
                  <a:gd name="connsiteX40" fmla="*/ 5144 w 10001"/>
                  <a:gd name="connsiteY40" fmla="*/ 2473 h 10309"/>
                  <a:gd name="connsiteX41" fmla="*/ 4958 w 10001"/>
                  <a:gd name="connsiteY41" fmla="*/ 1719 h 10309"/>
                  <a:gd name="connsiteX42" fmla="*/ 4945 w 10001"/>
                  <a:gd name="connsiteY42" fmla="*/ 1707 h 10309"/>
                  <a:gd name="connsiteX43" fmla="*/ 4932 w 10001"/>
                  <a:gd name="connsiteY43" fmla="*/ 1695 h 10309"/>
                  <a:gd name="connsiteX44" fmla="*/ 4760 w 10001"/>
                  <a:gd name="connsiteY44" fmla="*/ 1943 h 10309"/>
                  <a:gd name="connsiteX45" fmla="*/ 4230 w 10001"/>
                  <a:gd name="connsiteY45" fmla="*/ 1067 h 10309"/>
                  <a:gd name="connsiteX46" fmla="*/ 4390 w 10001"/>
                  <a:gd name="connsiteY46" fmla="*/ 0 h 10309"/>
                  <a:gd name="connsiteX47" fmla="*/ 2886 w 10001"/>
                  <a:gd name="connsiteY47" fmla="*/ 587 h 10309"/>
                  <a:gd name="connsiteX48" fmla="*/ 2486 w 10001"/>
                  <a:gd name="connsiteY48" fmla="*/ 893 h 10309"/>
                  <a:gd name="connsiteX49" fmla="*/ 1803 w 10001"/>
                  <a:gd name="connsiteY49" fmla="*/ 1586 h 10309"/>
                  <a:gd name="connsiteX50" fmla="*/ 785 w 10001"/>
                  <a:gd name="connsiteY50" fmla="*/ 4667 h 10309"/>
                  <a:gd name="connsiteX51" fmla="*/ 453 w 10001"/>
                  <a:gd name="connsiteY51" fmla="*/ 5681 h 10309"/>
                  <a:gd name="connsiteX52" fmla="*/ 242 w 10001"/>
                  <a:gd name="connsiteY52" fmla="*/ 6801 h 10309"/>
                  <a:gd name="connsiteX0" fmla="*/ 242 w 10001"/>
                  <a:gd name="connsiteY0" fmla="*/ 6801 h 10065"/>
                  <a:gd name="connsiteX1" fmla="*/ 51 w 10001"/>
                  <a:gd name="connsiteY1" fmla="*/ 8844 h 10065"/>
                  <a:gd name="connsiteX2" fmla="*/ 3 w 10001"/>
                  <a:gd name="connsiteY2" fmla="*/ 9387 h 10065"/>
                  <a:gd name="connsiteX3" fmla="*/ 95 w 10001"/>
                  <a:gd name="connsiteY3" fmla="*/ 9805 h 10065"/>
                  <a:gd name="connsiteX4" fmla="*/ 1251 w 10001"/>
                  <a:gd name="connsiteY4" fmla="*/ 9847 h 10065"/>
                  <a:gd name="connsiteX5" fmla="*/ 1507 w 10001"/>
                  <a:gd name="connsiteY5" fmla="*/ 9900 h 10065"/>
                  <a:gd name="connsiteX6" fmla="*/ 1523 w 10001"/>
                  <a:gd name="connsiteY6" fmla="*/ 9915 h 10065"/>
                  <a:gd name="connsiteX7" fmla="*/ 1558 w 10001"/>
                  <a:gd name="connsiteY7" fmla="*/ 9953 h 10065"/>
                  <a:gd name="connsiteX8" fmla="*/ 1733 w 10001"/>
                  <a:gd name="connsiteY8" fmla="*/ 9307 h 10065"/>
                  <a:gd name="connsiteX9" fmla="*/ 1807 w 10001"/>
                  <a:gd name="connsiteY9" fmla="*/ 8564 h 10065"/>
                  <a:gd name="connsiteX10" fmla="*/ 2024 w 10001"/>
                  <a:gd name="connsiteY10" fmla="*/ 6359 h 10065"/>
                  <a:gd name="connsiteX11" fmla="*/ 2586 w 10001"/>
                  <a:gd name="connsiteY11" fmla="*/ 4655 h 10065"/>
                  <a:gd name="connsiteX12" fmla="*/ 2612 w 10001"/>
                  <a:gd name="connsiteY12" fmla="*/ 4578 h 10065"/>
                  <a:gd name="connsiteX13" fmla="*/ 2628 w 10001"/>
                  <a:gd name="connsiteY13" fmla="*/ 4543 h 10065"/>
                  <a:gd name="connsiteX14" fmla="*/ 2663 w 10001"/>
                  <a:gd name="connsiteY14" fmla="*/ 4490 h 10065"/>
                  <a:gd name="connsiteX15" fmla="*/ 2660 w 10001"/>
                  <a:gd name="connsiteY15" fmla="*/ 9231 h 10065"/>
                  <a:gd name="connsiteX16" fmla="*/ 4735 w 10001"/>
                  <a:gd name="connsiteY16" fmla="*/ 9213 h 10065"/>
                  <a:gd name="connsiteX17" fmla="*/ 5332 w 10001"/>
                  <a:gd name="connsiteY17" fmla="*/ 9110 h 10065"/>
                  <a:gd name="connsiteX18" fmla="*/ 5683 w 10001"/>
                  <a:gd name="connsiteY18" fmla="*/ 9107 h 10065"/>
                  <a:gd name="connsiteX19" fmla="*/ 5919 w 10001"/>
                  <a:gd name="connsiteY19" fmla="*/ 9207 h 10065"/>
                  <a:gd name="connsiteX20" fmla="*/ 8094 w 10001"/>
                  <a:gd name="connsiteY20" fmla="*/ 9210 h 10065"/>
                  <a:gd name="connsiteX21" fmla="*/ 8104 w 10001"/>
                  <a:gd name="connsiteY21" fmla="*/ 5256 h 10065"/>
                  <a:gd name="connsiteX22" fmla="*/ 8365 w 10001"/>
                  <a:gd name="connsiteY22" fmla="*/ 6309 h 10065"/>
                  <a:gd name="connsiteX23" fmla="*/ 8503 w 10001"/>
                  <a:gd name="connsiteY23" fmla="*/ 8812 h 10065"/>
                  <a:gd name="connsiteX24" fmla="*/ 8697 w 10001"/>
                  <a:gd name="connsiteY24" fmla="*/ 10000 h 10065"/>
                  <a:gd name="connsiteX25" fmla="*/ 9533 w 10001"/>
                  <a:gd name="connsiteY25" fmla="*/ 9992 h 10065"/>
                  <a:gd name="connsiteX26" fmla="*/ 9997 w 10001"/>
                  <a:gd name="connsiteY26" fmla="*/ 5769 h 10065"/>
                  <a:gd name="connsiteX27" fmla="*/ 9097 w 10001"/>
                  <a:gd name="connsiteY27" fmla="*/ 2043 h 10065"/>
                  <a:gd name="connsiteX28" fmla="*/ 8452 w 10001"/>
                  <a:gd name="connsiteY28" fmla="*/ 938 h 10065"/>
                  <a:gd name="connsiteX29" fmla="*/ 8075 w 10001"/>
                  <a:gd name="connsiteY29" fmla="*/ 713 h 10065"/>
                  <a:gd name="connsiteX30" fmla="*/ 6385 w 10001"/>
                  <a:gd name="connsiteY30" fmla="*/ 0 h 10065"/>
                  <a:gd name="connsiteX31" fmla="*/ 6615 w 10001"/>
                  <a:gd name="connsiteY31" fmla="*/ 463 h 10065"/>
                  <a:gd name="connsiteX32" fmla="*/ 6037 w 10001"/>
                  <a:gd name="connsiteY32" fmla="*/ 1943 h 10065"/>
                  <a:gd name="connsiteX33" fmla="*/ 5852 w 10001"/>
                  <a:gd name="connsiteY33" fmla="*/ 1677 h 10065"/>
                  <a:gd name="connsiteX34" fmla="*/ 5648 w 10001"/>
                  <a:gd name="connsiteY34" fmla="*/ 1999 h 10065"/>
                  <a:gd name="connsiteX35" fmla="*/ 5891 w 10001"/>
                  <a:gd name="connsiteY35" fmla="*/ 7739 h 10065"/>
                  <a:gd name="connsiteX36" fmla="*/ 5804 w 10001"/>
                  <a:gd name="connsiteY36" fmla="*/ 8152 h 10065"/>
                  <a:gd name="connsiteX37" fmla="*/ 5412 w 10001"/>
                  <a:gd name="connsiteY37" fmla="*/ 8759 h 10065"/>
                  <a:gd name="connsiteX38" fmla="*/ 4993 w 10001"/>
                  <a:gd name="connsiteY38" fmla="*/ 8152 h 10065"/>
                  <a:gd name="connsiteX39" fmla="*/ 4907 w 10001"/>
                  <a:gd name="connsiteY39" fmla="*/ 7765 h 10065"/>
                  <a:gd name="connsiteX40" fmla="*/ 5144 w 10001"/>
                  <a:gd name="connsiteY40" fmla="*/ 2473 h 10065"/>
                  <a:gd name="connsiteX41" fmla="*/ 4958 w 10001"/>
                  <a:gd name="connsiteY41" fmla="*/ 1719 h 10065"/>
                  <a:gd name="connsiteX42" fmla="*/ 4945 w 10001"/>
                  <a:gd name="connsiteY42" fmla="*/ 1707 h 10065"/>
                  <a:gd name="connsiteX43" fmla="*/ 4932 w 10001"/>
                  <a:gd name="connsiteY43" fmla="*/ 1695 h 10065"/>
                  <a:gd name="connsiteX44" fmla="*/ 4760 w 10001"/>
                  <a:gd name="connsiteY44" fmla="*/ 1943 h 10065"/>
                  <a:gd name="connsiteX45" fmla="*/ 4230 w 10001"/>
                  <a:gd name="connsiteY45" fmla="*/ 1067 h 10065"/>
                  <a:gd name="connsiteX46" fmla="*/ 4390 w 10001"/>
                  <a:gd name="connsiteY46" fmla="*/ 0 h 10065"/>
                  <a:gd name="connsiteX47" fmla="*/ 2886 w 10001"/>
                  <a:gd name="connsiteY47" fmla="*/ 587 h 10065"/>
                  <a:gd name="connsiteX48" fmla="*/ 2486 w 10001"/>
                  <a:gd name="connsiteY48" fmla="*/ 893 h 10065"/>
                  <a:gd name="connsiteX49" fmla="*/ 1803 w 10001"/>
                  <a:gd name="connsiteY49" fmla="*/ 1586 h 10065"/>
                  <a:gd name="connsiteX50" fmla="*/ 785 w 10001"/>
                  <a:gd name="connsiteY50" fmla="*/ 4667 h 10065"/>
                  <a:gd name="connsiteX51" fmla="*/ 453 w 10001"/>
                  <a:gd name="connsiteY51" fmla="*/ 5681 h 10065"/>
                  <a:gd name="connsiteX52" fmla="*/ 242 w 10001"/>
                  <a:gd name="connsiteY52" fmla="*/ 6801 h 1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1" h="10065">
                    <a:moveTo>
                      <a:pt x="242" y="6801"/>
                    </a:moveTo>
                    <a:cubicBezTo>
                      <a:pt x="178" y="7482"/>
                      <a:pt x="115" y="8163"/>
                      <a:pt x="51" y="8844"/>
                    </a:cubicBezTo>
                    <a:lnTo>
                      <a:pt x="3" y="9387"/>
                    </a:lnTo>
                    <a:cubicBezTo>
                      <a:pt x="-10" y="9555"/>
                      <a:pt x="19" y="9685"/>
                      <a:pt x="95" y="9805"/>
                    </a:cubicBezTo>
                    <a:cubicBezTo>
                      <a:pt x="287" y="9785"/>
                      <a:pt x="966" y="9838"/>
                      <a:pt x="1251" y="9847"/>
                    </a:cubicBezTo>
                    <a:cubicBezTo>
                      <a:pt x="1475" y="9856"/>
                      <a:pt x="1440" y="9835"/>
                      <a:pt x="1507" y="9900"/>
                    </a:cubicBezTo>
                    <a:cubicBezTo>
                      <a:pt x="1513" y="9903"/>
                      <a:pt x="1519" y="9909"/>
                      <a:pt x="1523" y="9915"/>
                    </a:cubicBezTo>
                    <a:lnTo>
                      <a:pt x="1558" y="9953"/>
                    </a:lnTo>
                    <a:cubicBezTo>
                      <a:pt x="1631" y="9705"/>
                      <a:pt x="1679" y="9917"/>
                      <a:pt x="1733" y="9307"/>
                    </a:cubicBezTo>
                    <a:cubicBezTo>
                      <a:pt x="1759" y="9057"/>
                      <a:pt x="1781" y="8815"/>
                      <a:pt x="1807" y="8564"/>
                    </a:cubicBezTo>
                    <a:cubicBezTo>
                      <a:pt x="1829" y="8314"/>
                      <a:pt x="1976" y="6527"/>
                      <a:pt x="2024" y="6359"/>
                    </a:cubicBezTo>
                    <a:cubicBezTo>
                      <a:pt x="2167" y="5855"/>
                      <a:pt x="2426" y="5183"/>
                      <a:pt x="2586" y="4655"/>
                    </a:cubicBezTo>
                    <a:cubicBezTo>
                      <a:pt x="2593" y="4631"/>
                      <a:pt x="2602" y="4599"/>
                      <a:pt x="2612" y="4578"/>
                    </a:cubicBezTo>
                    <a:cubicBezTo>
                      <a:pt x="2615" y="4573"/>
                      <a:pt x="2624" y="4549"/>
                      <a:pt x="2628" y="4543"/>
                    </a:cubicBezTo>
                    <a:cubicBezTo>
                      <a:pt x="2656" y="4487"/>
                      <a:pt x="2640" y="4517"/>
                      <a:pt x="2663" y="4490"/>
                    </a:cubicBezTo>
                    <a:cubicBezTo>
                      <a:pt x="2662" y="6070"/>
                      <a:pt x="2661" y="7651"/>
                      <a:pt x="2660" y="9231"/>
                    </a:cubicBezTo>
                    <a:cubicBezTo>
                      <a:pt x="2822" y="9186"/>
                      <a:pt x="4498" y="9186"/>
                      <a:pt x="4735" y="9213"/>
                    </a:cubicBezTo>
                    <a:cubicBezTo>
                      <a:pt x="4830" y="9060"/>
                      <a:pt x="5090" y="9110"/>
                      <a:pt x="5332" y="9110"/>
                    </a:cubicBezTo>
                    <a:cubicBezTo>
                      <a:pt x="5447" y="9110"/>
                      <a:pt x="5572" y="9104"/>
                      <a:pt x="5683" y="9107"/>
                    </a:cubicBezTo>
                    <a:cubicBezTo>
                      <a:pt x="5849" y="9113"/>
                      <a:pt x="5846" y="9127"/>
                      <a:pt x="5919" y="9207"/>
                    </a:cubicBezTo>
                    <a:lnTo>
                      <a:pt x="8094" y="9210"/>
                    </a:lnTo>
                    <a:cubicBezTo>
                      <a:pt x="8097" y="7892"/>
                      <a:pt x="8101" y="6574"/>
                      <a:pt x="8104" y="5256"/>
                    </a:cubicBezTo>
                    <a:cubicBezTo>
                      <a:pt x="8113" y="5413"/>
                      <a:pt x="8318" y="6076"/>
                      <a:pt x="8365" y="6309"/>
                    </a:cubicBezTo>
                    <a:cubicBezTo>
                      <a:pt x="8420" y="6563"/>
                      <a:pt x="8487" y="8405"/>
                      <a:pt x="8503" y="8812"/>
                    </a:cubicBezTo>
                    <a:cubicBezTo>
                      <a:pt x="8519" y="9198"/>
                      <a:pt x="8480" y="9714"/>
                      <a:pt x="8697" y="10000"/>
                    </a:cubicBezTo>
                    <a:cubicBezTo>
                      <a:pt x="9148" y="10008"/>
                      <a:pt x="9112" y="10148"/>
                      <a:pt x="9533" y="9992"/>
                    </a:cubicBezTo>
                    <a:cubicBezTo>
                      <a:pt x="9702" y="9300"/>
                      <a:pt x="10045" y="7082"/>
                      <a:pt x="9997" y="5769"/>
                    </a:cubicBezTo>
                    <a:cubicBezTo>
                      <a:pt x="9687" y="4525"/>
                      <a:pt x="9397" y="3281"/>
                      <a:pt x="9097" y="2043"/>
                    </a:cubicBezTo>
                    <a:cubicBezTo>
                      <a:pt x="8991" y="1619"/>
                      <a:pt x="8962" y="1129"/>
                      <a:pt x="8452" y="938"/>
                    </a:cubicBezTo>
                    <a:cubicBezTo>
                      <a:pt x="8091" y="802"/>
                      <a:pt x="8346" y="929"/>
                      <a:pt x="8075" y="713"/>
                    </a:cubicBezTo>
                    <a:cubicBezTo>
                      <a:pt x="7778" y="475"/>
                      <a:pt x="6940" y="44"/>
                      <a:pt x="6385" y="0"/>
                    </a:cubicBezTo>
                    <a:cubicBezTo>
                      <a:pt x="6433" y="106"/>
                      <a:pt x="6564" y="174"/>
                      <a:pt x="6615" y="463"/>
                    </a:cubicBezTo>
                    <a:cubicBezTo>
                      <a:pt x="6701" y="958"/>
                      <a:pt x="6325" y="1616"/>
                      <a:pt x="6037" y="1943"/>
                    </a:cubicBezTo>
                    <a:cubicBezTo>
                      <a:pt x="5961" y="1884"/>
                      <a:pt x="5907" y="1766"/>
                      <a:pt x="5852" y="1677"/>
                    </a:cubicBezTo>
                    <a:cubicBezTo>
                      <a:pt x="5804" y="1792"/>
                      <a:pt x="5670" y="1902"/>
                      <a:pt x="5648" y="1999"/>
                    </a:cubicBezTo>
                    <a:lnTo>
                      <a:pt x="5891" y="7739"/>
                    </a:lnTo>
                    <a:cubicBezTo>
                      <a:pt x="5907" y="7998"/>
                      <a:pt x="5926" y="7960"/>
                      <a:pt x="5804" y="8152"/>
                    </a:cubicBezTo>
                    <a:cubicBezTo>
                      <a:pt x="5702" y="8311"/>
                      <a:pt x="5524" y="8638"/>
                      <a:pt x="5412" y="8759"/>
                    </a:cubicBezTo>
                    <a:cubicBezTo>
                      <a:pt x="5342" y="8706"/>
                      <a:pt x="5077" y="8272"/>
                      <a:pt x="4993" y="8152"/>
                    </a:cubicBezTo>
                    <a:cubicBezTo>
                      <a:pt x="4872" y="7972"/>
                      <a:pt x="4897" y="8004"/>
                      <a:pt x="4907" y="7765"/>
                    </a:cubicBezTo>
                    <a:lnTo>
                      <a:pt x="5144" y="2473"/>
                    </a:lnTo>
                    <a:cubicBezTo>
                      <a:pt x="5160" y="2167"/>
                      <a:pt x="5230" y="1999"/>
                      <a:pt x="4958" y="1719"/>
                    </a:cubicBezTo>
                    <a:cubicBezTo>
                      <a:pt x="4958" y="1716"/>
                      <a:pt x="4948" y="1716"/>
                      <a:pt x="4945" y="1707"/>
                    </a:cubicBezTo>
                    <a:cubicBezTo>
                      <a:pt x="4945" y="1701"/>
                      <a:pt x="4939" y="1698"/>
                      <a:pt x="4932" y="1695"/>
                    </a:cubicBezTo>
                    <a:cubicBezTo>
                      <a:pt x="4875" y="1778"/>
                      <a:pt x="4817" y="1860"/>
                      <a:pt x="4760" y="1943"/>
                    </a:cubicBezTo>
                    <a:cubicBezTo>
                      <a:pt x="4597" y="1816"/>
                      <a:pt x="4320" y="1330"/>
                      <a:pt x="4230" y="1067"/>
                    </a:cubicBezTo>
                    <a:cubicBezTo>
                      <a:pt x="4061" y="578"/>
                      <a:pt x="4160" y="342"/>
                      <a:pt x="4390" y="0"/>
                    </a:cubicBezTo>
                    <a:cubicBezTo>
                      <a:pt x="3863" y="77"/>
                      <a:pt x="3305" y="318"/>
                      <a:pt x="2886" y="587"/>
                    </a:cubicBezTo>
                    <a:cubicBezTo>
                      <a:pt x="2733" y="687"/>
                      <a:pt x="2605" y="823"/>
                      <a:pt x="2486" y="893"/>
                    </a:cubicBezTo>
                    <a:cubicBezTo>
                      <a:pt x="2244" y="1047"/>
                      <a:pt x="1992" y="979"/>
                      <a:pt x="1803" y="1586"/>
                    </a:cubicBezTo>
                    <a:lnTo>
                      <a:pt x="785" y="4667"/>
                    </a:lnTo>
                    <a:cubicBezTo>
                      <a:pt x="673" y="5000"/>
                      <a:pt x="568" y="5345"/>
                      <a:pt x="453" y="5681"/>
                    </a:cubicBezTo>
                    <a:cubicBezTo>
                      <a:pt x="354" y="5970"/>
                      <a:pt x="210" y="6527"/>
                      <a:pt x="242" y="6801"/>
                    </a:cubicBezTo>
                    <a:close/>
                  </a:path>
                </a:pathLst>
              </a:custGeom>
              <a:solidFill>
                <a:srgbClr val="34ACEE"/>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28" name="Freeform: Shape 327">
                <a:extLst>
                  <a:ext uri="{FF2B5EF4-FFF2-40B4-BE49-F238E27FC236}">
                    <a16:creationId xmlns:a16="http://schemas.microsoft.com/office/drawing/2014/main" id="{27956B73-3A07-46AF-824A-E3830A5D5EDC}"/>
                  </a:ext>
                </a:extLst>
              </p:cNvPr>
              <p:cNvSpPr>
                <a:spLocks/>
              </p:cNvSpPr>
              <p:nvPr/>
            </p:nvSpPr>
            <p:spPr bwMode="auto">
              <a:xfrm>
                <a:off x="2123283" y="2814361"/>
                <a:ext cx="561975" cy="1568728"/>
              </a:xfrm>
              <a:custGeom>
                <a:avLst/>
                <a:gdLst>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237408 w 561975"/>
                  <a:gd name="connsiteY6" fmla="*/ 737979 h 1568728"/>
                  <a:gd name="connsiteX7" fmla="*/ 218016 w 561975"/>
                  <a:gd name="connsiteY7" fmla="*/ 767645 h 1568728"/>
                  <a:gd name="connsiteX8" fmla="*/ 154990 w 561975"/>
                  <a:gd name="connsiteY8" fmla="*/ 804324 h 1568728"/>
                  <a:gd name="connsiteX9" fmla="*/ 152901 w 561975"/>
                  <a:gd name="connsiteY9" fmla="*/ 796044 h 1568728"/>
                  <a:gd name="connsiteX10" fmla="*/ 155105 w 561975"/>
                  <a:gd name="connsiteY10" fmla="*/ 804819 h 1568728"/>
                  <a:gd name="connsiteX11" fmla="*/ 217800 w 561975"/>
                  <a:gd name="connsiteY11" fmla="*/ 768162 h 1568728"/>
                  <a:gd name="connsiteX12" fmla="*/ 237392 w 561975"/>
                  <a:gd name="connsiteY12" fmla="*/ 738050 h 1568728"/>
                  <a:gd name="connsiteX13" fmla="*/ 4649 w 561975"/>
                  <a:gd name="connsiteY13" fmla="*/ 0 h 1568728"/>
                  <a:gd name="connsiteX14" fmla="*/ 205214 w 561975"/>
                  <a:gd name="connsiteY14" fmla="*/ 328 h 1568728"/>
                  <a:gd name="connsiteX15" fmla="*/ 213092 w 561975"/>
                  <a:gd name="connsiteY15" fmla="*/ 3930 h 1568728"/>
                  <a:gd name="connsiteX16" fmla="*/ 238039 w 561975"/>
                  <a:gd name="connsiteY16" fmla="*/ 17030 h 1568728"/>
                  <a:gd name="connsiteX17" fmla="*/ 274476 w 561975"/>
                  <a:gd name="connsiteY17" fmla="*/ 16702 h 1568728"/>
                  <a:gd name="connsiteX18" fmla="*/ 335531 w 561975"/>
                  <a:gd name="connsiteY18" fmla="*/ 983 h 1568728"/>
                  <a:gd name="connsiteX19" fmla="*/ 557433 w 561975"/>
                  <a:gd name="connsiteY19" fmla="*/ 328 h 1568728"/>
                  <a:gd name="connsiteX20" fmla="*/ 560059 w 561975"/>
                  <a:gd name="connsiteY20" fmla="*/ 92026 h 1568728"/>
                  <a:gd name="connsiteX21" fmla="*/ 560059 w 561975"/>
                  <a:gd name="connsiteY21" fmla="*/ 369085 h 1568728"/>
                  <a:gd name="connsiteX22" fmla="*/ 560387 w 561975"/>
                  <a:gd name="connsiteY22" fmla="*/ 743410 h 1568728"/>
                  <a:gd name="connsiteX23" fmla="*/ 555135 w 561975"/>
                  <a:gd name="connsiteY23" fmla="*/ 730638 h 1568728"/>
                  <a:gd name="connsiteX24" fmla="*/ 553959 w 561975"/>
                  <a:gd name="connsiteY24" fmla="*/ 734127 h 1568728"/>
                  <a:gd name="connsiteX25" fmla="*/ 554363 w 561975"/>
                  <a:gd name="connsiteY25" fmla="*/ 743707 h 1568728"/>
                  <a:gd name="connsiteX26" fmla="*/ 559044 w 561975"/>
                  <a:gd name="connsiteY26" fmla="*/ 743952 h 1568728"/>
                  <a:gd name="connsiteX27" fmla="*/ 561975 w 561975"/>
                  <a:gd name="connsiteY27" fmla="*/ 1534676 h 1568728"/>
                  <a:gd name="connsiteX28" fmla="*/ 514106 w 561975"/>
                  <a:gd name="connsiteY28" fmla="*/ 1535986 h 1568728"/>
                  <a:gd name="connsiteX29" fmla="*/ 519316 w 561975"/>
                  <a:gd name="connsiteY29" fmla="*/ 1562835 h 1568728"/>
                  <a:gd name="connsiteX30" fmla="*/ 517037 w 561975"/>
                  <a:gd name="connsiteY30" fmla="*/ 1568728 h 1568728"/>
                  <a:gd name="connsiteX31" fmla="*/ 499452 w 561975"/>
                  <a:gd name="connsiteY31" fmla="*/ 1558906 h 1568728"/>
                  <a:gd name="connsiteX32" fmla="*/ 477308 w 561975"/>
                  <a:gd name="connsiteY32" fmla="*/ 1556286 h 1568728"/>
                  <a:gd name="connsiteX33" fmla="*/ 429765 w 561975"/>
                  <a:gd name="connsiteY33" fmla="*/ 1554322 h 1568728"/>
                  <a:gd name="connsiteX34" fmla="*/ 339562 w 561975"/>
                  <a:gd name="connsiteY34" fmla="*/ 1565781 h 1568728"/>
                  <a:gd name="connsiteX35" fmla="*/ 336957 w 561975"/>
                  <a:gd name="connsiteY35" fmla="*/ 1559560 h 1568728"/>
                  <a:gd name="connsiteX36" fmla="*/ 341516 w 561975"/>
                  <a:gd name="connsiteY36" fmla="*/ 1536313 h 1568728"/>
                  <a:gd name="connsiteX37" fmla="*/ 316767 w 561975"/>
                  <a:gd name="connsiteY37" fmla="*/ 1535986 h 1568728"/>
                  <a:gd name="connsiteX38" fmla="*/ 313185 w 561975"/>
                  <a:gd name="connsiteY38" fmla="*/ 815985 h 1568728"/>
                  <a:gd name="connsiteX39" fmla="*/ 314488 w 561975"/>
                  <a:gd name="connsiteY39" fmla="*/ 578932 h 1568728"/>
                  <a:gd name="connsiteX40" fmla="*/ 316354 w 561975"/>
                  <a:gd name="connsiteY40" fmla="*/ 558423 h 1568728"/>
                  <a:gd name="connsiteX41" fmla="*/ 316329 w 561975"/>
                  <a:gd name="connsiteY41" fmla="*/ 551501 h 1568728"/>
                  <a:gd name="connsiteX42" fmla="*/ 316621 w 561975"/>
                  <a:gd name="connsiteY42" fmla="*/ 548316 h 1568728"/>
                  <a:gd name="connsiteX43" fmla="*/ 316865 w 561975"/>
                  <a:gd name="connsiteY43" fmla="*/ 533708 h 1568728"/>
                  <a:gd name="connsiteX44" fmla="*/ 316513 w 561975"/>
                  <a:gd name="connsiteY44" fmla="*/ 435902 h 1568728"/>
                  <a:gd name="connsiteX45" fmla="*/ 315836 w 561975"/>
                  <a:gd name="connsiteY45" fmla="*/ 415589 h 1568728"/>
                  <a:gd name="connsiteX46" fmla="*/ 316329 w 561975"/>
                  <a:gd name="connsiteY46" fmla="*/ 551501 h 1568728"/>
                  <a:gd name="connsiteX47" fmla="*/ 313867 w 561975"/>
                  <a:gd name="connsiteY47" fmla="*/ 578353 h 1568728"/>
                  <a:gd name="connsiteX48" fmla="*/ 312882 w 561975"/>
                  <a:gd name="connsiteY48" fmla="*/ 576061 h 1568728"/>
                  <a:gd name="connsiteX49" fmla="*/ 312225 w 561975"/>
                  <a:gd name="connsiteY49" fmla="*/ 573769 h 1568728"/>
                  <a:gd name="connsiteX50" fmla="*/ 311241 w 561975"/>
                  <a:gd name="connsiteY50" fmla="*/ 568856 h 1568728"/>
                  <a:gd name="connsiteX51" fmla="*/ 310912 w 561975"/>
                  <a:gd name="connsiteY51" fmla="*/ 557721 h 1568728"/>
                  <a:gd name="connsiteX52" fmla="*/ 310912 w 561975"/>
                  <a:gd name="connsiteY52" fmla="*/ 421812 h 1568728"/>
                  <a:gd name="connsiteX53" fmla="*/ 309599 w 561975"/>
                  <a:gd name="connsiteY53" fmla="*/ 264615 h 1568728"/>
                  <a:gd name="connsiteX54" fmla="*/ 253796 w 561975"/>
                  <a:gd name="connsiteY54" fmla="*/ 265270 h 1568728"/>
                  <a:gd name="connsiteX55" fmla="*/ 251498 w 561975"/>
                  <a:gd name="connsiteY55" fmla="*/ 565909 h 1568728"/>
                  <a:gd name="connsiteX56" fmla="*/ 248544 w 561975"/>
                  <a:gd name="connsiteY56" fmla="*/ 862290 h 1568728"/>
                  <a:gd name="connsiteX57" fmla="*/ 246574 w 561975"/>
                  <a:gd name="connsiteY57" fmla="*/ 697561 h 1568728"/>
                  <a:gd name="connsiteX58" fmla="*/ 246193 w 561975"/>
                  <a:gd name="connsiteY58" fmla="*/ 699276 h 1568728"/>
                  <a:gd name="connsiteX59" fmla="*/ 245734 w 561975"/>
                  <a:gd name="connsiteY59" fmla="*/ 733647 h 1568728"/>
                  <a:gd name="connsiteX60" fmla="*/ 248168 w 561975"/>
                  <a:gd name="connsiteY60" fmla="*/ 862752 h 1568728"/>
                  <a:gd name="connsiteX61" fmla="*/ 247515 w 561975"/>
                  <a:gd name="connsiteY61" fmla="*/ 1361888 h 1568728"/>
                  <a:gd name="connsiteX62" fmla="*/ 245882 w 561975"/>
                  <a:gd name="connsiteY62" fmla="*/ 1524558 h 1568728"/>
                  <a:gd name="connsiteX63" fmla="*/ 221719 w 561975"/>
                  <a:gd name="connsiteY63" fmla="*/ 1524885 h 1568728"/>
                  <a:gd name="connsiteX64" fmla="*/ 225637 w 561975"/>
                  <a:gd name="connsiteY64" fmla="*/ 1545178 h 1568728"/>
                  <a:gd name="connsiteX65" fmla="*/ 222372 w 561975"/>
                  <a:gd name="connsiteY65" fmla="*/ 1552051 h 1568728"/>
                  <a:gd name="connsiteX66" fmla="*/ 204412 w 561975"/>
                  <a:gd name="connsiteY66" fmla="*/ 1546160 h 1568728"/>
                  <a:gd name="connsiteX67" fmla="*/ 48981 w 561975"/>
                  <a:gd name="connsiteY67" fmla="*/ 1552051 h 1568728"/>
                  <a:gd name="connsiteX68" fmla="*/ 45715 w 561975"/>
                  <a:gd name="connsiteY68" fmla="*/ 1543214 h 1568728"/>
                  <a:gd name="connsiteX69" fmla="*/ 49307 w 561975"/>
                  <a:gd name="connsiteY69" fmla="*/ 1523903 h 1568728"/>
                  <a:gd name="connsiteX70" fmla="*/ 0 w 561975"/>
                  <a:gd name="connsiteY70" fmla="*/ 1523576 h 1568728"/>
                  <a:gd name="connsiteX71" fmla="*/ 3265 w 561975"/>
                  <a:gd name="connsiteY71" fmla="*/ 860788 h 1568728"/>
                  <a:gd name="connsiteX72" fmla="*/ 5878 w 561975"/>
                  <a:gd name="connsiteY72" fmla="*/ 844750 h 1568728"/>
                  <a:gd name="connsiteX73" fmla="*/ 43430 w 561975"/>
                  <a:gd name="connsiteY73" fmla="*/ 805147 h 1568728"/>
                  <a:gd name="connsiteX74" fmla="*/ 43430 w 561975"/>
                  <a:gd name="connsiteY74" fmla="*/ 571126 h 1568728"/>
                  <a:gd name="connsiteX75" fmla="*/ 60409 w 561975"/>
                  <a:gd name="connsiteY75" fmla="*/ 519412 h 1568728"/>
                  <a:gd name="connsiteX76" fmla="*/ 61267 w 561975"/>
                  <a:gd name="connsiteY76" fmla="*/ 411443 h 1568728"/>
                  <a:gd name="connsiteX77" fmla="*/ 60422 w 561975"/>
                  <a:gd name="connsiteY77" fmla="*/ 308157 h 1568728"/>
                  <a:gd name="connsiteX78" fmla="*/ 59796 w 561975"/>
                  <a:gd name="connsiteY78" fmla="*/ 305879 h 1568728"/>
                  <a:gd name="connsiteX79" fmla="*/ 3008 w 561975"/>
                  <a:gd name="connsiteY79" fmla="*/ 260357 h 1568728"/>
                  <a:gd name="connsiteX80" fmla="*/ 2023 w 561975"/>
                  <a:gd name="connsiteY80" fmla="*/ 130670 h 1568728"/>
                  <a:gd name="connsiteX81" fmla="*/ 4649 w 561975"/>
                  <a:gd name="connsiteY81"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154990 w 561975"/>
                  <a:gd name="connsiteY9" fmla="*/ 804324 h 1568728"/>
                  <a:gd name="connsiteX10" fmla="*/ 152901 w 561975"/>
                  <a:gd name="connsiteY10" fmla="*/ 796044 h 1568728"/>
                  <a:gd name="connsiteX11" fmla="*/ 217800 w 561975"/>
                  <a:gd name="connsiteY11" fmla="*/ 768162 h 1568728"/>
                  <a:gd name="connsiteX12" fmla="*/ 237392 w 561975"/>
                  <a:gd name="connsiteY12" fmla="*/ 738050 h 1568728"/>
                  <a:gd name="connsiteX13" fmla="*/ 237408 w 561975"/>
                  <a:gd name="connsiteY13" fmla="*/ 737979 h 1568728"/>
                  <a:gd name="connsiteX14" fmla="*/ 4649 w 561975"/>
                  <a:gd name="connsiteY14" fmla="*/ 0 h 1568728"/>
                  <a:gd name="connsiteX15" fmla="*/ 205214 w 561975"/>
                  <a:gd name="connsiteY15" fmla="*/ 328 h 1568728"/>
                  <a:gd name="connsiteX16" fmla="*/ 213092 w 561975"/>
                  <a:gd name="connsiteY16" fmla="*/ 3930 h 1568728"/>
                  <a:gd name="connsiteX17" fmla="*/ 238039 w 561975"/>
                  <a:gd name="connsiteY17" fmla="*/ 17030 h 1568728"/>
                  <a:gd name="connsiteX18" fmla="*/ 274476 w 561975"/>
                  <a:gd name="connsiteY18" fmla="*/ 16702 h 1568728"/>
                  <a:gd name="connsiteX19" fmla="*/ 335531 w 561975"/>
                  <a:gd name="connsiteY19" fmla="*/ 983 h 1568728"/>
                  <a:gd name="connsiteX20" fmla="*/ 557433 w 561975"/>
                  <a:gd name="connsiteY20" fmla="*/ 328 h 1568728"/>
                  <a:gd name="connsiteX21" fmla="*/ 560059 w 561975"/>
                  <a:gd name="connsiteY21" fmla="*/ 92026 h 1568728"/>
                  <a:gd name="connsiteX22" fmla="*/ 560059 w 561975"/>
                  <a:gd name="connsiteY22" fmla="*/ 369085 h 1568728"/>
                  <a:gd name="connsiteX23" fmla="*/ 560387 w 561975"/>
                  <a:gd name="connsiteY23" fmla="*/ 743410 h 1568728"/>
                  <a:gd name="connsiteX24" fmla="*/ 555135 w 561975"/>
                  <a:gd name="connsiteY24" fmla="*/ 730638 h 1568728"/>
                  <a:gd name="connsiteX25" fmla="*/ 553959 w 561975"/>
                  <a:gd name="connsiteY25" fmla="*/ 734127 h 1568728"/>
                  <a:gd name="connsiteX26" fmla="*/ 554363 w 561975"/>
                  <a:gd name="connsiteY26" fmla="*/ 743707 h 1568728"/>
                  <a:gd name="connsiteX27" fmla="*/ 559044 w 561975"/>
                  <a:gd name="connsiteY27" fmla="*/ 743952 h 1568728"/>
                  <a:gd name="connsiteX28" fmla="*/ 561975 w 561975"/>
                  <a:gd name="connsiteY28" fmla="*/ 1534676 h 1568728"/>
                  <a:gd name="connsiteX29" fmla="*/ 514106 w 561975"/>
                  <a:gd name="connsiteY29" fmla="*/ 1535986 h 1568728"/>
                  <a:gd name="connsiteX30" fmla="*/ 519316 w 561975"/>
                  <a:gd name="connsiteY30" fmla="*/ 1562835 h 1568728"/>
                  <a:gd name="connsiteX31" fmla="*/ 517037 w 561975"/>
                  <a:gd name="connsiteY31" fmla="*/ 1568728 h 1568728"/>
                  <a:gd name="connsiteX32" fmla="*/ 499452 w 561975"/>
                  <a:gd name="connsiteY32" fmla="*/ 1558906 h 1568728"/>
                  <a:gd name="connsiteX33" fmla="*/ 477308 w 561975"/>
                  <a:gd name="connsiteY33" fmla="*/ 1556286 h 1568728"/>
                  <a:gd name="connsiteX34" fmla="*/ 429765 w 561975"/>
                  <a:gd name="connsiteY34" fmla="*/ 1554322 h 1568728"/>
                  <a:gd name="connsiteX35" fmla="*/ 339562 w 561975"/>
                  <a:gd name="connsiteY35" fmla="*/ 1565781 h 1568728"/>
                  <a:gd name="connsiteX36" fmla="*/ 336957 w 561975"/>
                  <a:gd name="connsiteY36" fmla="*/ 1559560 h 1568728"/>
                  <a:gd name="connsiteX37" fmla="*/ 341516 w 561975"/>
                  <a:gd name="connsiteY37" fmla="*/ 1536313 h 1568728"/>
                  <a:gd name="connsiteX38" fmla="*/ 316767 w 561975"/>
                  <a:gd name="connsiteY38" fmla="*/ 1535986 h 1568728"/>
                  <a:gd name="connsiteX39" fmla="*/ 313185 w 561975"/>
                  <a:gd name="connsiteY39" fmla="*/ 815985 h 1568728"/>
                  <a:gd name="connsiteX40" fmla="*/ 314488 w 561975"/>
                  <a:gd name="connsiteY40" fmla="*/ 578932 h 1568728"/>
                  <a:gd name="connsiteX41" fmla="*/ 316354 w 561975"/>
                  <a:gd name="connsiteY41" fmla="*/ 558423 h 1568728"/>
                  <a:gd name="connsiteX42" fmla="*/ 316329 w 561975"/>
                  <a:gd name="connsiteY42" fmla="*/ 551501 h 1568728"/>
                  <a:gd name="connsiteX43" fmla="*/ 316621 w 561975"/>
                  <a:gd name="connsiteY43" fmla="*/ 548316 h 1568728"/>
                  <a:gd name="connsiteX44" fmla="*/ 316865 w 561975"/>
                  <a:gd name="connsiteY44" fmla="*/ 533708 h 1568728"/>
                  <a:gd name="connsiteX45" fmla="*/ 316513 w 561975"/>
                  <a:gd name="connsiteY45" fmla="*/ 435902 h 1568728"/>
                  <a:gd name="connsiteX46" fmla="*/ 315836 w 561975"/>
                  <a:gd name="connsiteY46" fmla="*/ 415589 h 1568728"/>
                  <a:gd name="connsiteX47" fmla="*/ 316329 w 561975"/>
                  <a:gd name="connsiteY47" fmla="*/ 551501 h 1568728"/>
                  <a:gd name="connsiteX48" fmla="*/ 313867 w 561975"/>
                  <a:gd name="connsiteY48" fmla="*/ 578353 h 1568728"/>
                  <a:gd name="connsiteX49" fmla="*/ 312882 w 561975"/>
                  <a:gd name="connsiteY49" fmla="*/ 576061 h 1568728"/>
                  <a:gd name="connsiteX50" fmla="*/ 312225 w 561975"/>
                  <a:gd name="connsiteY50" fmla="*/ 573769 h 1568728"/>
                  <a:gd name="connsiteX51" fmla="*/ 311241 w 561975"/>
                  <a:gd name="connsiteY51" fmla="*/ 568856 h 1568728"/>
                  <a:gd name="connsiteX52" fmla="*/ 310912 w 561975"/>
                  <a:gd name="connsiteY52" fmla="*/ 557721 h 1568728"/>
                  <a:gd name="connsiteX53" fmla="*/ 310912 w 561975"/>
                  <a:gd name="connsiteY53" fmla="*/ 421812 h 1568728"/>
                  <a:gd name="connsiteX54" fmla="*/ 309599 w 561975"/>
                  <a:gd name="connsiteY54" fmla="*/ 264615 h 1568728"/>
                  <a:gd name="connsiteX55" fmla="*/ 253796 w 561975"/>
                  <a:gd name="connsiteY55" fmla="*/ 265270 h 1568728"/>
                  <a:gd name="connsiteX56" fmla="*/ 251498 w 561975"/>
                  <a:gd name="connsiteY56" fmla="*/ 565909 h 1568728"/>
                  <a:gd name="connsiteX57" fmla="*/ 248544 w 561975"/>
                  <a:gd name="connsiteY57" fmla="*/ 862290 h 1568728"/>
                  <a:gd name="connsiteX58" fmla="*/ 246574 w 561975"/>
                  <a:gd name="connsiteY58" fmla="*/ 697561 h 1568728"/>
                  <a:gd name="connsiteX59" fmla="*/ 246193 w 561975"/>
                  <a:gd name="connsiteY59" fmla="*/ 699276 h 1568728"/>
                  <a:gd name="connsiteX60" fmla="*/ 245734 w 561975"/>
                  <a:gd name="connsiteY60" fmla="*/ 733647 h 1568728"/>
                  <a:gd name="connsiteX61" fmla="*/ 248168 w 561975"/>
                  <a:gd name="connsiteY61" fmla="*/ 862752 h 1568728"/>
                  <a:gd name="connsiteX62" fmla="*/ 247515 w 561975"/>
                  <a:gd name="connsiteY62" fmla="*/ 1361888 h 1568728"/>
                  <a:gd name="connsiteX63" fmla="*/ 245882 w 561975"/>
                  <a:gd name="connsiteY63" fmla="*/ 1524558 h 1568728"/>
                  <a:gd name="connsiteX64" fmla="*/ 221719 w 561975"/>
                  <a:gd name="connsiteY64" fmla="*/ 1524885 h 1568728"/>
                  <a:gd name="connsiteX65" fmla="*/ 225637 w 561975"/>
                  <a:gd name="connsiteY65" fmla="*/ 1545178 h 1568728"/>
                  <a:gd name="connsiteX66" fmla="*/ 222372 w 561975"/>
                  <a:gd name="connsiteY66" fmla="*/ 1552051 h 1568728"/>
                  <a:gd name="connsiteX67" fmla="*/ 204412 w 561975"/>
                  <a:gd name="connsiteY67" fmla="*/ 1546160 h 1568728"/>
                  <a:gd name="connsiteX68" fmla="*/ 48981 w 561975"/>
                  <a:gd name="connsiteY68" fmla="*/ 1552051 h 1568728"/>
                  <a:gd name="connsiteX69" fmla="*/ 45715 w 561975"/>
                  <a:gd name="connsiteY69" fmla="*/ 1543214 h 1568728"/>
                  <a:gd name="connsiteX70" fmla="*/ 49307 w 561975"/>
                  <a:gd name="connsiteY70" fmla="*/ 1523903 h 1568728"/>
                  <a:gd name="connsiteX71" fmla="*/ 0 w 561975"/>
                  <a:gd name="connsiteY71" fmla="*/ 1523576 h 1568728"/>
                  <a:gd name="connsiteX72" fmla="*/ 3265 w 561975"/>
                  <a:gd name="connsiteY72" fmla="*/ 860788 h 1568728"/>
                  <a:gd name="connsiteX73" fmla="*/ 5878 w 561975"/>
                  <a:gd name="connsiteY73" fmla="*/ 844750 h 1568728"/>
                  <a:gd name="connsiteX74" fmla="*/ 43430 w 561975"/>
                  <a:gd name="connsiteY74" fmla="*/ 805147 h 1568728"/>
                  <a:gd name="connsiteX75" fmla="*/ 43430 w 561975"/>
                  <a:gd name="connsiteY75" fmla="*/ 571126 h 1568728"/>
                  <a:gd name="connsiteX76" fmla="*/ 60409 w 561975"/>
                  <a:gd name="connsiteY76" fmla="*/ 519412 h 1568728"/>
                  <a:gd name="connsiteX77" fmla="*/ 61267 w 561975"/>
                  <a:gd name="connsiteY77" fmla="*/ 411443 h 1568728"/>
                  <a:gd name="connsiteX78" fmla="*/ 60422 w 561975"/>
                  <a:gd name="connsiteY78" fmla="*/ 308157 h 1568728"/>
                  <a:gd name="connsiteX79" fmla="*/ 59796 w 561975"/>
                  <a:gd name="connsiteY79" fmla="*/ 305879 h 1568728"/>
                  <a:gd name="connsiteX80" fmla="*/ 3008 w 561975"/>
                  <a:gd name="connsiteY80" fmla="*/ 260357 h 1568728"/>
                  <a:gd name="connsiteX81" fmla="*/ 2023 w 561975"/>
                  <a:gd name="connsiteY81" fmla="*/ 130670 h 1568728"/>
                  <a:gd name="connsiteX82" fmla="*/ 4649 w 561975"/>
                  <a:gd name="connsiteY82"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154990 w 561975"/>
                  <a:gd name="connsiteY9" fmla="*/ 804324 h 1568728"/>
                  <a:gd name="connsiteX10" fmla="*/ 217800 w 561975"/>
                  <a:gd name="connsiteY10" fmla="*/ 768162 h 1568728"/>
                  <a:gd name="connsiteX11" fmla="*/ 237392 w 561975"/>
                  <a:gd name="connsiteY11" fmla="*/ 738050 h 1568728"/>
                  <a:gd name="connsiteX12" fmla="*/ 237408 w 561975"/>
                  <a:gd name="connsiteY12" fmla="*/ 737979 h 1568728"/>
                  <a:gd name="connsiteX13" fmla="*/ 4649 w 561975"/>
                  <a:gd name="connsiteY13" fmla="*/ 0 h 1568728"/>
                  <a:gd name="connsiteX14" fmla="*/ 205214 w 561975"/>
                  <a:gd name="connsiteY14" fmla="*/ 328 h 1568728"/>
                  <a:gd name="connsiteX15" fmla="*/ 213092 w 561975"/>
                  <a:gd name="connsiteY15" fmla="*/ 3930 h 1568728"/>
                  <a:gd name="connsiteX16" fmla="*/ 238039 w 561975"/>
                  <a:gd name="connsiteY16" fmla="*/ 17030 h 1568728"/>
                  <a:gd name="connsiteX17" fmla="*/ 274476 w 561975"/>
                  <a:gd name="connsiteY17" fmla="*/ 16702 h 1568728"/>
                  <a:gd name="connsiteX18" fmla="*/ 335531 w 561975"/>
                  <a:gd name="connsiteY18" fmla="*/ 983 h 1568728"/>
                  <a:gd name="connsiteX19" fmla="*/ 557433 w 561975"/>
                  <a:gd name="connsiteY19" fmla="*/ 328 h 1568728"/>
                  <a:gd name="connsiteX20" fmla="*/ 560059 w 561975"/>
                  <a:gd name="connsiteY20" fmla="*/ 92026 h 1568728"/>
                  <a:gd name="connsiteX21" fmla="*/ 560059 w 561975"/>
                  <a:gd name="connsiteY21" fmla="*/ 369085 h 1568728"/>
                  <a:gd name="connsiteX22" fmla="*/ 560387 w 561975"/>
                  <a:gd name="connsiteY22" fmla="*/ 743410 h 1568728"/>
                  <a:gd name="connsiteX23" fmla="*/ 555135 w 561975"/>
                  <a:gd name="connsiteY23" fmla="*/ 730638 h 1568728"/>
                  <a:gd name="connsiteX24" fmla="*/ 553959 w 561975"/>
                  <a:gd name="connsiteY24" fmla="*/ 734127 h 1568728"/>
                  <a:gd name="connsiteX25" fmla="*/ 554363 w 561975"/>
                  <a:gd name="connsiteY25" fmla="*/ 743707 h 1568728"/>
                  <a:gd name="connsiteX26" fmla="*/ 559044 w 561975"/>
                  <a:gd name="connsiteY26" fmla="*/ 743952 h 1568728"/>
                  <a:gd name="connsiteX27" fmla="*/ 561975 w 561975"/>
                  <a:gd name="connsiteY27" fmla="*/ 1534676 h 1568728"/>
                  <a:gd name="connsiteX28" fmla="*/ 514106 w 561975"/>
                  <a:gd name="connsiteY28" fmla="*/ 1535986 h 1568728"/>
                  <a:gd name="connsiteX29" fmla="*/ 519316 w 561975"/>
                  <a:gd name="connsiteY29" fmla="*/ 1562835 h 1568728"/>
                  <a:gd name="connsiteX30" fmla="*/ 517037 w 561975"/>
                  <a:gd name="connsiteY30" fmla="*/ 1568728 h 1568728"/>
                  <a:gd name="connsiteX31" fmla="*/ 499452 w 561975"/>
                  <a:gd name="connsiteY31" fmla="*/ 1558906 h 1568728"/>
                  <a:gd name="connsiteX32" fmla="*/ 477308 w 561975"/>
                  <a:gd name="connsiteY32" fmla="*/ 1556286 h 1568728"/>
                  <a:gd name="connsiteX33" fmla="*/ 429765 w 561975"/>
                  <a:gd name="connsiteY33" fmla="*/ 1554322 h 1568728"/>
                  <a:gd name="connsiteX34" fmla="*/ 339562 w 561975"/>
                  <a:gd name="connsiteY34" fmla="*/ 1565781 h 1568728"/>
                  <a:gd name="connsiteX35" fmla="*/ 336957 w 561975"/>
                  <a:gd name="connsiteY35" fmla="*/ 1559560 h 1568728"/>
                  <a:gd name="connsiteX36" fmla="*/ 341516 w 561975"/>
                  <a:gd name="connsiteY36" fmla="*/ 1536313 h 1568728"/>
                  <a:gd name="connsiteX37" fmla="*/ 316767 w 561975"/>
                  <a:gd name="connsiteY37" fmla="*/ 1535986 h 1568728"/>
                  <a:gd name="connsiteX38" fmla="*/ 313185 w 561975"/>
                  <a:gd name="connsiteY38" fmla="*/ 815985 h 1568728"/>
                  <a:gd name="connsiteX39" fmla="*/ 314488 w 561975"/>
                  <a:gd name="connsiteY39" fmla="*/ 578932 h 1568728"/>
                  <a:gd name="connsiteX40" fmla="*/ 316354 w 561975"/>
                  <a:gd name="connsiteY40" fmla="*/ 558423 h 1568728"/>
                  <a:gd name="connsiteX41" fmla="*/ 316329 w 561975"/>
                  <a:gd name="connsiteY41" fmla="*/ 551501 h 1568728"/>
                  <a:gd name="connsiteX42" fmla="*/ 316621 w 561975"/>
                  <a:gd name="connsiteY42" fmla="*/ 548316 h 1568728"/>
                  <a:gd name="connsiteX43" fmla="*/ 316865 w 561975"/>
                  <a:gd name="connsiteY43" fmla="*/ 533708 h 1568728"/>
                  <a:gd name="connsiteX44" fmla="*/ 316513 w 561975"/>
                  <a:gd name="connsiteY44" fmla="*/ 435902 h 1568728"/>
                  <a:gd name="connsiteX45" fmla="*/ 315836 w 561975"/>
                  <a:gd name="connsiteY45" fmla="*/ 415589 h 1568728"/>
                  <a:gd name="connsiteX46" fmla="*/ 316329 w 561975"/>
                  <a:gd name="connsiteY46" fmla="*/ 551501 h 1568728"/>
                  <a:gd name="connsiteX47" fmla="*/ 313867 w 561975"/>
                  <a:gd name="connsiteY47" fmla="*/ 578353 h 1568728"/>
                  <a:gd name="connsiteX48" fmla="*/ 312882 w 561975"/>
                  <a:gd name="connsiteY48" fmla="*/ 576061 h 1568728"/>
                  <a:gd name="connsiteX49" fmla="*/ 312225 w 561975"/>
                  <a:gd name="connsiteY49" fmla="*/ 573769 h 1568728"/>
                  <a:gd name="connsiteX50" fmla="*/ 311241 w 561975"/>
                  <a:gd name="connsiteY50" fmla="*/ 568856 h 1568728"/>
                  <a:gd name="connsiteX51" fmla="*/ 310912 w 561975"/>
                  <a:gd name="connsiteY51" fmla="*/ 557721 h 1568728"/>
                  <a:gd name="connsiteX52" fmla="*/ 310912 w 561975"/>
                  <a:gd name="connsiteY52" fmla="*/ 421812 h 1568728"/>
                  <a:gd name="connsiteX53" fmla="*/ 309599 w 561975"/>
                  <a:gd name="connsiteY53" fmla="*/ 264615 h 1568728"/>
                  <a:gd name="connsiteX54" fmla="*/ 253796 w 561975"/>
                  <a:gd name="connsiteY54" fmla="*/ 265270 h 1568728"/>
                  <a:gd name="connsiteX55" fmla="*/ 251498 w 561975"/>
                  <a:gd name="connsiteY55" fmla="*/ 565909 h 1568728"/>
                  <a:gd name="connsiteX56" fmla="*/ 248544 w 561975"/>
                  <a:gd name="connsiteY56" fmla="*/ 862290 h 1568728"/>
                  <a:gd name="connsiteX57" fmla="*/ 246574 w 561975"/>
                  <a:gd name="connsiteY57" fmla="*/ 697561 h 1568728"/>
                  <a:gd name="connsiteX58" fmla="*/ 246193 w 561975"/>
                  <a:gd name="connsiteY58" fmla="*/ 699276 h 1568728"/>
                  <a:gd name="connsiteX59" fmla="*/ 245734 w 561975"/>
                  <a:gd name="connsiteY59" fmla="*/ 733647 h 1568728"/>
                  <a:gd name="connsiteX60" fmla="*/ 248168 w 561975"/>
                  <a:gd name="connsiteY60" fmla="*/ 862752 h 1568728"/>
                  <a:gd name="connsiteX61" fmla="*/ 247515 w 561975"/>
                  <a:gd name="connsiteY61" fmla="*/ 1361888 h 1568728"/>
                  <a:gd name="connsiteX62" fmla="*/ 245882 w 561975"/>
                  <a:gd name="connsiteY62" fmla="*/ 1524558 h 1568728"/>
                  <a:gd name="connsiteX63" fmla="*/ 221719 w 561975"/>
                  <a:gd name="connsiteY63" fmla="*/ 1524885 h 1568728"/>
                  <a:gd name="connsiteX64" fmla="*/ 225637 w 561975"/>
                  <a:gd name="connsiteY64" fmla="*/ 1545178 h 1568728"/>
                  <a:gd name="connsiteX65" fmla="*/ 222372 w 561975"/>
                  <a:gd name="connsiteY65" fmla="*/ 1552051 h 1568728"/>
                  <a:gd name="connsiteX66" fmla="*/ 204412 w 561975"/>
                  <a:gd name="connsiteY66" fmla="*/ 1546160 h 1568728"/>
                  <a:gd name="connsiteX67" fmla="*/ 48981 w 561975"/>
                  <a:gd name="connsiteY67" fmla="*/ 1552051 h 1568728"/>
                  <a:gd name="connsiteX68" fmla="*/ 45715 w 561975"/>
                  <a:gd name="connsiteY68" fmla="*/ 1543214 h 1568728"/>
                  <a:gd name="connsiteX69" fmla="*/ 49307 w 561975"/>
                  <a:gd name="connsiteY69" fmla="*/ 1523903 h 1568728"/>
                  <a:gd name="connsiteX70" fmla="*/ 0 w 561975"/>
                  <a:gd name="connsiteY70" fmla="*/ 1523576 h 1568728"/>
                  <a:gd name="connsiteX71" fmla="*/ 3265 w 561975"/>
                  <a:gd name="connsiteY71" fmla="*/ 860788 h 1568728"/>
                  <a:gd name="connsiteX72" fmla="*/ 5878 w 561975"/>
                  <a:gd name="connsiteY72" fmla="*/ 844750 h 1568728"/>
                  <a:gd name="connsiteX73" fmla="*/ 43430 w 561975"/>
                  <a:gd name="connsiteY73" fmla="*/ 805147 h 1568728"/>
                  <a:gd name="connsiteX74" fmla="*/ 43430 w 561975"/>
                  <a:gd name="connsiteY74" fmla="*/ 571126 h 1568728"/>
                  <a:gd name="connsiteX75" fmla="*/ 60409 w 561975"/>
                  <a:gd name="connsiteY75" fmla="*/ 519412 h 1568728"/>
                  <a:gd name="connsiteX76" fmla="*/ 61267 w 561975"/>
                  <a:gd name="connsiteY76" fmla="*/ 411443 h 1568728"/>
                  <a:gd name="connsiteX77" fmla="*/ 60422 w 561975"/>
                  <a:gd name="connsiteY77" fmla="*/ 308157 h 1568728"/>
                  <a:gd name="connsiteX78" fmla="*/ 59796 w 561975"/>
                  <a:gd name="connsiteY78" fmla="*/ 305879 h 1568728"/>
                  <a:gd name="connsiteX79" fmla="*/ 3008 w 561975"/>
                  <a:gd name="connsiteY79" fmla="*/ 260357 h 1568728"/>
                  <a:gd name="connsiteX80" fmla="*/ 2023 w 561975"/>
                  <a:gd name="connsiteY80" fmla="*/ 130670 h 1568728"/>
                  <a:gd name="connsiteX81" fmla="*/ 4649 w 561975"/>
                  <a:gd name="connsiteY81"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217800 w 561975"/>
                  <a:gd name="connsiteY9" fmla="*/ 768162 h 1568728"/>
                  <a:gd name="connsiteX10" fmla="*/ 237392 w 561975"/>
                  <a:gd name="connsiteY10" fmla="*/ 738050 h 1568728"/>
                  <a:gd name="connsiteX11" fmla="*/ 237408 w 561975"/>
                  <a:gd name="connsiteY11" fmla="*/ 737979 h 1568728"/>
                  <a:gd name="connsiteX12" fmla="*/ 4649 w 561975"/>
                  <a:gd name="connsiteY12" fmla="*/ 0 h 1568728"/>
                  <a:gd name="connsiteX13" fmla="*/ 205214 w 561975"/>
                  <a:gd name="connsiteY13" fmla="*/ 328 h 1568728"/>
                  <a:gd name="connsiteX14" fmla="*/ 213092 w 561975"/>
                  <a:gd name="connsiteY14" fmla="*/ 3930 h 1568728"/>
                  <a:gd name="connsiteX15" fmla="*/ 238039 w 561975"/>
                  <a:gd name="connsiteY15" fmla="*/ 17030 h 1568728"/>
                  <a:gd name="connsiteX16" fmla="*/ 274476 w 561975"/>
                  <a:gd name="connsiteY16" fmla="*/ 16702 h 1568728"/>
                  <a:gd name="connsiteX17" fmla="*/ 335531 w 561975"/>
                  <a:gd name="connsiteY17" fmla="*/ 983 h 1568728"/>
                  <a:gd name="connsiteX18" fmla="*/ 557433 w 561975"/>
                  <a:gd name="connsiteY18" fmla="*/ 328 h 1568728"/>
                  <a:gd name="connsiteX19" fmla="*/ 560059 w 561975"/>
                  <a:gd name="connsiteY19" fmla="*/ 92026 h 1568728"/>
                  <a:gd name="connsiteX20" fmla="*/ 560059 w 561975"/>
                  <a:gd name="connsiteY20" fmla="*/ 369085 h 1568728"/>
                  <a:gd name="connsiteX21" fmla="*/ 560387 w 561975"/>
                  <a:gd name="connsiteY21" fmla="*/ 743410 h 1568728"/>
                  <a:gd name="connsiteX22" fmla="*/ 555135 w 561975"/>
                  <a:gd name="connsiteY22" fmla="*/ 730638 h 1568728"/>
                  <a:gd name="connsiteX23" fmla="*/ 553959 w 561975"/>
                  <a:gd name="connsiteY23" fmla="*/ 734127 h 1568728"/>
                  <a:gd name="connsiteX24" fmla="*/ 554363 w 561975"/>
                  <a:gd name="connsiteY24" fmla="*/ 743707 h 1568728"/>
                  <a:gd name="connsiteX25" fmla="*/ 559044 w 561975"/>
                  <a:gd name="connsiteY25" fmla="*/ 743952 h 1568728"/>
                  <a:gd name="connsiteX26" fmla="*/ 561975 w 561975"/>
                  <a:gd name="connsiteY26" fmla="*/ 1534676 h 1568728"/>
                  <a:gd name="connsiteX27" fmla="*/ 514106 w 561975"/>
                  <a:gd name="connsiteY27" fmla="*/ 1535986 h 1568728"/>
                  <a:gd name="connsiteX28" fmla="*/ 519316 w 561975"/>
                  <a:gd name="connsiteY28" fmla="*/ 1562835 h 1568728"/>
                  <a:gd name="connsiteX29" fmla="*/ 517037 w 561975"/>
                  <a:gd name="connsiteY29" fmla="*/ 1568728 h 1568728"/>
                  <a:gd name="connsiteX30" fmla="*/ 499452 w 561975"/>
                  <a:gd name="connsiteY30" fmla="*/ 1558906 h 1568728"/>
                  <a:gd name="connsiteX31" fmla="*/ 477308 w 561975"/>
                  <a:gd name="connsiteY31" fmla="*/ 1556286 h 1568728"/>
                  <a:gd name="connsiteX32" fmla="*/ 429765 w 561975"/>
                  <a:gd name="connsiteY32" fmla="*/ 1554322 h 1568728"/>
                  <a:gd name="connsiteX33" fmla="*/ 339562 w 561975"/>
                  <a:gd name="connsiteY33" fmla="*/ 1565781 h 1568728"/>
                  <a:gd name="connsiteX34" fmla="*/ 336957 w 561975"/>
                  <a:gd name="connsiteY34" fmla="*/ 1559560 h 1568728"/>
                  <a:gd name="connsiteX35" fmla="*/ 341516 w 561975"/>
                  <a:gd name="connsiteY35" fmla="*/ 1536313 h 1568728"/>
                  <a:gd name="connsiteX36" fmla="*/ 316767 w 561975"/>
                  <a:gd name="connsiteY36" fmla="*/ 1535986 h 1568728"/>
                  <a:gd name="connsiteX37" fmla="*/ 313185 w 561975"/>
                  <a:gd name="connsiteY37" fmla="*/ 815985 h 1568728"/>
                  <a:gd name="connsiteX38" fmla="*/ 314488 w 561975"/>
                  <a:gd name="connsiteY38" fmla="*/ 578932 h 1568728"/>
                  <a:gd name="connsiteX39" fmla="*/ 316354 w 561975"/>
                  <a:gd name="connsiteY39" fmla="*/ 558423 h 1568728"/>
                  <a:gd name="connsiteX40" fmla="*/ 316329 w 561975"/>
                  <a:gd name="connsiteY40" fmla="*/ 551501 h 1568728"/>
                  <a:gd name="connsiteX41" fmla="*/ 316621 w 561975"/>
                  <a:gd name="connsiteY41" fmla="*/ 548316 h 1568728"/>
                  <a:gd name="connsiteX42" fmla="*/ 316865 w 561975"/>
                  <a:gd name="connsiteY42" fmla="*/ 533708 h 1568728"/>
                  <a:gd name="connsiteX43" fmla="*/ 316513 w 561975"/>
                  <a:gd name="connsiteY43" fmla="*/ 435902 h 1568728"/>
                  <a:gd name="connsiteX44" fmla="*/ 315836 w 561975"/>
                  <a:gd name="connsiteY44" fmla="*/ 415589 h 1568728"/>
                  <a:gd name="connsiteX45" fmla="*/ 316329 w 561975"/>
                  <a:gd name="connsiteY45" fmla="*/ 551501 h 1568728"/>
                  <a:gd name="connsiteX46" fmla="*/ 313867 w 561975"/>
                  <a:gd name="connsiteY46" fmla="*/ 578353 h 1568728"/>
                  <a:gd name="connsiteX47" fmla="*/ 312882 w 561975"/>
                  <a:gd name="connsiteY47" fmla="*/ 576061 h 1568728"/>
                  <a:gd name="connsiteX48" fmla="*/ 312225 w 561975"/>
                  <a:gd name="connsiteY48" fmla="*/ 573769 h 1568728"/>
                  <a:gd name="connsiteX49" fmla="*/ 311241 w 561975"/>
                  <a:gd name="connsiteY49" fmla="*/ 568856 h 1568728"/>
                  <a:gd name="connsiteX50" fmla="*/ 310912 w 561975"/>
                  <a:gd name="connsiteY50" fmla="*/ 557721 h 1568728"/>
                  <a:gd name="connsiteX51" fmla="*/ 310912 w 561975"/>
                  <a:gd name="connsiteY51" fmla="*/ 421812 h 1568728"/>
                  <a:gd name="connsiteX52" fmla="*/ 309599 w 561975"/>
                  <a:gd name="connsiteY52" fmla="*/ 264615 h 1568728"/>
                  <a:gd name="connsiteX53" fmla="*/ 253796 w 561975"/>
                  <a:gd name="connsiteY53" fmla="*/ 265270 h 1568728"/>
                  <a:gd name="connsiteX54" fmla="*/ 251498 w 561975"/>
                  <a:gd name="connsiteY54" fmla="*/ 565909 h 1568728"/>
                  <a:gd name="connsiteX55" fmla="*/ 248544 w 561975"/>
                  <a:gd name="connsiteY55" fmla="*/ 862290 h 1568728"/>
                  <a:gd name="connsiteX56" fmla="*/ 246574 w 561975"/>
                  <a:gd name="connsiteY56" fmla="*/ 697561 h 1568728"/>
                  <a:gd name="connsiteX57" fmla="*/ 246193 w 561975"/>
                  <a:gd name="connsiteY57" fmla="*/ 699276 h 1568728"/>
                  <a:gd name="connsiteX58" fmla="*/ 245734 w 561975"/>
                  <a:gd name="connsiteY58" fmla="*/ 733647 h 1568728"/>
                  <a:gd name="connsiteX59" fmla="*/ 248168 w 561975"/>
                  <a:gd name="connsiteY59" fmla="*/ 862752 h 1568728"/>
                  <a:gd name="connsiteX60" fmla="*/ 247515 w 561975"/>
                  <a:gd name="connsiteY60" fmla="*/ 1361888 h 1568728"/>
                  <a:gd name="connsiteX61" fmla="*/ 245882 w 561975"/>
                  <a:gd name="connsiteY61" fmla="*/ 1524558 h 1568728"/>
                  <a:gd name="connsiteX62" fmla="*/ 221719 w 561975"/>
                  <a:gd name="connsiteY62" fmla="*/ 1524885 h 1568728"/>
                  <a:gd name="connsiteX63" fmla="*/ 225637 w 561975"/>
                  <a:gd name="connsiteY63" fmla="*/ 1545178 h 1568728"/>
                  <a:gd name="connsiteX64" fmla="*/ 222372 w 561975"/>
                  <a:gd name="connsiteY64" fmla="*/ 1552051 h 1568728"/>
                  <a:gd name="connsiteX65" fmla="*/ 204412 w 561975"/>
                  <a:gd name="connsiteY65" fmla="*/ 1546160 h 1568728"/>
                  <a:gd name="connsiteX66" fmla="*/ 48981 w 561975"/>
                  <a:gd name="connsiteY66" fmla="*/ 1552051 h 1568728"/>
                  <a:gd name="connsiteX67" fmla="*/ 45715 w 561975"/>
                  <a:gd name="connsiteY67" fmla="*/ 1543214 h 1568728"/>
                  <a:gd name="connsiteX68" fmla="*/ 49307 w 561975"/>
                  <a:gd name="connsiteY68" fmla="*/ 1523903 h 1568728"/>
                  <a:gd name="connsiteX69" fmla="*/ 0 w 561975"/>
                  <a:gd name="connsiteY69" fmla="*/ 1523576 h 1568728"/>
                  <a:gd name="connsiteX70" fmla="*/ 3265 w 561975"/>
                  <a:gd name="connsiteY70" fmla="*/ 860788 h 1568728"/>
                  <a:gd name="connsiteX71" fmla="*/ 5878 w 561975"/>
                  <a:gd name="connsiteY71" fmla="*/ 844750 h 1568728"/>
                  <a:gd name="connsiteX72" fmla="*/ 43430 w 561975"/>
                  <a:gd name="connsiteY72" fmla="*/ 805147 h 1568728"/>
                  <a:gd name="connsiteX73" fmla="*/ 43430 w 561975"/>
                  <a:gd name="connsiteY73" fmla="*/ 571126 h 1568728"/>
                  <a:gd name="connsiteX74" fmla="*/ 60409 w 561975"/>
                  <a:gd name="connsiteY74" fmla="*/ 519412 h 1568728"/>
                  <a:gd name="connsiteX75" fmla="*/ 61267 w 561975"/>
                  <a:gd name="connsiteY75" fmla="*/ 411443 h 1568728"/>
                  <a:gd name="connsiteX76" fmla="*/ 60422 w 561975"/>
                  <a:gd name="connsiteY76" fmla="*/ 308157 h 1568728"/>
                  <a:gd name="connsiteX77" fmla="*/ 59796 w 561975"/>
                  <a:gd name="connsiteY77" fmla="*/ 305879 h 1568728"/>
                  <a:gd name="connsiteX78" fmla="*/ 3008 w 561975"/>
                  <a:gd name="connsiteY78" fmla="*/ 260357 h 1568728"/>
                  <a:gd name="connsiteX79" fmla="*/ 2023 w 561975"/>
                  <a:gd name="connsiteY79" fmla="*/ 130670 h 1568728"/>
                  <a:gd name="connsiteX80" fmla="*/ 4649 w 561975"/>
                  <a:gd name="connsiteY80"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237392 w 561975"/>
                  <a:gd name="connsiteY9" fmla="*/ 738050 h 1568728"/>
                  <a:gd name="connsiteX10" fmla="*/ 237408 w 561975"/>
                  <a:gd name="connsiteY10" fmla="*/ 737979 h 1568728"/>
                  <a:gd name="connsiteX11" fmla="*/ 4649 w 561975"/>
                  <a:gd name="connsiteY11" fmla="*/ 0 h 1568728"/>
                  <a:gd name="connsiteX12" fmla="*/ 205214 w 561975"/>
                  <a:gd name="connsiteY12" fmla="*/ 328 h 1568728"/>
                  <a:gd name="connsiteX13" fmla="*/ 213092 w 561975"/>
                  <a:gd name="connsiteY13" fmla="*/ 3930 h 1568728"/>
                  <a:gd name="connsiteX14" fmla="*/ 238039 w 561975"/>
                  <a:gd name="connsiteY14" fmla="*/ 17030 h 1568728"/>
                  <a:gd name="connsiteX15" fmla="*/ 274476 w 561975"/>
                  <a:gd name="connsiteY15" fmla="*/ 16702 h 1568728"/>
                  <a:gd name="connsiteX16" fmla="*/ 335531 w 561975"/>
                  <a:gd name="connsiteY16" fmla="*/ 983 h 1568728"/>
                  <a:gd name="connsiteX17" fmla="*/ 557433 w 561975"/>
                  <a:gd name="connsiteY17" fmla="*/ 328 h 1568728"/>
                  <a:gd name="connsiteX18" fmla="*/ 560059 w 561975"/>
                  <a:gd name="connsiteY18" fmla="*/ 92026 h 1568728"/>
                  <a:gd name="connsiteX19" fmla="*/ 560059 w 561975"/>
                  <a:gd name="connsiteY19" fmla="*/ 369085 h 1568728"/>
                  <a:gd name="connsiteX20" fmla="*/ 560387 w 561975"/>
                  <a:gd name="connsiteY20" fmla="*/ 743410 h 1568728"/>
                  <a:gd name="connsiteX21" fmla="*/ 555135 w 561975"/>
                  <a:gd name="connsiteY21" fmla="*/ 730638 h 1568728"/>
                  <a:gd name="connsiteX22" fmla="*/ 553959 w 561975"/>
                  <a:gd name="connsiteY22" fmla="*/ 734127 h 1568728"/>
                  <a:gd name="connsiteX23" fmla="*/ 554363 w 561975"/>
                  <a:gd name="connsiteY23" fmla="*/ 743707 h 1568728"/>
                  <a:gd name="connsiteX24" fmla="*/ 559044 w 561975"/>
                  <a:gd name="connsiteY24" fmla="*/ 743952 h 1568728"/>
                  <a:gd name="connsiteX25" fmla="*/ 561975 w 561975"/>
                  <a:gd name="connsiteY25" fmla="*/ 1534676 h 1568728"/>
                  <a:gd name="connsiteX26" fmla="*/ 514106 w 561975"/>
                  <a:gd name="connsiteY26" fmla="*/ 1535986 h 1568728"/>
                  <a:gd name="connsiteX27" fmla="*/ 519316 w 561975"/>
                  <a:gd name="connsiteY27" fmla="*/ 1562835 h 1568728"/>
                  <a:gd name="connsiteX28" fmla="*/ 517037 w 561975"/>
                  <a:gd name="connsiteY28" fmla="*/ 1568728 h 1568728"/>
                  <a:gd name="connsiteX29" fmla="*/ 499452 w 561975"/>
                  <a:gd name="connsiteY29" fmla="*/ 1558906 h 1568728"/>
                  <a:gd name="connsiteX30" fmla="*/ 477308 w 561975"/>
                  <a:gd name="connsiteY30" fmla="*/ 1556286 h 1568728"/>
                  <a:gd name="connsiteX31" fmla="*/ 429765 w 561975"/>
                  <a:gd name="connsiteY31" fmla="*/ 1554322 h 1568728"/>
                  <a:gd name="connsiteX32" fmla="*/ 339562 w 561975"/>
                  <a:gd name="connsiteY32" fmla="*/ 1565781 h 1568728"/>
                  <a:gd name="connsiteX33" fmla="*/ 336957 w 561975"/>
                  <a:gd name="connsiteY33" fmla="*/ 1559560 h 1568728"/>
                  <a:gd name="connsiteX34" fmla="*/ 341516 w 561975"/>
                  <a:gd name="connsiteY34" fmla="*/ 1536313 h 1568728"/>
                  <a:gd name="connsiteX35" fmla="*/ 316767 w 561975"/>
                  <a:gd name="connsiteY35" fmla="*/ 1535986 h 1568728"/>
                  <a:gd name="connsiteX36" fmla="*/ 313185 w 561975"/>
                  <a:gd name="connsiteY36" fmla="*/ 815985 h 1568728"/>
                  <a:gd name="connsiteX37" fmla="*/ 314488 w 561975"/>
                  <a:gd name="connsiteY37" fmla="*/ 578932 h 1568728"/>
                  <a:gd name="connsiteX38" fmla="*/ 316354 w 561975"/>
                  <a:gd name="connsiteY38" fmla="*/ 558423 h 1568728"/>
                  <a:gd name="connsiteX39" fmla="*/ 316329 w 561975"/>
                  <a:gd name="connsiteY39" fmla="*/ 551501 h 1568728"/>
                  <a:gd name="connsiteX40" fmla="*/ 316621 w 561975"/>
                  <a:gd name="connsiteY40" fmla="*/ 548316 h 1568728"/>
                  <a:gd name="connsiteX41" fmla="*/ 316865 w 561975"/>
                  <a:gd name="connsiteY41" fmla="*/ 533708 h 1568728"/>
                  <a:gd name="connsiteX42" fmla="*/ 316513 w 561975"/>
                  <a:gd name="connsiteY42" fmla="*/ 435902 h 1568728"/>
                  <a:gd name="connsiteX43" fmla="*/ 315836 w 561975"/>
                  <a:gd name="connsiteY43" fmla="*/ 415589 h 1568728"/>
                  <a:gd name="connsiteX44" fmla="*/ 316329 w 561975"/>
                  <a:gd name="connsiteY44" fmla="*/ 551501 h 1568728"/>
                  <a:gd name="connsiteX45" fmla="*/ 313867 w 561975"/>
                  <a:gd name="connsiteY45" fmla="*/ 578353 h 1568728"/>
                  <a:gd name="connsiteX46" fmla="*/ 312882 w 561975"/>
                  <a:gd name="connsiteY46" fmla="*/ 576061 h 1568728"/>
                  <a:gd name="connsiteX47" fmla="*/ 312225 w 561975"/>
                  <a:gd name="connsiteY47" fmla="*/ 573769 h 1568728"/>
                  <a:gd name="connsiteX48" fmla="*/ 311241 w 561975"/>
                  <a:gd name="connsiteY48" fmla="*/ 568856 h 1568728"/>
                  <a:gd name="connsiteX49" fmla="*/ 310912 w 561975"/>
                  <a:gd name="connsiteY49" fmla="*/ 557721 h 1568728"/>
                  <a:gd name="connsiteX50" fmla="*/ 310912 w 561975"/>
                  <a:gd name="connsiteY50" fmla="*/ 421812 h 1568728"/>
                  <a:gd name="connsiteX51" fmla="*/ 309599 w 561975"/>
                  <a:gd name="connsiteY51" fmla="*/ 264615 h 1568728"/>
                  <a:gd name="connsiteX52" fmla="*/ 253796 w 561975"/>
                  <a:gd name="connsiteY52" fmla="*/ 265270 h 1568728"/>
                  <a:gd name="connsiteX53" fmla="*/ 251498 w 561975"/>
                  <a:gd name="connsiteY53" fmla="*/ 565909 h 1568728"/>
                  <a:gd name="connsiteX54" fmla="*/ 248544 w 561975"/>
                  <a:gd name="connsiteY54" fmla="*/ 862290 h 1568728"/>
                  <a:gd name="connsiteX55" fmla="*/ 246574 w 561975"/>
                  <a:gd name="connsiteY55" fmla="*/ 697561 h 1568728"/>
                  <a:gd name="connsiteX56" fmla="*/ 246193 w 561975"/>
                  <a:gd name="connsiteY56" fmla="*/ 699276 h 1568728"/>
                  <a:gd name="connsiteX57" fmla="*/ 245734 w 561975"/>
                  <a:gd name="connsiteY57" fmla="*/ 733647 h 1568728"/>
                  <a:gd name="connsiteX58" fmla="*/ 248168 w 561975"/>
                  <a:gd name="connsiteY58" fmla="*/ 862752 h 1568728"/>
                  <a:gd name="connsiteX59" fmla="*/ 247515 w 561975"/>
                  <a:gd name="connsiteY59" fmla="*/ 1361888 h 1568728"/>
                  <a:gd name="connsiteX60" fmla="*/ 245882 w 561975"/>
                  <a:gd name="connsiteY60" fmla="*/ 1524558 h 1568728"/>
                  <a:gd name="connsiteX61" fmla="*/ 221719 w 561975"/>
                  <a:gd name="connsiteY61" fmla="*/ 1524885 h 1568728"/>
                  <a:gd name="connsiteX62" fmla="*/ 225637 w 561975"/>
                  <a:gd name="connsiteY62" fmla="*/ 1545178 h 1568728"/>
                  <a:gd name="connsiteX63" fmla="*/ 222372 w 561975"/>
                  <a:gd name="connsiteY63" fmla="*/ 1552051 h 1568728"/>
                  <a:gd name="connsiteX64" fmla="*/ 204412 w 561975"/>
                  <a:gd name="connsiteY64" fmla="*/ 1546160 h 1568728"/>
                  <a:gd name="connsiteX65" fmla="*/ 48981 w 561975"/>
                  <a:gd name="connsiteY65" fmla="*/ 1552051 h 1568728"/>
                  <a:gd name="connsiteX66" fmla="*/ 45715 w 561975"/>
                  <a:gd name="connsiteY66" fmla="*/ 1543214 h 1568728"/>
                  <a:gd name="connsiteX67" fmla="*/ 49307 w 561975"/>
                  <a:gd name="connsiteY67" fmla="*/ 1523903 h 1568728"/>
                  <a:gd name="connsiteX68" fmla="*/ 0 w 561975"/>
                  <a:gd name="connsiteY68" fmla="*/ 1523576 h 1568728"/>
                  <a:gd name="connsiteX69" fmla="*/ 3265 w 561975"/>
                  <a:gd name="connsiteY69" fmla="*/ 860788 h 1568728"/>
                  <a:gd name="connsiteX70" fmla="*/ 5878 w 561975"/>
                  <a:gd name="connsiteY70" fmla="*/ 844750 h 1568728"/>
                  <a:gd name="connsiteX71" fmla="*/ 43430 w 561975"/>
                  <a:gd name="connsiteY71" fmla="*/ 805147 h 1568728"/>
                  <a:gd name="connsiteX72" fmla="*/ 43430 w 561975"/>
                  <a:gd name="connsiteY72" fmla="*/ 571126 h 1568728"/>
                  <a:gd name="connsiteX73" fmla="*/ 60409 w 561975"/>
                  <a:gd name="connsiteY73" fmla="*/ 519412 h 1568728"/>
                  <a:gd name="connsiteX74" fmla="*/ 61267 w 561975"/>
                  <a:gd name="connsiteY74" fmla="*/ 411443 h 1568728"/>
                  <a:gd name="connsiteX75" fmla="*/ 60422 w 561975"/>
                  <a:gd name="connsiteY75" fmla="*/ 308157 h 1568728"/>
                  <a:gd name="connsiteX76" fmla="*/ 59796 w 561975"/>
                  <a:gd name="connsiteY76" fmla="*/ 305879 h 1568728"/>
                  <a:gd name="connsiteX77" fmla="*/ 3008 w 561975"/>
                  <a:gd name="connsiteY77" fmla="*/ 260357 h 1568728"/>
                  <a:gd name="connsiteX78" fmla="*/ 2023 w 561975"/>
                  <a:gd name="connsiteY78" fmla="*/ 130670 h 1568728"/>
                  <a:gd name="connsiteX79" fmla="*/ 4649 w 561975"/>
                  <a:gd name="connsiteY79"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392 w 561975"/>
                  <a:gd name="connsiteY7" fmla="*/ 738050 h 1568728"/>
                  <a:gd name="connsiteX8" fmla="*/ 218016 w 561975"/>
                  <a:gd name="connsiteY8" fmla="*/ 767645 h 1568728"/>
                  <a:gd name="connsiteX9" fmla="*/ 237392 w 561975"/>
                  <a:gd name="connsiteY9" fmla="*/ 738050 h 1568728"/>
                  <a:gd name="connsiteX10" fmla="*/ 4649 w 561975"/>
                  <a:gd name="connsiteY10" fmla="*/ 0 h 1568728"/>
                  <a:gd name="connsiteX11" fmla="*/ 205214 w 561975"/>
                  <a:gd name="connsiteY11" fmla="*/ 328 h 1568728"/>
                  <a:gd name="connsiteX12" fmla="*/ 213092 w 561975"/>
                  <a:gd name="connsiteY12" fmla="*/ 3930 h 1568728"/>
                  <a:gd name="connsiteX13" fmla="*/ 238039 w 561975"/>
                  <a:gd name="connsiteY13" fmla="*/ 17030 h 1568728"/>
                  <a:gd name="connsiteX14" fmla="*/ 274476 w 561975"/>
                  <a:gd name="connsiteY14" fmla="*/ 16702 h 1568728"/>
                  <a:gd name="connsiteX15" fmla="*/ 335531 w 561975"/>
                  <a:gd name="connsiteY15" fmla="*/ 983 h 1568728"/>
                  <a:gd name="connsiteX16" fmla="*/ 557433 w 561975"/>
                  <a:gd name="connsiteY16" fmla="*/ 328 h 1568728"/>
                  <a:gd name="connsiteX17" fmla="*/ 560059 w 561975"/>
                  <a:gd name="connsiteY17" fmla="*/ 92026 h 1568728"/>
                  <a:gd name="connsiteX18" fmla="*/ 560059 w 561975"/>
                  <a:gd name="connsiteY18" fmla="*/ 369085 h 1568728"/>
                  <a:gd name="connsiteX19" fmla="*/ 560387 w 561975"/>
                  <a:gd name="connsiteY19" fmla="*/ 743410 h 1568728"/>
                  <a:gd name="connsiteX20" fmla="*/ 555135 w 561975"/>
                  <a:gd name="connsiteY20" fmla="*/ 730638 h 1568728"/>
                  <a:gd name="connsiteX21" fmla="*/ 553959 w 561975"/>
                  <a:gd name="connsiteY21" fmla="*/ 734127 h 1568728"/>
                  <a:gd name="connsiteX22" fmla="*/ 554363 w 561975"/>
                  <a:gd name="connsiteY22" fmla="*/ 743707 h 1568728"/>
                  <a:gd name="connsiteX23" fmla="*/ 559044 w 561975"/>
                  <a:gd name="connsiteY23" fmla="*/ 743952 h 1568728"/>
                  <a:gd name="connsiteX24" fmla="*/ 561975 w 561975"/>
                  <a:gd name="connsiteY24" fmla="*/ 1534676 h 1568728"/>
                  <a:gd name="connsiteX25" fmla="*/ 514106 w 561975"/>
                  <a:gd name="connsiteY25" fmla="*/ 1535986 h 1568728"/>
                  <a:gd name="connsiteX26" fmla="*/ 519316 w 561975"/>
                  <a:gd name="connsiteY26" fmla="*/ 1562835 h 1568728"/>
                  <a:gd name="connsiteX27" fmla="*/ 517037 w 561975"/>
                  <a:gd name="connsiteY27" fmla="*/ 1568728 h 1568728"/>
                  <a:gd name="connsiteX28" fmla="*/ 499452 w 561975"/>
                  <a:gd name="connsiteY28" fmla="*/ 1558906 h 1568728"/>
                  <a:gd name="connsiteX29" fmla="*/ 477308 w 561975"/>
                  <a:gd name="connsiteY29" fmla="*/ 1556286 h 1568728"/>
                  <a:gd name="connsiteX30" fmla="*/ 429765 w 561975"/>
                  <a:gd name="connsiteY30" fmla="*/ 1554322 h 1568728"/>
                  <a:gd name="connsiteX31" fmla="*/ 339562 w 561975"/>
                  <a:gd name="connsiteY31" fmla="*/ 1565781 h 1568728"/>
                  <a:gd name="connsiteX32" fmla="*/ 336957 w 561975"/>
                  <a:gd name="connsiteY32" fmla="*/ 1559560 h 1568728"/>
                  <a:gd name="connsiteX33" fmla="*/ 341516 w 561975"/>
                  <a:gd name="connsiteY33" fmla="*/ 1536313 h 1568728"/>
                  <a:gd name="connsiteX34" fmla="*/ 316767 w 561975"/>
                  <a:gd name="connsiteY34" fmla="*/ 1535986 h 1568728"/>
                  <a:gd name="connsiteX35" fmla="*/ 313185 w 561975"/>
                  <a:gd name="connsiteY35" fmla="*/ 815985 h 1568728"/>
                  <a:gd name="connsiteX36" fmla="*/ 314488 w 561975"/>
                  <a:gd name="connsiteY36" fmla="*/ 578932 h 1568728"/>
                  <a:gd name="connsiteX37" fmla="*/ 316354 w 561975"/>
                  <a:gd name="connsiteY37" fmla="*/ 558423 h 1568728"/>
                  <a:gd name="connsiteX38" fmla="*/ 316329 w 561975"/>
                  <a:gd name="connsiteY38" fmla="*/ 551501 h 1568728"/>
                  <a:gd name="connsiteX39" fmla="*/ 316621 w 561975"/>
                  <a:gd name="connsiteY39" fmla="*/ 548316 h 1568728"/>
                  <a:gd name="connsiteX40" fmla="*/ 316865 w 561975"/>
                  <a:gd name="connsiteY40" fmla="*/ 533708 h 1568728"/>
                  <a:gd name="connsiteX41" fmla="*/ 316513 w 561975"/>
                  <a:gd name="connsiteY41" fmla="*/ 435902 h 1568728"/>
                  <a:gd name="connsiteX42" fmla="*/ 315836 w 561975"/>
                  <a:gd name="connsiteY42" fmla="*/ 415589 h 1568728"/>
                  <a:gd name="connsiteX43" fmla="*/ 316329 w 561975"/>
                  <a:gd name="connsiteY43" fmla="*/ 551501 h 1568728"/>
                  <a:gd name="connsiteX44" fmla="*/ 313867 w 561975"/>
                  <a:gd name="connsiteY44" fmla="*/ 578353 h 1568728"/>
                  <a:gd name="connsiteX45" fmla="*/ 312882 w 561975"/>
                  <a:gd name="connsiteY45" fmla="*/ 576061 h 1568728"/>
                  <a:gd name="connsiteX46" fmla="*/ 312225 w 561975"/>
                  <a:gd name="connsiteY46" fmla="*/ 573769 h 1568728"/>
                  <a:gd name="connsiteX47" fmla="*/ 311241 w 561975"/>
                  <a:gd name="connsiteY47" fmla="*/ 568856 h 1568728"/>
                  <a:gd name="connsiteX48" fmla="*/ 310912 w 561975"/>
                  <a:gd name="connsiteY48" fmla="*/ 557721 h 1568728"/>
                  <a:gd name="connsiteX49" fmla="*/ 310912 w 561975"/>
                  <a:gd name="connsiteY49" fmla="*/ 421812 h 1568728"/>
                  <a:gd name="connsiteX50" fmla="*/ 309599 w 561975"/>
                  <a:gd name="connsiteY50" fmla="*/ 264615 h 1568728"/>
                  <a:gd name="connsiteX51" fmla="*/ 253796 w 561975"/>
                  <a:gd name="connsiteY51" fmla="*/ 265270 h 1568728"/>
                  <a:gd name="connsiteX52" fmla="*/ 251498 w 561975"/>
                  <a:gd name="connsiteY52" fmla="*/ 565909 h 1568728"/>
                  <a:gd name="connsiteX53" fmla="*/ 248544 w 561975"/>
                  <a:gd name="connsiteY53" fmla="*/ 862290 h 1568728"/>
                  <a:gd name="connsiteX54" fmla="*/ 246574 w 561975"/>
                  <a:gd name="connsiteY54" fmla="*/ 697561 h 1568728"/>
                  <a:gd name="connsiteX55" fmla="*/ 246193 w 561975"/>
                  <a:gd name="connsiteY55" fmla="*/ 699276 h 1568728"/>
                  <a:gd name="connsiteX56" fmla="*/ 245734 w 561975"/>
                  <a:gd name="connsiteY56" fmla="*/ 733647 h 1568728"/>
                  <a:gd name="connsiteX57" fmla="*/ 248168 w 561975"/>
                  <a:gd name="connsiteY57" fmla="*/ 862752 h 1568728"/>
                  <a:gd name="connsiteX58" fmla="*/ 247515 w 561975"/>
                  <a:gd name="connsiteY58" fmla="*/ 1361888 h 1568728"/>
                  <a:gd name="connsiteX59" fmla="*/ 245882 w 561975"/>
                  <a:gd name="connsiteY59" fmla="*/ 1524558 h 1568728"/>
                  <a:gd name="connsiteX60" fmla="*/ 221719 w 561975"/>
                  <a:gd name="connsiteY60" fmla="*/ 1524885 h 1568728"/>
                  <a:gd name="connsiteX61" fmla="*/ 225637 w 561975"/>
                  <a:gd name="connsiteY61" fmla="*/ 1545178 h 1568728"/>
                  <a:gd name="connsiteX62" fmla="*/ 222372 w 561975"/>
                  <a:gd name="connsiteY62" fmla="*/ 1552051 h 1568728"/>
                  <a:gd name="connsiteX63" fmla="*/ 204412 w 561975"/>
                  <a:gd name="connsiteY63" fmla="*/ 1546160 h 1568728"/>
                  <a:gd name="connsiteX64" fmla="*/ 48981 w 561975"/>
                  <a:gd name="connsiteY64" fmla="*/ 1552051 h 1568728"/>
                  <a:gd name="connsiteX65" fmla="*/ 45715 w 561975"/>
                  <a:gd name="connsiteY65" fmla="*/ 1543214 h 1568728"/>
                  <a:gd name="connsiteX66" fmla="*/ 49307 w 561975"/>
                  <a:gd name="connsiteY66" fmla="*/ 1523903 h 1568728"/>
                  <a:gd name="connsiteX67" fmla="*/ 0 w 561975"/>
                  <a:gd name="connsiteY67" fmla="*/ 1523576 h 1568728"/>
                  <a:gd name="connsiteX68" fmla="*/ 3265 w 561975"/>
                  <a:gd name="connsiteY68" fmla="*/ 860788 h 1568728"/>
                  <a:gd name="connsiteX69" fmla="*/ 5878 w 561975"/>
                  <a:gd name="connsiteY69" fmla="*/ 844750 h 1568728"/>
                  <a:gd name="connsiteX70" fmla="*/ 43430 w 561975"/>
                  <a:gd name="connsiteY70" fmla="*/ 805147 h 1568728"/>
                  <a:gd name="connsiteX71" fmla="*/ 43430 w 561975"/>
                  <a:gd name="connsiteY71" fmla="*/ 571126 h 1568728"/>
                  <a:gd name="connsiteX72" fmla="*/ 60409 w 561975"/>
                  <a:gd name="connsiteY72" fmla="*/ 519412 h 1568728"/>
                  <a:gd name="connsiteX73" fmla="*/ 61267 w 561975"/>
                  <a:gd name="connsiteY73" fmla="*/ 411443 h 1568728"/>
                  <a:gd name="connsiteX74" fmla="*/ 60422 w 561975"/>
                  <a:gd name="connsiteY74" fmla="*/ 308157 h 1568728"/>
                  <a:gd name="connsiteX75" fmla="*/ 59796 w 561975"/>
                  <a:gd name="connsiteY75" fmla="*/ 305879 h 1568728"/>
                  <a:gd name="connsiteX76" fmla="*/ 3008 w 561975"/>
                  <a:gd name="connsiteY76" fmla="*/ 260357 h 1568728"/>
                  <a:gd name="connsiteX77" fmla="*/ 2023 w 561975"/>
                  <a:gd name="connsiteY77" fmla="*/ 130670 h 1568728"/>
                  <a:gd name="connsiteX78" fmla="*/ 4649 w 561975"/>
                  <a:gd name="connsiteY78"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4649 w 561975"/>
                  <a:gd name="connsiteY7" fmla="*/ 0 h 1568728"/>
                  <a:gd name="connsiteX8" fmla="*/ 205214 w 561975"/>
                  <a:gd name="connsiteY8" fmla="*/ 328 h 1568728"/>
                  <a:gd name="connsiteX9" fmla="*/ 213092 w 561975"/>
                  <a:gd name="connsiteY9" fmla="*/ 3930 h 1568728"/>
                  <a:gd name="connsiteX10" fmla="*/ 238039 w 561975"/>
                  <a:gd name="connsiteY10" fmla="*/ 17030 h 1568728"/>
                  <a:gd name="connsiteX11" fmla="*/ 274476 w 561975"/>
                  <a:gd name="connsiteY11" fmla="*/ 16702 h 1568728"/>
                  <a:gd name="connsiteX12" fmla="*/ 335531 w 561975"/>
                  <a:gd name="connsiteY12" fmla="*/ 983 h 1568728"/>
                  <a:gd name="connsiteX13" fmla="*/ 557433 w 561975"/>
                  <a:gd name="connsiteY13" fmla="*/ 328 h 1568728"/>
                  <a:gd name="connsiteX14" fmla="*/ 560059 w 561975"/>
                  <a:gd name="connsiteY14" fmla="*/ 92026 h 1568728"/>
                  <a:gd name="connsiteX15" fmla="*/ 560059 w 561975"/>
                  <a:gd name="connsiteY15" fmla="*/ 369085 h 1568728"/>
                  <a:gd name="connsiteX16" fmla="*/ 560387 w 561975"/>
                  <a:gd name="connsiteY16" fmla="*/ 743410 h 1568728"/>
                  <a:gd name="connsiteX17" fmla="*/ 555135 w 561975"/>
                  <a:gd name="connsiteY17" fmla="*/ 730638 h 1568728"/>
                  <a:gd name="connsiteX18" fmla="*/ 553959 w 561975"/>
                  <a:gd name="connsiteY18" fmla="*/ 734127 h 1568728"/>
                  <a:gd name="connsiteX19" fmla="*/ 554363 w 561975"/>
                  <a:gd name="connsiteY19" fmla="*/ 743707 h 1568728"/>
                  <a:gd name="connsiteX20" fmla="*/ 559044 w 561975"/>
                  <a:gd name="connsiteY20" fmla="*/ 743952 h 1568728"/>
                  <a:gd name="connsiteX21" fmla="*/ 561975 w 561975"/>
                  <a:gd name="connsiteY21" fmla="*/ 1534676 h 1568728"/>
                  <a:gd name="connsiteX22" fmla="*/ 514106 w 561975"/>
                  <a:gd name="connsiteY22" fmla="*/ 1535986 h 1568728"/>
                  <a:gd name="connsiteX23" fmla="*/ 519316 w 561975"/>
                  <a:gd name="connsiteY23" fmla="*/ 1562835 h 1568728"/>
                  <a:gd name="connsiteX24" fmla="*/ 517037 w 561975"/>
                  <a:gd name="connsiteY24" fmla="*/ 1568728 h 1568728"/>
                  <a:gd name="connsiteX25" fmla="*/ 499452 w 561975"/>
                  <a:gd name="connsiteY25" fmla="*/ 1558906 h 1568728"/>
                  <a:gd name="connsiteX26" fmla="*/ 477308 w 561975"/>
                  <a:gd name="connsiteY26" fmla="*/ 1556286 h 1568728"/>
                  <a:gd name="connsiteX27" fmla="*/ 429765 w 561975"/>
                  <a:gd name="connsiteY27" fmla="*/ 1554322 h 1568728"/>
                  <a:gd name="connsiteX28" fmla="*/ 339562 w 561975"/>
                  <a:gd name="connsiteY28" fmla="*/ 1565781 h 1568728"/>
                  <a:gd name="connsiteX29" fmla="*/ 336957 w 561975"/>
                  <a:gd name="connsiteY29" fmla="*/ 1559560 h 1568728"/>
                  <a:gd name="connsiteX30" fmla="*/ 341516 w 561975"/>
                  <a:gd name="connsiteY30" fmla="*/ 1536313 h 1568728"/>
                  <a:gd name="connsiteX31" fmla="*/ 316767 w 561975"/>
                  <a:gd name="connsiteY31" fmla="*/ 1535986 h 1568728"/>
                  <a:gd name="connsiteX32" fmla="*/ 313185 w 561975"/>
                  <a:gd name="connsiteY32" fmla="*/ 815985 h 1568728"/>
                  <a:gd name="connsiteX33" fmla="*/ 314488 w 561975"/>
                  <a:gd name="connsiteY33" fmla="*/ 578932 h 1568728"/>
                  <a:gd name="connsiteX34" fmla="*/ 316354 w 561975"/>
                  <a:gd name="connsiteY34" fmla="*/ 558423 h 1568728"/>
                  <a:gd name="connsiteX35" fmla="*/ 316329 w 561975"/>
                  <a:gd name="connsiteY35" fmla="*/ 551501 h 1568728"/>
                  <a:gd name="connsiteX36" fmla="*/ 316621 w 561975"/>
                  <a:gd name="connsiteY36" fmla="*/ 548316 h 1568728"/>
                  <a:gd name="connsiteX37" fmla="*/ 316865 w 561975"/>
                  <a:gd name="connsiteY37" fmla="*/ 533708 h 1568728"/>
                  <a:gd name="connsiteX38" fmla="*/ 316513 w 561975"/>
                  <a:gd name="connsiteY38" fmla="*/ 435902 h 1568728"/>
                  <a:gd name="connsiteX39" fmla="*/ 315836 w 561975"/>
                  <a:gd name="connsiteY39" fmla="*/ 415589 h 1568728"/>
                  <a:gd name="connsiteX40" fmla="*/ 316329 w 561975"/>
                  <a:gd name="connsiteY40" fmla="*/ 551501 h 1568728"/>
                  <a:gd name="connsiteX41" fmla="*/ 313867 w 561975"/>
                  <a:gd name="connsiteY41" fmla="*/ 578353 h 1568728"/>
                  <a:gd name="connsiteX42" fmla="*/ 312882 w 561975"/>
                  <a:gd name="connsiteY42" fmla="*/ 576061 h 1568728"/>
                  <a:gd name="connsiteX43" fmla="*/ 312225 w 561975"/>
                  <a:gd name="connsiteY43" fmla="*/ 573769 h 1568728"/>
                  <a:gd name="connsiteX44" fmla="*/ 311241 w 561975"/>
                  <a:gd name="connsiteY44" fmla="*/ 568856 h 1568728"/>
                  <a:gd name="connsiteX45" fmla="*/ 310912 w 561975"/>
                  <a:gd name="connsiteY45" fmla="*/ 557721 h 1568728"/>
                  <a:gd name="connsiteX46" fmla="*/ 310912 w 561975"/>
                  <a:gd name="connsiteY46" fmla="*/ 421812 h 1568728"/>
                  <a:gd name="connsiteX47" fmla="*/ 309599 w 561975"/>
                  <a:gd name="connsiteY47" fmla="*/ 264615 h 1568728"/>
                  <a:gd name="connsiteX48" fmla="*/ 253796 w 561975"/>
                  <a:gd name="connsiteY48" fmla="*/ 265270 h 1568728"/>
                  <a:gd name="connsiteX49" fmla="*/ 251498 w 561975"/>
                  <a:gd name="connsiteY49" fmla="*/ 565909 h 1568728"/>
                  <a:gd name="connsiteX50" fmla="*/ 248544 w 561975"/>
                  <a:gd name="connsiteY50" fmla="*/ 862290 h 1568728"/>
                  <a:gd name="connsiteX51" fmla="*/ 246574 w 561975"/>
                  <a:gd name="connsiteY51" fmla="*/ 697561 h 1568728"/>
                  <a:gd name="connsiteX52" fmla="*/ 246193 w 561975"/>
                  <a:gd name="connsiteY52" fmla="*/ 699276 h 1568728"/>
                  <a:gd name="connsiteX53" fmla="*/ 245734 w 561975"/>
                  <a:gd name="connsiteY53" fmla="*/ 733647 h 1568728"/>
                  <a:gd name="connsiteX54" fmla="*/ 248168 w 561975"/>
                  <a:gd name="connsiteY54" fmla="*/ 862752 h 1568728"/>
                  <a:gd name="connsiteX55" fmla="*/ 247515 w 561975"/>
                  <a:gd name="connsiteY55" fmla="*/ 1361888 h 1568728"/>
                  <a:gd name="connsiteX56" fmla="*/ 245882 w 561975"/>
                  <a:gd name="connsiteY56" fmla="*/ 1524558 h 1568728"/>
                  <a:gd name="connsiteX57" fmla="*/ 221719 w 561975"/>
                  <a:gd name="connsiteY57" fmla="*/ 1524885 h 1568728"/>
                  <a:gd name="connsiteX58" fmla="*/ 225637 w 561975"/>
                  <a:gd name="connsiteY58" fmla="*/ 1545178 h 1568728"/>
                  <a:gd name="connsiteX59" fmla="*/ 222372 w 561975"/>
                  <a:gd name="connsiteY59" fmla="*/ 1552051 h 1568728"/>
                  <a:gd name="connsiteX60" fmla="*/ 204412 w 561975"/>
                  <a:gd name="connsiteY60" fmla="*/ 1546160 h 1568728"/>
                  <a:gd name="connsiteX61" fmla="*/ 48981 w 561975"/>
                  <a:gd name="connsiteY61" fmla="*/ 1552051 h 1568728"/>
                  <a:gd name="connsiteX62" fmla="*/ 45715 w 561975"/>
                  <a:gd name="connsiteY62" fmla="*/ 1543214 h 1568728"/>
                  <a:gd name="connsiteX63" fmla="*/ 49307 w 561975"/>
                  <a:gd name="connsiteY63" fmla="*/ 1523903 h 1568728"/>
                  <a:gd name="connsiteX64" fmla="*/ 0 w 561975"/>
                  <a:gd name="connsiteY64" fmla="*/ 1523576 h 1568728"/>
                  <a:gd name="connsiteX65" fmla="*/ 3265 w 561975"/>
                  <a:gd name="connsiteY65" fmla="*/ 860788 h 1568728"/>
                  <a:gd name="connsiteX66" fmla="*/ 5878 w 561975"/>
                  <a:gd name="connsiteY66" fmla="*/ 844750 h 1568728"/>
                  <a:gd name="connsiteX67" fmla="*/ 43430 w 561975"/>
                  <a:gd name="connsiteY67" fmla="*/ 805147 h 1568728"/>
                  <a:gd name="connsiteX68" fmla="*/ 43430 w 561975"/>
                  <a:gd name="connsiteY68" fmla="*/ 571126 h 1568728"/>
                  <a:gd name="connsiteX69" fmla="*/ 60409 w 561975"/>
                  <a:gd name="connsiteY69" fmla="*/ 519412 h 1568728"/>
                  <a:gd name="connsiteX70" fmla="*/ 61267 w 561975"/>
                  <a:gd name="connsiteY70" fmla="*/ 411443 h 1568728"/>
                  <a:gd name="connsiteX71" fmla="*/ 60422 w 561975"/>
                  <a:gd name="connsiteY71" fmla="*/ 308157 h 1568728"/>
                  <a:gd name="connsiteX72" fmla="*/ 59796 w 561975"/>
                  <a:gd name="connsiteY72" fmla="*/ 305879 h 1568728"/>
                  <a:gd name="connsiteX73" fmla="*/ 3008 w 561975"/>
                  <a:gd name="connsiteY73" fmla="*/ 260357 h 1568728"/>
                  <a:gd name="connsiteX74" fmla="*/ 2023 w 561975"/>
                  <a:gd name="connsiteY74" fmla="*/ 130670 h 1568728"/>
                  <a:gd name="connsiteX75" fmla="*/ 4649 w 561975"/>
                  <a:gd name="connsiteY75"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354509 w 561975"/>
                  <a:gd name="connsiteY4" fmla="*/ 792879 h 1568728"/>
                  <a:gd name="connsiteX5" fmla="*/ 332268 w 561975"/>
                  <a:gd name="connsiteY5" fmla="*/ 767912 h 1568728"/>
                  <a:gd name="connsiteX6" fmla="*/ 4649 w 561975"/>
                  <a:gd name="connsiteY6" fmla="*/ 0 h 1568728"/>
                  <a:gd name="connsiteX7" fmla="*/ 205214 w 561975"/>
                  <a:gd name="connsiteY7" fmla="*/ 328 h 1568728"/>
                  <a:gd name="connsiteX8" fmla="*/ 213092 w 561975"/>
                  <a:gd name="connsiteY8" fmla="*/ 3930 h 1568728"/>
                  <a:gd name="connsiteX9" fmla="*/ 238039 w 561975"/>
                  <a:gd name="connsiteY9" fmla="*/ 17030 h 1568728"/>
                  <a:gd name="connsiteX10" fmla="*/ 274476 w 561975"/>
                  <a:gd name="connsiteY10" fmla="*/ 16702 h 1568728"/>
                  <a:gd name="connsiteX11" fmla="*/ 335531 w 561975"/>
                  <a:gd name="connsiteY11" fmla="*/ 983 h 1568728"/>
                  <a:gd name="connsiteX12" fmla="*/ 557433 w 561975"/>
                  <a:gd name="connsiteY12" fmla="*/ 328 h 1568728"/>
                  <a:gd name="connsiteX13" fmla="*/ 560059 w 561975"/>
                  <a:gd name="connsiteY13" fmla="*/ 92026 h 1568728"/>
                  <a:gd name="connsiteX14" fmla="*/ 560059 w 561975"/>
                  <a:gd name="connsiteY14" fmla="*/ 369085 h 1568728"/>
                  <a:gd name="connsiteX15" fmla="*/ 560387 w 561975"/>
                  <a:gd name="connsiteY15" fmla="*/ 743410 h 1568728"/>
                  <a:gd name="connsiteX16" fmla="*/ 555135 w 561975"/>
                  <a:gd name="connsiteY16" fmla="*/ 730638 h 1568728"/>
                  <a:gd name="connsiteX17" fmla="*/ 553959 w 561975"/>
                  <a:gd name="connsiteY17" fmla="*/ 734127 h 1568728"/>
                  <a:gd name="connsiteX18" fmla="*/ 554363 w 561975"/>
                  <a:gd name="connsiteY18" fmla="*/ 743707 h 1568728"/>
                  <a:gd name="connsiteX19" fmla="*/ 559044 w 561975"/>
                  <a:gd name="connsiteY19" fmla="*/ 743952 h 1568728"/>
                  <a:gd name="connsiteX20" fmla="*/ 561975 w 561975"/>
                  <a:gd name="connsiteY20" fmla="*/ 1534676 h 1568728"/>
                  <a:gd name="connsiteX21" fmla="*/ 514106 w 561975"/>
                  <a:gd name="connsiteY21" fmla="*/ 1535986 h 1568728"/>
                  <a:gd name="connsiteX22" fmla="*/ 519316 w 561975"/>
                  <a:gd name="connsiteY22" fmla="*/ 1562835 h 1568728"/>
                  <a:gd name="connsiteX23" fmla="*/ 517037 w 561975"/>
                  <a:gd name="connsiteY23" fmla="*/ 1568728 h 1568728"/>
                  <a:gd name="connsiteX24" fmla="*/ 499452 w 561975"/>
                  <a:gd name="connsiteY24" fmla="*/ 1558906 h 1568728"/>
                  <a:gd name="connsiteX25" fmla="*/ 477308 w 561975"/>
                  <a:gd name="connsiteY25" fmla="*/ 1556286 h 1568728"/>
                  <a:gd name="connsiteX26" fmla="*/ 429765 w 561975"/>
                  <a:gd name="connsiteY26" fmla="*/ 1554322 h 1568728"/>
                  <a:gd name="connsiteX27" fmla="*/ 339562 w 561975"/>
                  <a:gd name="connsiteY27" fmla="*/ 1565781 h 1568728"/>
                  <a:gd name="connsiteX28" fmla="*/ 336957 w 561975"/>
                  <a:gd name="connsiteY28" fmla="*/ 1559560 h 1568728"/>
                  <a:gd name="connsiteX29" fmla="*/ 341516 w 561975"/>
                  <a:gd name="connsiteY29" fmla="*/ 1536313 h 1568728"/>
                  <a:gd name="connsiteX30" fmla="*/ 316767 w 561975"/>
                  <a:gd name="connsiteY30" fmla="*/ 1535986 h 1568728"/>
                  <a:gd name="connsiteX31" fmla="*/ 313185 w 561975"/>
                  <a:gd name="connsiteY31" fmla="*/ 815985 h 1568728"/>
                  <a:gd name="connsiteX32" fmla="*/ 314488 w 561975"/>
                  <a:gd name="connsiteY32" fmla="*/ 578932 h 1568728"/>
                  <a:gd name="connsiteX33" fmla="*/ 316354 w 561975"/>
                  <a:gd name="connsiteY33" fmla="*/ 558423 h 1568728"/>
                  <a:gd name="connsiteX34" fmla="*/ 316329 w 561975"/>
                  <a:gd name="connsiteY34" fmla="*/ 551501 h 1568728"/>
                  <a:gd name="connsiteX35" fmla="*/ 316621 w 561975"/>
                  <a:gd name="connsiteY35" fmla="*/ 548316 h 1568728"/>
                  <a:gd name="connsiteX36" fmla="*/ 316865 w 561975"/>
                  <a:gd name="connsiteY36" fmla="*/ 533708 h 1568728"/>
                  <a:gd name="connsiteX37" fmla="*/ 316513 w 561975"/>
                  <a:gd name="connsiteY37" fmla="*/ 435902 h 1568728"/>
                  <a:gd name="connsiteX38" fmla="*/ 315836 w 561975"/>
                  <a:gd name="connsiteY38" fmla="*/ 415589 h 1568728"/>
                  <a:gd name="connsiteX39" fmla="*/ 316329 w 561975"/>
                  <a:gd name="connsiteY39" fmla="*/ 551501 h 1568728"/>
                  <a:gd name="connsiteX40" fmla="*/ 313867 w 561975"/>
                  <a:gd name="connsiteY40" fmla="*/ 578353 h 1568728"/>
                  <a:gd name="connsiteX41" fmla="*/ 312882 w 561975"/>
                  <a:gd name="connsiteY41" fmla="*/ 576061 h 1568728"/>
                  <a:gd name="connsiteX42" fmla="*/ 312225 w 561975"/>
                  <a:gd name="connsiteY42" fmla="*/ 573769 h 1568728"/>
                  <a:gd name="connsiteX43" fmla="*/ 311241 w 561975"/>
                  <a:gd name="connsiteY43" fmla="*/ 568856 h 1568728"/>
                  <a:gd name="connsiteX44" fmla="*/ 310912 w 561975"/>
                  <a:gd name="connsiteY44" fmla="*/ 557721 h 1568728"/>
                  <a:gd name="connsiteX45" fmla="*/ 310912 w 561975"/>
                  <a:gd name="connsiteY45" fmla="*/ 421812 h 1568728"/>
                  <a:gd name="connsiteX46" fmla="*/ 309599 w 561975"/>
                  <a:gd name="connsiteY46" fmla="*/ 264615 h 1568728"/>
                  <a:gd name="connsiteX47" fmla="*/ 253796 w 561975"/>
                  <a:gd name="connsiteY47" fmla="*/ 265270 h 1568728"/>
                  <a:gd name="connsiteX48" fmla="*/ 251498 w 561975"/>
                  <a:gd name="connsiteY48" fmla="*/ 565909 h 1568728"/>
                  <a:gd name="connsiteX49" fmla="*/ 248544 w 561975"/>
                  <a:gd name="connsiteY49" fmla="*/ 862290 h 1568728"/>
                  <a:gd name="connsiteX50" fmla="*/ 246574 w 561975"/>
                  <a:gd name="connsiteY50" fmla="*/ 697561 h 1568728"/>
                  <a:gd name="connsiteX51" fmla="*/ 246193 w 561975"/>
                  <a:gd name="connsiteY51" fmla="*/ 699276 h 1568728"/>
                  <a:gd name="connsiteX52" fmla="*/ 245734 w 561975"/>
                  <a:gd name="connsiteY52" fmla="*/ 733647 h 1568728"/>
                  <a:gd name="connsiteX53" fmla="*/ 248168 w 561975"/>
                  <a:gd name="connsiteY53" fmla="*/ 862752 h 1568728"/>
                  <a:gd name="connsiteX54" fmla="*/ 247515 w 561975"/>
                  <a:gd name="connsiteY54" fmla="*/ 1361888 h 1568728"/>
                  <a:gd name="connsiteX55" fmla="*/ 245882 w 561975"/>
                  <a:gd name="connsiteY55" fmla="*/ 1524558 h 1568728"/>
                  <a:gd name="connsiteX56" fmla="*/ 221719 w 561975"/>
                  <a:gd name="connsiteY56" fmla="*/ 1524885 h 1568728"/>
                  <a:gd name="connsiteX57" fmla="*/ 225637 w 561975"/>
                  <a:gd name="connsiteY57" fmla="*/ 1545178 h 1568728"/>
                  <a:gd name="connsiteX58" fmla="*/ 222372 w 561975"/>
                  <a:gd name="connsiteY58" fmla="*/ 1552051 h 1568728"/>
                  <a:gd name="connsiteX59" fmla="*/ 204412 w 561975"/>
                  <a:gd name="connsiteY59" fmla="*/ 1546160 h 1568728"/>
                  <a:gd name="connsiteX60" fmla="*/ 48981 w 561975"/>
                  <a:gd name="connsiteY60" fmla="*/ 1552051 h 1568728"/>
                  <a:gd name="connsiteX61" fmla="*/ 45715 w 561975"/>
                  <a:gd name="connsiteY61" fmla="*/ 1543214 h 1568728"/>
                  <a:gd name="connsiteX62" fmla="*/ 49307 w 561975"/>
                  <a:gd name="connsiteY62" fmla="*/ 1523903 h 1568728"/>
                  <a:gd name="connsiteX63" fmla="*/ 0 w 561975"/>
                  <a:gd name="connsiteY63" fmla="*/ 1523576 h 1568728"/>
                  <a:gd name="connsiteX64" fmla="*/ 3265 w 561975"/>
                  <a:gd name="connsiteY64" fmla="*/ 860788 h 1568728"/>
                  <a:gd name="connsiteX65" fmla="*/ 5878 w 561975"/>
                  <a:gd name="connsiteY65" fmla="*/ 844750 h 1568728"/>
                  <a:gd name="connsiteX66" fmla="*/ 43430 w 561975"/>
                  <a:gd name="connsiteY66" fmla="*/ 805147 h 1568728"/>
                  <a:gd name="connsiteX67" fmla="*/ 43430 w 561975"/>
                  <a:gd name="connsiteY67" fmla="*/ 571126 h 1568728"/>
                  <a:gd name="connsiteX68" fmla="*/ 60409 w 561975"/>
                  <a:gd name="connsiteY68" fmla="*/ 519412 h 1568728"/>
                  <a:gd name="connsiteX69" fmla="*/ 61267 w 561975"/>
                  <a:gd name="connsiteY69" fmla="*/ 411443 h 1568728"/>
                  <a:gd name="connsiteX70" fmla="*/ 60422 w 561975"/>
                  <a:gd name="connsiteY70" fmla="*/ 308157 h 1568728"/>
                  <a:gd name="connsiteX71" fmla="*/ 59796 w 561975"/>
                  <a:gd name="connsiteY71" fmla="*/ 305879 h 1568728"/>
                  <a:gd name="connsiteX72" fmla="*/ 3008 w 561975"/>
                  <a:gd name="connsiteY72" fmla="*/ 260357 h 1568728"/>
                  <a:gd name="connsiteX73" fmla="*/ 2023 w 561975"/>
                  <a:gd name="connsiteY73" fmla="*/ 130670 h 1568728"/>
                  <a:gd name="connsiteX74" fmla="*/ 4649 w 561975"/>
                  <a:gd name="connsiteY74"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354509 w 561975"/>
                  <a:gd name="connsiteY3" fmla="*/ 792879 h 1568728"/>
                  <a:gd name="connsiteX4" fmla="*/ 332268 w 561975"/>
                  <a:gd name="connsiteY4" fmla="*/ 767912 h 1568728"/>
                  <a:gd name="connsiteX5" fmla="*/ 4649 w 561975"/>
                  <a:gd name="connsiteY5" fmla="*/ 0 h 1568728"/>
                  <a:gd name="connsiteX6" fmla="*/ 205214 w 561975"/>
                  <a:gd name="connsiteY6" fmla="*/ 328 h 1568728"/>
                  <a:gd name="connsiteX7" fmla="*/ 213092 w 561975"/>
                  <a:gd name="connsiteY7" fmla="*/ 3930 h 1568728"/>
                  <a:gd name="connsiteX8" fmla="*/ 238039 w 561975"/>
                  <a:gd name="connsiteY8" fmla="*/ 17030 h 1568728"/>
                  <a:gd name="connsiteX9" fmla="*/ 274476 w 561975"/>
                  <a:gd name="connsiteY9" fmla="*/ 16702 h 1568728"/>
                  <a:gd name="connsiteX10" fmla="*/ 335531 w 561975"/>
                  <a:gd name="connsiteY10" fmla="*/ 983 h 1568728"/>
                  <a:gd name="connsiteX11" fmla="*/ 557433 w 561975"/>
                  <a:gd name="connsiteY11" fmla="*/ 328 h 1568728"/>
                  <a:gd name="connsiteX12" fmla="*/ 560059 w 561975"/>
                  <a:gd name="connsiteY12" fmla="*/ 92026 h 1568728"/>
                  <a:gd name="connsiteX13" fmla="*/ 560059 w 561975"/>
                  <a:gd name="connsiteY13" fmla="*/ 369085 h 1568728"/>
                  <a:gd name="connsiteX14" fmla="*/ 560387 w 561975"/>
                  <a:gd name="connsiteY14" fmla="*/ 743410 h 1568728"/>
                  <a:gd name="connsiteX15" fmla="*/ 555135 w 561975"/>
                  <a:gd name="connsiteY15" fmla="*/ 730638 h 1568728"/>
                  <a:gd name="connsiteX16" fmla="*/ 553959 w 561975"/>
                  <a:gd name="connsiteY16" fmla="*/ 734127 h 1568728"/>
                  <a:gd name="connsiteX17" fmla="*/ 554363 w 561975"/>
                  <a:gd name="connsiteY17" fmla="*/ 743707 h 1568728"/>
                  <a:gd name="connsiteX18" fmla="*/ 559044 w 561975"/>
                  <a:gd name="connsiteY18" fmla="*/ 743952 h 1568728"/>
                  <a:gd name="connsiteX19" fmla="*/ 561975 w 561975"/>
                  <a:gd name="connsiteY19" fmla="*/ 1534676 h 1568728"/>
                  <a:gd name="connsiteX20" fmla="*/ 514106 w 561975"/>
                  <a:gd name="connsiteY20" fmla="*/ 1535986 h 1568728"/>
                  <a:gd name="connsiteX21" fmla="*/ 519316 w 561975"/>
                  <a:gd name="connsiteY21" fmla="*/ 1562835 h 1568728"/>
                  <a:gd name="connsiteX22" fmla="*/ 517037 w 561975"/>
                  <a:gd name="connsiteY22" fmla="*/ 1568728 h 1568728"/>
                  <a:gd name="connsiteX23" fmla="*/ 499452 w 561975"/>
                  <a:gd name="connsiteY23" fmla="*/ 1558906 h 1568728"/>
                  <a:gd name="connsiteX24" fmla="*/ 477308 w 561975"/>
                  <a:gd name="connsiteY24" fmla="*/ 1556286 h 1568728"/>
                  <a:gd name="connsiteX25" fmla="*/ 429765 w 561975"/>
                  <a:gd name="connsiteY25" fmla="*/ 1554322 h 1568728"/>
                  <a:gd name="connsiteX26" fmla="*/ 339562 w 561975"/>
                  <a:gd name="connsiteY26" fmla="*/ 1565781 h 1568728"/>
                  <a:gd name="connsiteX27" fmla="*/ 336957 w 561975"/>
                  <a:gd name="connsiteY27" fmla="*/ 1559560 h 1568728"/>
                  <a:gd name="connsiteX28" fmla="*/ 341516 w 561975"/>
                  <a:gd name="connsiteY28" fmla="*/ 1536313 h 1568728"/>
                  <a:gd name="connsiteX29" fmla="*/ 316767 w 561975"/>
                  <a:gd name="connsiteY29" fmla="*/ 1535986 h 1568728"/>
                  <a:gd name="connsiteX30" fmla="*/ 313185 w 561975"/>
                  <a:gd name="connsiteY30" fmla="*/ 815985 h 1568728"/>
                  <a:gd name="connsiteX31" fmla="*/ 314488 w 561975"/>
                  <a:gd name="connsiteY31" fmla="*/ 578932 h 1568728"/>
                  <a:gd name="connsiteX32" fmla="*/ 316354 w 561975"/>
                  <a:gd name="connsiteY32" fmla="*/ 558423 h 1568728"/>
                  <a:gd name="connsiteX33" fmla="*/ 316329 w 561975"/>
                  <a:gd name="connsiteY33" fmla="*/ 551501 h 1568728"/>
                  <a:gd name="connsiteX34" fmla="*/ 316621 w 561975"/>
                  <a:gd name="connsiteY34" fmla="*/ 548316 h 1568728"/>
                  <a:gd name="connsiteX35" fmla="*/ 316865 w 561975"/>
                  <a:gd name="connsiteY35" fmla="*/ 533708 h 1568728"/>
                  <a:gd name="connsiteX36" fmla="*/ 316513 w 561975"/>
                  <a:gd name="connsiteY36" fmla="*/ 435902 h 1568728"/>
                  <a:gd name="connsiteX37" fmla="*/ 315836 w 561975"/>
                  <a:gd name="connsiteY37" fmla="*/ 415589 h 1568728"/>
                  <a:gd name="connsiteX38" fmla="*/ 316329 w 561975"/>
                  <a:gd name="connsiteY38" fmla="*/ 551501 h 1568728"/>
                  <a:gd name="connsiteX39" fmla="*/ 313867 w 561975"/>
                  <a:gd name="connsiteY39" fmla="*/ 578353 h 1568728"/>
                  <a:gd name="connsiteX40" fmla="*/ 312882 w 561975"/>
                  <a:gd name="connsiteY40" fmla="*/ 576061 h 1568728"/>
                  <a:gd name="connsiteX41" fmla="*/ 312225 w 561975"/>
                  <a:gd name="connsiteY41" fmla="*/ 573769 h 1568728"/>
                  <a:gd name="connsiteX42" fmla="*/ 311241 w 561975"/>
                  <a:gd name="connsiteY42" fmla="*/ 568856 h 1568728"/>
                  <a:gd name="connsiteX43" fmla="*/ 310912 w 561975"/>
                  <a:gd name="connsiteY43" fmla="*/ 557721 h 1568728"/>
                  <a:gd name="connsiteX44" fmla="*/ 310912 w 561975"/>
                  <a:gd name="connsiteY44" fmla="*/ 421812 h 1568728"/>
                  <a:gd name="connsiteX45" fmla="*/ 309599 w 561975"/>
                  <a:gd name="connsiteY45" fmla="*/ 264615 h 1568728"/>
                  <a:gd name="connsiteX46" fmla="*/ 253796 w 561975"/>
                  <a:gd name="connsiteY46" fmla="*/ 265270 h 1568728"/>
                  <a:gd name="connsiteX47" fmla="*/ 251498 w 561975"/>
                  <a:gd name="connsiteY47" fmla="*/ 565909 h 1568728"/>
                  <a:gd name="connsiteX48" fmla="*/ 248544 w 561975"/>
                  <a:gd name="connsiteY48" fmla="*/ 862290 h 1568728"/>
                  <a:gd name="connsiteX49" fmla="*/ 246574 w 561975"/>
                  <a:gd name="connsiteY49" fmla="*/ 697561 h 1568728"/>
                  <a:gd name="connsiteX50" fmla="*/ 246193 w 561975"/>
                  <a:gd name="connsiteY50" fmla="*/ 699276 h 1568728"/>
                  <a:gd name="connsiteX51" fmla="*/ 245734 w 561975"/>
                  <a:gd name="connsiteY51" fmla="*/ 733647 h 1568728"/>
                  <a:gd name="connsiteX52" fmla="*/ 248168 w 561975"/>
                  <a:gd name="connsiteY52" fmla="*/ 862752 h 1568728"/>
                  <a:gd name="connsiteX53" fmla="*/ 247515 w 561975"/>
                  <a:gd name="connsiteY53" fmla="*/ 1361888 h 1568728"/>
                  <a:gd name="connsiteX54" fmla="*/ 245882 w 561975"/>
                  <a:gd name="connsiteY54" fmla="*/ 1524558 h 1568728"/>
                  <a:gd name="connsiteX55" fmla="*/ 221719 w 561975"/>
                  <a:gd name="connsiteY55" fmla="*/ 1524885 h 1568728"/>
                  <a:gd name="connsiteX56" fmla="*/ 225637 w 561975"/>
                  <a:gd name="connsiteY56" fmla="*/ 1545178 h 1568728"/>
                  <a:gd name="connsiteX57" fmla="*/ 222372 w 561975"/>
                  <a:gd name="connsiteY57" fmla="*/ 1552051 h 1568728"/>
                  <a:gd name="connsiteX58" fmla="*/ 204412 w 561975"/>
                  <a:gd name="connsiteY58" fmla="*/ 1546160 h 1568728"/>
                  <a:gd name="connsiteX59" fmla="*/ 48981 w 561975"/>
                  <a:gd name="connsiteY59" fmla="*/ 1552051 h 1568728"/>
                  <a:gd name="connsiteX60" fmla="*/ 45715 w 561975"/>
                  <a:gd name="connsiteY60" fmla="*/ 1543214 h 1568728"/>
                  <a:gd name="connsiteX61" fmla="*/ 49307 w 561975"/>
                  <a:gd name="connsiteY61" fmla="*/ 1523903 h 1568728"/>
                  <a:gd name="connsiteX62" fmla="*/ 0 w 561975"/>
                  <a:gd name="connsiteY62" fmla="*/ 1523576 h 1568728"/>
                  <a:gd name="connsiteX63" fmla="*/ 3265 w 561975"/>
                  <a:gd name="connsiteY63" fmla="*/ 860788 h 1568728"/>
                  <a:gd name="connsiteX64" fmla="*/ 5878 w 561975"/>
                  <a:gd name="connsiteY64" fmla="*/ 844750 h 1568728"/>
                  <a:gd name="connsiteX65" fmla="*/ 43430 w 561975"/>
                  <a:gd name="connsiteY65" fmla="*/ 805147 h 1568728"/>
                  <a:gd name="connsiteX66" fmla="*/ 43430 w 561975"/>
                  <a:gd name="connsiteY66" fmla="*/ 571126 h 1568728"/>
                  <a:gd name="connsiteX67" fmla="*/ 60409 w 561975"/>
                  <a:gd name="connsiteY67" fmla="*/ 519412 h 1568728"/>
                  <a:gd name="connsiteX68" fmla="*/ 61267 w 561975"/>
                  <a:gd name="connsiteY68" fmla="*/ 411443 h 1568728"/>
                  <a:gd name="connsiteX69" fmla="*/ 60422 w 561975"/>
                  <a:gd name="connsiteY69" fmla="*/ 308157 h 1568728"/>
                  <a:gd name="connsiteX70" fmla="*/ 59796 w 561975"/>
                  <a:gd name="connsiteY70" fmla="*/ 305879 h 1568728"/>
                  <a:gd name="connsiteX71" fmla="*/ 3008 w 561975"/>
                  <a:gd name="connsiteY71" fmla="*/ 260357 h 1568728"/>
                  <a:gd name="connsiteX72" fmla="*/ 2023 w 561975"/>
                  <a:gd name="connsiteY72" fmla="*/ 130670 h 1568728"/>
                  <a:gd name="connsiteX73" fmla="*/ 4649 w 561975"/>
                  <a:gd name="connsiteY73" fmla="*/ 0 h 1568728"/>
                  <a:gd name="connsiteX0" fmla="*/ 332268 w 561975"/>
                  <a:gd name="connsiteY0" fmla="*/ 767912 h 1568728"/>
                  <a:gd name="connsiteX1" fmla="*/ 354806 w 561975"/>
                  <a:gd name="connsiteY1" fmla="*/ 793410 h 1568728"/>
                  <a:gd name="connsiteX2" fmla="*/ 354509 w 561975"/>
                  <a:gd name="connsiteY2" fmla="*/ 792879 h 1568728"/>
                  <a:gd name="connsiteX3" fmla="*/ 332268 w 561975"/>
                  <a:gd name="connsiteY3" fmla="*/ 767912 h 1568728"/>
                  <a:gd name="connsiteX4" fmla="*/ 4649 w 561975"/>
                  <a:gd name="connsiteY4" fmla="*/ 0 h 1568728"/>
                  <a:gd name="connsiteX5" fmla="*/ 205214 w 561975"/>
                  <a:gd name="connsiteY5" fmla="*/ 328 h 1568728"/>
                  <a:gd name="connsiteX6" fmla="*/ 213092 w 561975"/>
                  <a:gd name="connsiteY6" fmla="*/ 3930 h 1568728"/>
                  <a:gd name="connsiteX7" fmla="*/ 238039 w 561975"/>
                  <a:gd name="connsiteY7" fmla="*/ 17030 h 1568728"/>
                  <a:gd name="connsiteX8" fmla="*/ 274476 w 561975"/>
                  <a:gd name="connsiteY8" fmla="*/ 16702 h 1568728"/>
                  <a:gd name="connsiteX9" fmla="*/ 335531 w 561975"/>
                  <a:gd name="connsiteY9" fmla="*/ 983 h 1568728"/>
                  <a:gd name="connsiteX10" fmla="*/ 557433 w 561975"/>
                  <a:gd name="connsiteY10" fmla="*/ 328 h 1568728"/>
                  <a:gd name="connsiteX11" fmla="*/ 560059 w 561975"/>
                  <a:gd name="connsiteY11" fmla="*/ 92026 h 1568728"/>
                  <a:gd name="connsiteX12" fmla="*/ 560059 w 561975"/>
                  <a:gd name="connsiteY12" fmla="*/ 369085 h 1568728"/>
                  <a:gd name="connsiteX13" fmla="*/ 560387 w 561975"/>
                  <a:gd name="connsiteY13" fmla="*/ 743410 h 1568728"/>
                  <a:gd name="connsiteX14" fmla="*/ 555135 w 561975"/>
                  <a:gd name="connsiteY14" fmla="*/ 730638 h 1568728"/>
                  <a:gd name="connsiteX15" fmla="*/ 553959 w 561975"/>
                  <a:gd name="connsiteY15" fmla="*/ 734127 h 1568728"/>
                  <a:gd name="connsiteX16" fmla="*/ 554363 w 561975"/>
                  <a:gd name="connsiteY16" fmla="*/ 743707 h 1568728"/>
                  <a:gd name="connsiteX17" fmla="*/ 559044 w 561975"/>
                  <a:gd name="connsiteY17" fmla="*/ 743952 h 1568728"/>
                  <a:gd name="connsiteX18" fmla="*/ 561975 w 561975"/>
                  <a:gd name="connsiteY18" fmla="*/ 1534676 h 1568728"/>
                  <a:gd name="connsiteX19" fmla="*/ 514106 w 561975"/>
                  <a:gd name="connsiteY19" fmla="*/ 1535986 h 1568728"/>
                  <a:gd name="connsiteX20" fmla="*/ 519316 w 561975"/>
                  <a:gd name="connsiteY20" fmla="*/ 1562835 h 1568728"/>
                  <a:gd name="connsiteX21" fmla="*/ 517037 w 561975"/>
                  <a:gd name="connsiteY21" fmla="*/ 1568728 h 1568728"/>
                  <a:gd name="connsiteX22" fmla="*/ 499452 w 561975"/>
                  <a:gd name="connsiteY22" fmla="*/ 1558906 h 1568728"/>
                  <a:gd name="connsiteX23" fmla="*/ 477308 w 561975"/>
                  <a:gd name="connsiteY23" fmla="*/ 1556286 h 1568728"/>
                  <a:gd name="connsiteX24" fmla="*/ 429765 w 561975"/>
                  <a:gd name="connsiteY24" fmla="*/ 1554322 h 1568728"/>
                  <a:gd name="connsiteX25" fmla="*/ 339562 w 561975"/>
                  <a:gd name="connsiteY25" fmla="*/ 1565781 h 1568728"/>
                  <a:gd name="connsiteX26" fmla="*/ 336957 w 561975"/>
                  <a:gd name="connsiteY26" fmla="*/ 1559560 h 1568728"/>
                  <a:gd name="connsiteX27" fmla="*/ 341516 w 561975"/>
                  <a:gd name="connsiteY27" fmla="*/ 1536313 h 1568728"/>
                  <a:gd name="connsiteX28" fmla="*/ 316767 w 561975"/>
                  <a:gd name="connsiteY28" fmla="*/ 1535986 h 1568728"/>
                  <a:gd name="connsiteX29" fmla="*/ 313185 w 561975"/>
                  <a:gd name="connsiteY29" fmla="*/ 815985 h 1568728"/>
                  <a:gd name="connsiteX30" fmla="*/ 314488 w 561975"/>
                  <a:gd name="connsiteY30" fmla="*/ 578932 h 1568728"/>
                  <a:gd name="connsiteX31" fmla="*/ 316354 w 561975"/>
                  <a:gd name="connsiteY31" fmla="*/ 558423 h 1568728"/>
                  <a:gd name="connsiteX32" fmla="*/ 316329 w 561975"/>
                  <a:gd name="connsiteY32" fmla="*/ 551501 h 1568728"/>
                  <a:gd name="connsiteX33" fmla="*/ 316621 w 561975"/>
                  <a:gd name="connsiteY33" fmla="*/ 548316 h 1568728"/>
                  <a:gd name="connsiteX34" fmla="*/ 316865 w 561975"/>
                  <a:gd name="connsiteY34" fmla="*/ 533708 h 1568728"/>
                  <a:gd name="connsiteX35" fmla="*/ 316513 w 561975"/>
                  <a:gd name="connsiteY35" fmla="*/ 435902 h 1568728"/>
                  <a:gd name="connsiteX36" fmla="*/ 315836 w 561975"/>
                  <a:gd name="connsiteY36" fmla="*/ 415589 h 1568728"/>
                  <a:gd name="connsiteX37" fmla="*/ 316329 w 561975"/>
                  <a:gd name="connsiteY37" fmla="*/ 551501 h 1568728"/>
                  <a:gd name="connsiteX38" fmla="*/ 313867 w 561975"/>
                  <a:gd name="connsiteY38" fmla="*/ 578353 h 1568728"/>
                  <a:gd name="connsiteX39" fmla="*/ 312882 w 561975"/>
                  <a:gd name="connsiteY39" fmla="*/ 576061 h 1568728"/>
                  <a:gd name="connsiteX40" fmla="*/ 312225 w 561975"/>
                  <a:gd name="connsiteY40" fmla="*/ 573769 h 1568728"/>
                  <a:gd name="connsiteX41" fmla="*/ 311241 w 561975"/>
                  <a:gd name="connsiteY41" fmla="*/ 568856 h 1568728"/>
                  <a:gd name="connsiteX42" fmla="*/ 310912 w 561975"/>
                  <a:gd name="connsiteY42" fmla="*/ 557721 h 1568728"/>
                  <a:gd name="connsiteX43" fmla="*/ 310912 w 561975"/>
                  <a:gd name="connsiteY43" fmla="*/ 421812 h 1568728"/>
                  <a:gd name="connsiteX44" fmla="*/ 309599 w 561975"/>
                  <a:gd name="connsiteY44" fmla="*/ 264615 h 1568728"/>
                  <a:gd name="connsiteX45" fmla="*/ 253796 w 561975"/>
                  <a:gd name="connsiteY45" fmla="*/ 265270 h 1568728"/>
                  <a:gd name="connsiteX46" fmla="*/ 251498 w 561975"/>
                  <a:gd name="connsiteY46" fmla="*/ 565909 h 1568728"/>
                  <a:gd name="connsiteX47" fmla="*/ 248544 w 561975"/>
                  <a:gd name="connsiteY47" fmla="*/ 862290 h 1568728"/>
                  <a:gd name="connsiteX48" fmla="*/ 246574 w 561975"/>
                  <a:gd name="connsiteY48" fmla="*/ 697561 h 1568728"/>
                  <a:gd name="connsiteX49" fmla="*/ 246193 w 561975"/>
                  <a:gd name="connsiteY49" fmla="*/ 699276 h 1568728"/>
                  <a:gd name="connsiteX50" fmla="*/ 245734 w 561975"/>
                  <a:gd name="connsiteY50" fmla="*/ 733647 h 1568728"/>
                  <a:gd name="connsiteX51" fmla="*/ 248168 w 561975"/>
                  <a:gd name="connsiteY51" fmla="*/ 862752 h 1568728"/>
                  <a:gd name="connsiteX52" fmla="*/ 247515 w 561975"/>
                  <a:gd name="connsiteY52" fmla="*/ 1361888 h 1568728"/>
                  <a:gd name="connsiteX53" fmla="*/ 245882 w 561975"/>
                  <a:gd name="connsiteY53" fmla="*/ 1524558 h 1568728"/>
                  <a:gd name="connsiteX54" fmla="*/ 221719 w 561975"/>
                  <a:gd name="connsiteY54" fmla="*/ 1524885 h 1568728"/>
                  <a:gd name="connsiteX55" fmla="*/ 225637 w 561975"/>
                  <a:gd name="connsiteY55" fmla="*/ 1545178 h 1568728"/>
                  <a:gd name="connsiteX56" fmla="*/ 222372 w 561975"/>
                  <a:gd name="connsiteY56" fmla="*/ 1552051 h 1568728"/>
                  <a:gd name="connsiteX57" fmla="*/ 204412 w 561975"/>
                  <a:gd name="connsiteY57" fmla="*/ 1546160 h 1568728"/>
                  <a:gd name="connsiteX58" fmla="*/ 48981 w 561975"/>
                  <a:gd name="connsiteY58" fmla="*/ 1552051 h 1568728"/>
                  <a:gd name="connsiteX59" fmla="*/ 45715 w 561975"/>
                  <a:gd name="connsiteY59" fmla="*/ 1543214 h 1568728"/>
                  <a:gd name="connsiteX60" fmla="*/ 49307 w 561975"/>
                  <a:gd name="connsiteY60" fmla="*/ 1523903 h 1568728"/>
                  <a:gd name="connsiteX61" fmla="*/ 0 w 561975"/>
                  <a:gd name="connsiteY61" fmla="*/ 1523576 h 1568728"/>
                  <a:gd name="connsiteX62" fmla="*/ 3265 w 561975"/>
                  <a:gd name="connsiteY62" fmla="*/ 860788 h 1568728"/>
                  <a:gd name="connsiteX63" fmla="*/ 5878 w 561975"/>
                  <a:gd name="connsiteY63" fmla="*/ 844750 h 1568728"/>
                  <a:gd name="connsiteX64" fmla="*/ 43430 w 561975"/>
                  <a:gd name="connsiteY64" fmla="*/ 805147 h 1568728"/>
                  <a:gd name="connsiteX65" fmla="*/ 43430 w 561975"/>
                  <a:gd name="connsiteY65" fmla="*/ 571126 h 1568728"/>
                  <a:gd name="connsiteX66" fmla="*/ 60409 w 561975"/>
                  <a:gd name="connsiteY66" fmla="*/ 519412 h 1568728"/>
                  <a:gd name="connsiteX67" fmla="*/ 61267 w 561975"/>
                  <a:gd name="connsiteY67" fmla="*/ 411443 h 1568728"/>
                  <a:gd name="connsiteX68" fmla="*/ 60422 w 561975"/>
                  <a:gd name="connsiteY68" fmla="*/ 308157 h 1568728"/>
                  <a:gd name="connsiteX69" fmla="*/ 59796 w 561975"/>
                  <a:gd name="connsiteY69" fmla="*/ 305879 h 1568728"/>
                  <a:gd name="connsiteX70" fmla="*/ 3008 w 561975"/>
                  <a:gd name="connsiteY70" fmla="*/ 260357 h 1568728"/>
                  <a:gd name="connsiteX71" fmla="*/ 2023 w 561975"/>
                  <a:gd name="connsiteY71" fmla="*/ 130670 h 1568728"/>
                  <a:gd name="connsiteX72" fmla="*/ 4649 w 561975"/>
                  <a:gd name="connsiteY72" fmla="*/ 0 h 1568728"/>
                  <a:gd name="connsiteX0" fmla="*/ 332268 w 561975"/>
                  <a:gd name="connsiteY0" fmla="*/ 767912 h 1568728"/>
                  <a:gd name="connsiteX1" fmla="*/ 354806 w 561975"/>
                  <a:gd name="connsiteY1" fmla="*/ 793410 h 1568728"/>
                  <a:gd name="connsiteX2" fmla="*/ 332268 w 561975"/>
                  <a:gd name="connsiteY2" fmla="*/ 767912 h 1568728"/>
                  <a:gd name="connsiteX3" fmla="*/ 4649 w 561975"/>
                  <a:gd name="connsiteY3" fmla="*/ 0 h 1568728"/>
                  <a:gd name="connsiteX4" fmla="*/ 205214 w 561975"/>
                  <a:gd name="connsiteY4" fmla="*/ 328 h 1568728"/>
                  <a:gd name="connsiteX5" fmla="*/ 213092 w 561975"/>
                  <a:gd name="connsiteY5" fmla="*/ 3930 h 1568728"/>
                  <a:gd name="connsiteX6" fmla="*/ 238039 w 561975"/>
                  <a:gd name="connsiteY6" fmla="*/ 17030 h 1568728"/>
                  <a:gd name="connsiteX7" fmla="*/ 274476 w 561975"/>
                  <a:gd name="connsiteY7" fmla="*/ 16702 h 1568728"/>
                  <a:gd name="connsiteX8" fmla="*/ 335531 w 561975"/>
                  <a:gd name="connsiteY8" fmla="*/ 983 h 1568728"/>
                  <a:gd name="connsiteX9" fmla="*/ 557433 w 561975"/>
                  <a:gd name="connsiteY9" fmla="*/ 328 h 1568728"/>
                  <a:gd name="connsiteX10" fmla="*/ 560059 w 561975"/>
                  <a:gd name="connsiteY10" fmla="*/ 92026 h 1568728"/>
                  <a:gd name="connsiteX11" fmla="*/ 560059 w 561975"/>
                  <a:gd name="connsiteY11" fmla="*/ 369085 h 1568728"/>
                  <a:gd name="connsiteX12" fmla="*/ 560387 w 561975"/>
                  <a:gd name="connsiteY12" fmla="*/ 743410 h 1568728"/>
                  <a:gd name="connsiteX13" fmla="*/ 555135 w 561975"/>
                  <a:gd name="connsiteY13" fmla="*/ 730638 h 1568728"/>
                  <a:gd name="connsiteX14" fmla="*/ 553959 w 561975"/>
                  <a:gd name="connsiteY14" fmla="*/ 734127 h 1568728"/>
                  <a:gd name="connsiteX15" fmla="*/ 554363 w 561975"/>
                  <a:gd name="connsiteY15" fmla="*/ 743707 h 1568728"/>
                  <a:gd name="connsiteX16" fmla="*/ 559044 w 561975"/>
                  <a:gd name="connsiteY16" fmla="*/ 743952 h 1568728"/>
                  <a:gd name="connsiteX17" fmla="*/ 561975 w 561975"/>
                  <a:gd name="connsiteY17" fmla="*/ 1534676 h 1568728"/>
                  <a:gd name="connsiteX18" fmla="*/ 514106 w 561975"/>
                  <a:gd name="connsiteY18" fmla="*/ 1535986 h 1568728"/>
                  <a:gd name="connsiteX19" fmla="*/ 519316 w 561975"/>
                  <a:gd name="connsiteY19" fmla="*/ 1562835 h 1568728"/>
                  <a:gd name="connsiteX20" fmla="*/ 517037 w 561975"/>
                  <a:gd name="connsiteY20" fmla="*/ 1568728 h 1568728"/>
                  <a:gd name="connsiteX21" fmla="*/ 499452 w 561975"/>
                  <a:gd name="connsiteY21" fmla="*/ 1558906 h 1568728"/>
                  <a:gd name="connsiteX22" fmla="*/ 477308 w 561975"/>
                  <a:gd name="connsiteY22" fmla="*/ 1556286 h 1568728"/>
                  <a:gd name="connsiteX23" fmla="*/ 429765 w 561975"/>
                  <a:gd name="connsiteY23" fmla="*/ 1554322 h 1568728"/>
                  <a:gd name="connsiteX24" fmla="*/ 339562 w 561975"/>
                  <a:gd name="connsiteY24" fmla="*/ 1565781 h 1568728"/>
                  <a:gd name="connsiteX25" fmla="*/ 336957 w 561975"/>
                  <a:gd name="connsiteY25" fmla="*/ 1559560 h 1568728"/>
                  <a:gd name="connsiteX26" fmla="*/ 341516 w 561975"/>
                  <a:gd name="connsiteY26" fmla="*/ 1536313 h 1568728"/>
                  <a:gd name="connsiteX27" fmla="*/ 316767 w 561975"/>
                  <a:gd name="connsiteY27" fmla="*/ 1535986 h 1568728"/>
                  <a:gd name="connsiteX28" fmla="*/ 313185 w 561975"/>
                  <a:gd name="connsiteY28" fmla="*/ 815985 h 1568728"/>
                  <a:gd name="connsiteX29" fmla="*/ 314488 w 561975"/>
                  <a:gd name="connsiteY29" fmla="*/ 578932 h 1568728"/>
                  <a:gd name="connsiteX30" fmla="*/ 316354 w 561975"/>
                  <a:gd name="connsiteY30" fmla="*/ 558423 h 1568728"/>
                  <a:gd name="connsiteX31" fmla="*/ 316329 w 561975"/>
                  <a:gd name="connsiteY31" fmla="*/ 551501 h 1568728"/>
                  <a:gd name="connsiteX32" fmla="*/ 316621 w 561975"/>
                  <a:gd name="connsiteY32" fmla="*/ 548316 h 1568728"/>
                  <a:gd name="connsiteX33" fmla="*/ 316865 w 561975"/>
                  <a:gd name="connsiteY33" fmla="*/ 533708 h 1568728"/>
                  <a:gd name="connsiteX34" fmla="*/ 316513 w 561975"/>
                  <a:gd name="connsiteY34" fmla="*/ 435902 h 1568728"/>
                  <a:gd name="connsiteX35" fmla="*/ 315836 w 561975"/>
                  <a:gd name="connsiteY35" fmla="*/ 415589 h 1568728"/>
                  <a:gd name="connsiteX36" fmla="*/ 316329 w 561975"/>
                  <a:gd name="connsiteY36" fmla="*/ 551501 h 1568728"/>
                  <a:gd name="connsiteX37" fmla="*/ 313867 w 561975"/>
                  <a:gd name="connsiteY37" fmla="*/ 578353 h 1568728"/>
                  <a:gd name="connsiteX38" fmla="*/ 312882 w 561975"/>
                  <a:gd name="connsiteY38" fmla="*/ 576061 h 1568728"/>
                  <a:gd name="connsiteX39" fmla="*/ 312225 w 561975"/>
                  <a:gd name="connsiteY39" fmla="*/ 573769 h 1568728"/>
                  <a:gd name="connsiteX40" fmla="*/ 311241 w 561975"/>
                  <a:gd name="connsiteY40" fmla="*/ 568856 h 1568728"/>
                  <a:gd name="connsiteX41" fmla="*/ 310912 w 561975"/>
                  <a:gd name="connsiteY41" fmla="*/ 557721 h 1568728"/>
                  <a:gd name="connsiteX42" fmla="*/ 310912 w 561975"/>
                  <a:gd name="connsiteY42" fmla="*/ 421812 h 1568728"/>
                  <a:gd name="connsiteX43" fmla="*/ 309599 w 561975"/>
                  <a:gd name="connsiteY43" fmla="*/ 264615 h 1568728"/>
                  <a:gd name="connsiteX44" fmla="*/ 253796 w 561975"/>
                  <a:gd name="connsiteY44" fmla="*/ 265270 h 1568728"/>
                  <a:gd name="connsiteX45" fmla="*/ 251498 w 561975"/>
                  <a:gd name="connsiteY45" fmla="*/ 565909 h 1568728"/>
                  <a:gd name="connsiteX46" fmla="*/ 248544 w 561975"/>
                  <a:gd name="connsiteY46" fmla="*/ 862290 h 1568728"/>
                  <a:gd name="connsiteX47" fmla="*/ 246574 w 561975"/>
                  <a:gd name="connsiteY47" fmla="*/ 697561 h 1568728"/>
                  <a:gd name="connsiteX48" fmla="*/ 246193 w 561975"/>
                  <a:gd name="connsiteY48" fmla="*/ 699276 h 1568728"/>
                  <a:gd name="connsiteX49" fmla="*/ 245734 w 561975"/>
                  <a:gd name="connsiteY49" fmla="*/ 733647 h 1568728"/>
                  <a:gd name="connsiteX50" fmla="*/ 248168 w 561975"/>
                  <a:gd name="connsiteY50" fmla="*/ 862752 h 1568728"/>
                  <a:gd name="connsiteX51" fmla="*/ 247515 w 561975"/>
                  <a:gd name="connsiteY51" fmla="*/ 1361888 h 1568728"/>
                  <a:gd name="connsiteX52" fmla="*/ 245882 w 561975"/>
                  <a:gd name="connsiteY52" fmla="*/ 1524558 h 1568728"/>
                  <a:gd name="connsiteX53" fmla="*/ 221719 w 561975"/>
                  <a:gd name="connsiteY53" fmla="*/ 1524885 h 1568728"/>
                  <a:gd name="connsiteX54" fmla="*/ 225637 w 561975"/>
                  <a:gd name="connsiteY54" fmla="*/ 1545178 h 1568728"/>
                  <a:gd name="connsiteX55" fmla="*/ 222372 w 561975"/>
                  <a:gd name="connsiteY55" fmla="*/ 1552051 h 1568728"/>
                  <a:gd name="connsiteX56" fmla="*/ 204412 w 561975"/>
                  <a:gd name="connsiteY56" fmla="*/ 1546160 h 1568728"/>
                  <a:gd name="connsiteX57" fmla="*/ 48981 w 561975"/>
                  <a:gd name="connsiteY57" fmla="*/ 1552051 h 1568728"/>
                  <a:gd name="connsiteX58" fmla="*/ 45715 w 561975"/>
                  <a:gd name="connsiteY58" fmla="*/ 1543214 h 1568728"/>
                  <a:gd name="connsiteX59" fmla="*/ 49307 w 561975"/>
                  <a:gd name="connsiteY59" fmla="*/ 1523903 h 1568728"/>
                  <a:gd name="connsiteX60" fmla="*/ 0 w 561975"/>
                  <a:gd name="connsiteY60" fmla="*/ 1523576 h 1568728"/>
                  <a:gd name="connsiteX61" fmla="*/ 3265 w 561975"/>
                  <a:gd name="connsiteY61" fmla="*/ 860788 h 1568728"/>
                  <a:gd name="connsiteX62" fmla="*/ 5878 w 561975"/>
                  <a:gd name="connsiteY62" fmla="*/ 844750 h 1568728"/>
                  <a:gd name="connsiteX63" fmla="*/ 43430 w 561975"/>
                  <a:gd name="connsiteY63" fmla="*/ 805147 h 1568728"/>
                  <a:gd name="connsiteX64" fmla="*/ 43430 w 561975"/>
                  <a:gd name="connsiteY64" fmla="*/ 571126 h 1568728"/>
                  <a:gd name="connsiteX65" fmla="*/ 60409 w 561975"/>
                  <a:gd name="connsiteY65" fmla="*/ 519412 h 1568728"/>
                  <a:gd name="connsiteX66" fmla="*/ 61267 w 561975"/>
                  <a:gd name="connsiteY66" fmla="*/ 411443 h 1568728"/>
                  <a:gd name="connsiteX67" fmla="*/ 60422 w 561975"/>
                  <a:gd name="connsiteY67" fmla="*/ 308157 h 1568728"/>
                  <a:gd name="connsiteX68" fmla="*/ 59796 w 561975"/>
                  <a:gd name="connsiteY68" fmla="*/ 305879 h 1568728"/>
                  <a:gd name="connsiteX69" fmla="*/ 3008 w 561975"/>
                  <a:gd name="connsiteY69" fmla="*/ 260357 h 1568728"/>
                  <a:gd name="connsiteX70" fmla="*/ 2023 w 561975"/>
                  <a:gd name="connsiteY70" fmla="*/ 130670 h 1568728"/>
                  <a:gd name="connsiteX71" fmla="*/ 4649 w 561975"/>
                  <a:gd name="connsiteY71" fmla="*/ 0 h 1568728"/>
                  <a:gd name="connsiteX0" fmla="*/ 4649 w 561975"/>
                  <a:gd name="connsiteY0" fmla="*/ 0 h 1568728"/>
                  <a:gd name="connsiteX1" fmla="*/ 205214 w 561975"/>
                  <a:gd name="connsiteY1" fmla="*/ 328 h 1568728"/>
                  <a:gd name="connsiteX2" fmla="*/ 213092 w 561975"/>
                  <a:gd name="connsiteY2" fmla="*/ 3930 h 1568728"/>
                  <a:gd name="connsiteX3" fmla="*/ 238039 w 561975"/>
                  <a:gd name="connsiteY3" fmla="*/ 17030 h 1568728"/>
                  <a:gd name="connsiteX4" fmla="*/ 274476 w 561975"/>
                  <a:gd name="connsiteY4" fmla="*/ 16702 h 1568728"/>
                  <a:gd name="connsiteX5" fmla="*/ 335531 w 561975"/>
                  <a:gd name="connsiteY5" fmla="*/ 983 h 1568728"/>
                  <a:gd name="connsiteX6" fmla="*/ 557433 w 561975"/>
                  <a:gd name="connsiteY6" fmla="*/ 328 h 1568728"/>
                  <a:gd name="connsiteX7" fmla="*/ 560059 w 561975"/>
                  <a:gd name="connsiteY7" fmla="*/ 92026 h 1568728"/>
                  <a:gd name="connsiteX8" fmla="*/ 560059 w 561975"/>
                  <a:gd name="connsiteY8" fmla="*/ 369085 h 1568728"/>
                  <a:gd name="connsiteX9" fmla="*/ 560387 w 561975"/>
                  <a:gd name="connsiteY9" fmla="*/ 743410 h 1568728"/>
                  <a:gd name="connsiteX10" fmla="*/ 555135 w 561975"/>
                  <a:gd name="connsiteY10" fmla="*/ 730638 h 1568728"/>
                  <a:gd name="connsiteX11" fmla="*/ 553959 w 561975"/>
                  <a:gd name="connsiteY11" fmla="*/ 734127 h 1568728"/>
                  <a:gd name="connsiteX12" fmla="*/ 554363 w 561975"/>
                  <a:gd name="connsiteY12" fmla="*/ 743707 h 1568728"/>
                  <a:gd name="connsiteX13" fmla="*/ 559044 w 561975"/>
                  <a:gd name="connsiteY13" fmla="*/ 743952 h 1568728"/>
                  <a:gd name="connsiteX14" fmla="*/ 561975 w 561975"/>
                  <a:gd name="connsiteY14" fmla="*/ 1534676 h 1568728"/>
                  <a:gd name="connsiteX15" fmla="*/ 514106 w 561975"/>
                  <a:gd name="connsiteY15" fmla="*/ 1535986 h 1568728"/>
                  <a:gd name="connsiteX16" fmla="*/ 519316 w 561975"/>
                  <a:gd name="connsiteY16" fmla="*/ 1562835 h 1568728"/>
                  <a:gd name="connsiteX17" fmla="*/ 517037 w 561975"/>
                  <a:gd name="connsiteY17" fmla="*/ 1568728 h 1568728"/>
                  <a:gd name="connsiteX18" fmla="*/ 499452 w 561975"/>
                  <a:gd name="connsiteY18" fmla="*/ 1558906 h 1568728"/>
                  <a:gd name="connsiteX19" fmla="*/ 477308 w 561975"/>
                  <a:gd name="connsiteY19" fmla="*/ 1556286 h 1568728"/>
                  <a:gd name="connsiteX20" fmla="*/ 429765 w 561975"/>
                  <a:gd name="connsiteY20" fmla="*/ 1554322 h 1568728"/>
                  <a:gd name="connsiteX21" fmla="*/ 339562 w 561975"/>
                  <a:gd name="connsiteY21" fmla="*/ 1565781 h 1568728"/>
                  <a:gd name="connsiteX22" fmla="*/ 336957 w 561975"/>
                  <a:gd name="connsiteY22" fmla="*/ 1559560 h 1568728"/>
                  <a:gd name="connsiteX23" fmla="*/ 341516 w 561975"/>
                  <a:gd name="connsiteY23" fmla="*/ 1536313 h 1568728"/>
                  <a:gd name="connsiteX24" fmla="*/ 316767 w 561975"/>
                  <a:gd name="connsiteY24" fmla="*/ 1535986 h 1568728"/>
                  <a:gd name="connsiteX25" fmla="*/ 313185 w 561975"/>
                  <a:gd name="connsiteY25" fmla="*/ 815985 h 1568728"/>
                  <a:gd name="connsiteX26" fmla="*/ 314488 w 561975"/>
                  <a:gd name="connsiteY26" fmla="*/ 578932 h 1568728"/>
                  <a:gd name="connsiteX27" fmla="*/ 316354 w 561975"/>
                  <a:gd name="connsiteY27" fmla="*/ 558423 h 1568728"/>
                  <a:gd name="connsiteX28" fmla="*/ 316329 w 561975"/>
                  <a:gd name="connsiteY28" fmla="*/ 551501 h 1568728"/>
                  <a:gd name="connsiteX29" fmla="*/ 316621 w 561975"/>
                  <a:gd name="connsiteY29" fmla="*/ 548316 h 1568728"/>
                  <a:gd name="connsiteX30" fmla="*/ 316865 w 561975"/>
                  <a:gd name="connsiteY30" fmla="*/ 533708 h 1568728"/>
                  <a:gd name="connsiteX31" fmla="*/ 316513 w 561975"/>
                  <a:gd name="connsiteY31" fmla="*/ 435902 h 1568728"/>
                  <a:gd name="connsiteX32" fmla="*/ 315836 w 561975"/>
                  <a:gd name="connsiteY32" fmla="*/ 415589 h 1568728"/>
                  <a:gd name="connsiteX33" fmla="*/ 316329 w 561975"/>
                  <a:gd name="connsiteY33" fmla="*/ 551501 h 1568728"/>
                  <a:gd name="connsiteX34" fmla="*/ 313867 w 561975"/>
                  <a:gd name="connsiteY34" fmla="*/ 578353 h 1568728"/>
                  <a:gd name="connsiteX35" fmla="*/ 312882 w 561975"/>
                  <a:gd name="connsiteY35" fmla="*/ 576061 h 1568728"/>
                  <a:gd name="connsiteX36" fmla="*/ 312225 w 561975"/>
                  <a:gd name="connsiteY36" fmla="*/ 573769 h 1568728"/>
                  <a:gd name="connsiteX37" fmla="*/ 311241 w 561975"/>
                  <a:gd name="connsiteY37" fmla="*/ 568856 h 1568728"/>
                  <a:gd name="connsiteX38" fmla="*/ 310912 w 561975"/>
                  <a:gd name="connsiteY38" fmla="*/ 557721 h 1568728"/>
                  <a:gd name="connsiteX39" fmla="*/ 310912 w 561975"/>
                  <a:gd name="connsiteY39" fmla="*/ 421812 h 1568728"/>
                  <a:gd name="connsiteX40" fmla="*/ 309599 w 561975"/>
                  <a:gd name="connsiteY40" fmla="*/ 264615 h 1568728"/>
                  <a:gd name="connsiteX41" fmla="*/ 253796 w 561975"/>
                  <a:gd name="connsiteY41" fmla="*/ 265270 h 1568728"/>
                  <a:gd name="connsiteX42" fmla="*/ 251498 w 561975"/>
                  <a:gd name="connsiteY42" fmla="*/ 565909 h 1568728"/>
                  <a:gd name="connsiteX43" fmla="*/ 248544 w 561975"/>
                  <a:gd name="connsiteY43" fmla="*/ 862290 h 1568728"/>
                  <a:gd name="connsiteX44" fmla="*/ 246574 w 561975"/>
                  <a:gd name="connsiteY44" fmla="*/ 697561 h 1568728"/>
                  <a:gd name="connsiteX45" fmla="*/ 246193 w 561975"/>
                  <a:gd name="connsiteY45" fmla="*/ 699276 h 1568728"/>
                  <a:gd name="connsiteX46" fmla="*/ 245734 w 561975"/>
                  <a:gd name="connsiteY46" fmla="*/ 733647 h 1568728"/>
                  <a:gd name="connsiteX47" fmla="*/ 248168 w 561975"/>
                  <a:gd name="connsiteY47" fmla="*/ 862752 h 1568728"/>
                  <a:gd name="connsiteX48" fmla="*/ 247515 w 561975"/>
                  <a:gd name="connsiteY48" fmla="*/ 1361888 h 1568728"/>
                  <a:gd name="connsiteX49" fmla="*/ 245882 w 561975"/>
                  <a:gd name="connsiteY49" fmla="*/ 1524558 h 1568728"/>
                  <a:gd name="connsiteX50" fmla="*/ 221719 w 561975"/>
                  <a:gd name="connsiteY50" fmla="*/ 1524885 h 1568728"/>
                  <a:gd name="connsiteX51" fmla="*/ 225637 w 561975"/>
                  <a:gd name="connsiteY51" fmla="*/ 1545178 h 1568728"/>
                  <a:gd name="connsiteX52" fmla="*/ 222372 w 561975"/>
                  <a:gd name="connsiteY52" fmla="*/ 1552051 h 1568728"/>
                  <a:gd name="connsiteX53" fmla="*/ 204412 w 561975"/>
                  <a:gd name="connsiteY53" fmla="*/ 1546160 h 1568728"/>
                  <a:gd name="connsiteX54" fmla="*/ 48981 w 561975"/>
                  <a:gd name="connsiteY54" fmla="*/ 1552051 h 1568728"/>
                  <a:gd name="connsiteX55" fmla="*/ 45715 w 561975"/>
                  <a:gd name="connsiteY55" fmla="*/ 1543214 h 1568728"/>
                  <a:gd name="connsiteX56" fmla="*/ 49307 w 561975"/>
                  <a:gd name="connsiteY56" fmla="*/ 1523903 h 1568728"/>
                  <a:gd name="connsiteX57" fmla="*/ 0 w 561975"/>
                  <a:gd name="connsiteY57" fmla="*/ 1523576 h 1568728"/>
                  <a:gd name="connsiteX58" fmla="*/ 3265 w 561975"/>
                  <a:gd name="connsiteY58" fmla="*/ 860788 h 1568728"/>
                  <a:gd name="connsiteX59" fmla="*/ 5878 w 561975"/>
                  <a:gd name="connsiteY59" fmla="*/ 844750 h 1568728"/>
                  <a:gd name="connsiteX60" fmla="*/ 43430 w 561975"/>
                  <a:gd name="connsiteY60" fmla="*/ 805147 h 1568728"/>
                  <a:gd name="connsiteX61" fmla="*/ 43430 w 561975"/>
                  <a:gd name="connsiteY61" fmla="*/ 571126 h 1568728"/>
                  <a:gd name="connsiteX62" fmla="*/ 60409 w 561975"/>
                  <a:gd name="connsiteY62" fmla="*/ 519412 h 1568728"/>
                  <a:gd name="connsiteX63" fmla="*/ 61267 w 561975"/>
                  <a:gd name="connsiteY63" fmla="*/ 411443 h 1568728"/>
                  <a:gd name="connsiteX64" fmla="*/ 60422 w 561975"/>
                  <a:gd name="connsiteY64" fmla="*/ 308157 h 1568728"/>
                  <a:gd name="connsiteX65" fmla="*/ 59796 w 561975"/>
                  <a:gd name="connsiteY65" fmla="*/ 305879 h 1568728"/>
                  <a:gd name="connsiteX66" fmla="*/ 3008 w 561975"/>
                  <a:gd name="connsiteY66" fmla="*/ 260357 h 1568728"/>
                  <a:gd name="connsiteX67" fmla="*/ 2023 w 561975"/>
                  <a:gd name="connsiteY67" fmla="*/ 130670 h 1568728"/>
                  <a:gd name="connsiteX68" fmla="*/ 4649 w 561975"/>
                  <a:gd name="connsiteY68" fmla="*/ 0 h 1568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61975" h="1568728">
                    <a:moveTo>
                      <a:pt x="4649" y="0"/>
                    </a:moveTo>
                    <a:lnTo>
                      <a:pt x="205214" y="328"/>
                    </a:lnTo>
                    <a:cubicBezTo>
                      <a:pt x="211779" y="1310"/>
                      <a:pt x="209481" y="-1310"/>
                      <a:pt x="213092" y="3930"/>
                    </a:cubicBezTo>
                    <a:cubicBezTo>
                      <a:pt x="217031" y="16047"/>
                      <a:pt x="222283" y="16702"/>
                      <a:pt x="238039" y="17030"/>
                    </a:cubicBezTo>
                    <a:lnTo>
                      <a:pt x="274476" y="16702"/>
                    </a:lnTo>
                    <a:cubicBezTo>
                      <a:pt x="303034" y="16702"/>
                      <a:pt x="326997" y="24562"/>
                      <a:pt x="335531" y="983"/>
                    </a:cubicBezTo>
                    <a:lnTo>
                      <a:pt x="557433" y="328"/>
                    </a:lnTo>
                    <a:cubicBezTo>
                      <a:pt x="557105" y="29475"/>
                      <a:pt x="560059" y="60914"/>
                      <a:pt x="560059" y="92026"/>
                    </a:cubicBezTo>
                    <a:lnTo>
                      <a:pt x="560059" y="369085"/>
                    </a:lnTo>
                    <a:cubicBezTo>
                      <a:pt x="560059" y="491895"/>
                      <a:pt x="555792" y="621583"/>
                      <a:pt x="560387" y="743410"/>
                    </a:cubicBezTo>
                    <a:cubicBezTo>
                      <a:pt x="554479" y="735878"/>
                      <a:pt x="555463" y="754545"/>
                      <a:pt x="555135" y="730638"/>
                    </a:cubicBezTo>
                    <a:lnTo>
                      <a:pt x="553959" y="734127"/>
                    </a:lnTo>
                    <a:cubicBezTo>
                      <a:pt x="554094" y="737320"/>
                      <a:pt x="554228" y="740514"/>
                      <a:pt x="554363" y="743707"/>
                    </a:cubicBezTo>
                    <a:cubicBezTo>
                      <a:pt x="554892" y="742970"/>
                      <a:pt x="556114" y="740187"/>
                      <a:pt x="559044" y="743952"/>
                    </a:cubicBezTo>
                    <a:lnTo>
                      <a:pt x="561975" y="1534676"/>
                    </a:lnTo>
                    <a:lnTo>
                      <a:pt x="514106" y="1535986"/>
                    </a:lnTo>
                    <a:cubicBezTo>
                      <a:pt x="515083" y="1546791"/>
                      <a:pt x="519642" y="1549738"/>
                      <a:pt x="519316" y="1562835"/>
                    </a:cubicBezTo>
                    <a:lnTo>
                      <a:pt x="517037" y="1568728"/>
                    </a:lnTo>
                    <a:cubicBezTo>
                      <a:pt x="514106" y="1560215"/>
                      <a:pt x="511175" y="1561197"/>
                      <a:pt x="499452" y="1558906"/>
                    </a:cubicBezTo>
                    <a:cubicBezTo>
                      <a:pt x="491637" y="1557596"/>
                      <a:pt x="485124" y="1557268"/>
                      <a:pt x="477308" y="1556286"/>
                    </a:cubicBezTo>
                    <a:cubicBezTo>
                      <a:pt x="462655" y="1554649"/>
                      <a:pt x="447024" y="1554322"/>
                      <a:pt x="429765" y="1554322"/>
                    </a:cubicBezTo>
                    <a:cubicBezTo>
                      <a:pt x="414134" y="1554322"/>
                      <a:pt x="352588" y="1552357"/>
                      <a:pt x="339562" y="1565781"/>
                    </a:cubicBezTo>
                    <a:lnTo>
                      <a:pt x="336957" y="1559560"/>
                    </a:lnTo>
                    <a:cubicBezTo>
                      <a:pt x="336632" y="1548428"/>
                      <a:pt x="338911" y="1546791"/>
                      <a:pt x="341516" y="1536313"/>
                    </a:cubicBezTo>
                    <a:lnTo>
                      <a:pt x="316767" y="1535986"/>
                    </a:lnTo>
                    <a:lnTo>
                      <a:pt x="313185" y="815985"/>
                    </a:lnTo>
                    <a:cubicBezTo>
                      <a:pt x="313185" y="779641"/>
                      <a:pt x="307975" y="598577"/>
                      <a:pt x="314488" y="578932"/>
                    </a:cubicBezTo>
                    <a:lnTo>
                      <a:pt x="316354" y="558423"/>
                    </a:lnTo>
                    <a:cubicBezTo>
                      <a:pt x="316346" y="556116"/>
                      <a:pt x="316337" y="553808"/>
                      <a:pt x="316329" y="551501"/>
                    </a:cubicBezTo>
                    <a:cubicBezTo>
                      <a:pt x="316426" y="550439"/>
                      <a:pt x="316524" y="549378"/>
                      <a:pt x="316621" y="548316"/>
                    </a:cubicBezTo>
                    <a:cubicBezTo>
                      <a:pt x="316702" y="543447"/>
                      <a:pt x="316784" y="538577"/>
                      <a:pt x="316865" y="533708"/>
                    </a:cubicBezTo>
                    <a:cubicBezTo>
                      <a:pt x="316748" y="501106"/>
                      <a:pt x="316630" y="468504"/>
                      <a:pt x="316513" y="435902"/>
                    </a:cubicBezTo>
                    <a:cubicBezTo>
                      <a:pt x="316287" y="429131"/>
                      <a:pt x="316062" y="422360"/>
                      <a:pt x="315836" y="415589"/>
                    </a:cubicBezTo>
                    <a:cubicBezTo>
                      <a:pt x="316000" y="460893"/>
                      <a:pt x="316165" y="506197"/>
                      <a:pt x="316329" y="551501"/>
                    </a:cubicBezTo>
                    <a:lnTo>
                      <a:pt x="313867" y="578353"/>
                    </a:lnTo>
                    <a:cubicBezTo>
                      <a:pt x="313538" y="577698"/>
                      <a:pt x="313210" y="576716"/>
                      <a:pt x="312882" y="576061"/>
                    </a:cubicBezTo>
                    <a:cubicBezTo>
                      <a:pt x="312882" y="575406"/>
                      <a:pt x="312554" y="574751"/>
                      <a:pt x="312225" y="573769"/>
                    </a:cubicBezTo>
                    <a:cubicBezTo>
                      <a:pt x="307958" y="556084"/>
                      <a:pt x="313538" y="587196"/>
                      <a:pt x="311241" y="568856"/>
                    </a:cubicBezTo>
                    <a:cubicBezTo>
                      <a:pt x="310912" y="566564"/>
                      <a:pt x="310912" y="560341"/>
                      <a:pt x="310912" y="557721"/>
                    </a:cubicBezTo>
                    <a:lnTo>
                      <a:pt x="310912" y="421812"/>
                    </a:lnTo>
                    <a:cubicBezTo>
                      <a:pt x="309271" y="373998"/>
                      <a:pt x="314523" y="309809"/>
                      <a:pt x="309599" y="264615"/>
                    </a:cubicBezTo>
                    <a:lnTo>
                      <a:pt x="253796" y="265270"/>
                    </a:lnTo>
                    <a:cubicBezTo>
                      <a:pt x="250185" y="310136"/>
                      <a:pt x="251498" y="507615"/>
                      <a:pt x="251498" y="565909"/>
                    </a:cubicBezTo>
                    <a:cubicBezTo>
                      <a:pt x="251498" y="598331"/>
                      <a:pt x="254124" y="852793"/>
                      <a:pt x="248544" y="862290"/>
                    </a:cubicBezTo>
                    <a:cubicBezTo>
                      <a:pt x="242963" y="841658"/>
                      <a:pt x="246574" y="727690"/>
                      <a:pt x="246574" y="697561"/>
                    </a:cubicBezTo>
                    <a:lnTo>
                      <a:pt x="246193" y="699276"/>
                    </a:lnTo>
                    <a:lnTo>
                      <a:pt x="245734" y="733647"/>
                    </a:lnTo>
                    <a:cubicBezTo>
                      <a:pt x="244984" y="779351"/>
                      <a:pt x="244005" y="847287"/>
                      <a:pt x="248168" y="862752"/>
                    </a:cubicBezTo>
                    <a:cubicBezTo>
                      <a:pt x="252413" y="881736"/>
                      <a:pt x="248495" y="1305920"/>
                      <a:pt x="247515" y="1361888"/>
                    </a:cubicBezTo>
                    <a:cubicBezTo>
                      <a:pt x="246862" y="1408365"/>
                      <a:pt x="252413" y="1482663"/>
                      <a:pt x="245882" y="1524558"/>
                    </a:cubicBezTo>
                    <a:lnTo>
                      <a:pt x="221719" y="1524885"/>
                    </a:lnTo>
                    <a:lnTo>
                      <a:pt x="225637" y="1545178"/>
                    </a:lnTo>
                    <a:lnTo>
                      <a:pt x="222372" y="1552051"/>
                    </a:lnTo>
                    <a:cubicBezTo>
                      <a:pt x="218127" y="1547469"/>
                      <a:pt x="217800" y="1548451"/>
                      <a:pt x="204412" y="1546160"/>
                    </a:cubicBezTo>
                    <a:cubicBezTo>
                      <a:pt x="174697" y="1540923"/>
                      <a:pt x="60736" y="1539941"/>
                      <a:pt x="48981" y="1552051"/>
                    </a:cubicBezTo>
                    <a:cubicBezTo>
                      <a:pt x="45389" y="1546160"/>
                      <a:pt x="43756" y="1557615"/>
                      <a:pt x="45715" y="1543214"/>
                    </a:cubicBezTo>
                    <a:lnTo>
                      <a:pt x="49307" y="1523903"/>
                    </a:lnTo>
                    <a:lnTo>
                      <a:pt x="0" y="1523576"/>
                    </a:lnTo>
                    <a:cubicBezTo>
                      <a:pt x="1088" y="1302647"/>
                      <a:pt x="2177" y="1081717"/>
                      <a:pt x="3265" y="860788"/>
                    </a:cubicBezTo>
                    <a:lnTo>
                      <a:pt x="5878" y="844750"/>
                    </a:lnTo>
                    <a:cubicBezTo>
                      <a:pt x="33307" y="838204"/>
                      <a:pt x="43103" y="835586"/>
                      <a:pt x="43430" y="805147"/>
                    </a:cubicBezTo>
                    <a:lnTo>
                      <a:pt x="43430" y="571126"/>
                    </a:lnTo>
                    <a:cubicBezTo>
                      <a:pt x="64001" y="563598"/>
                      <a:pt x="60409" y="545923"/>
                      <a:pt x="60409" y="519412"/>
                    </a:cubicBezTo>
                    <a:cubicBezTo>
                      <a:pt x="60409" y="486354"/>
                      <a:pt x="60981" y="448633"/>
                      <a:pt x="61267" y="411443"/>
                    </a:cubicBezTo>
                    <a:cubicBezTo>
                      <a:pt x="60985" y="377014"/>
                      <a:pt x="60704" y="342586"/>
                      <a:pt x="60422" y="308157"/>
                    </a:cubicBezTo>
                    <a:lnTo>
                      <a:pt x="59796" y="305879"/>
                    </a:lnTo>
                    <a:cubicBezTo>
                      <a:pt x="56514" y="248895"/>
                      <a:pt x="44040" y="270182"/>
                      <a:pt x="3008" y="260357"/>
                    </a:cubicBezTo>
                    <a:cubicBezTo>
                      <a:pt x="4649" y="217783"/>
                      <a:pt x="2023" y="173899"/>
                      <a:pt x="2023" y="130670"/>
                    </a:cubicBezTo>
                    <a:cubicBezTo>
                      <a:pt x="2023" y="93336"/>
                      <a:pt x="-1588" y="34387"/>
                      <a:pt x="4649" y="0"/>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329" name="Freeform 372">
                <a:extLst>
                  <a:ext uri="{FF2B5EF4-FFF2-40B4-BE49-F238E27FC236}">
                    <a16:creationId xmlns:a16="http://schemas.microsoft.com/office/drawing/2014/main" id="{F50E6AA3-F3E5-4584-BB06-F5384BA471B3}"/>
                  </a:ext>
                </a:extLst>
              </p:cNvPr>
              <p:cNvSpPr>
                <a:spLocks/>
              </p:cNvSpPr>
              <p:nvPr/>
            </p:nvSpPr>
            <p:spPr bwMode="auto">
              <a:xfrm>
                <a:off x="2166145" y="1220789"/>
                <a:ext cx="457200" cy="458788"/>
              </a:xfrm>
              <a:custGeom>
                <a:avLst/>
                <a:gdLst>
                  <a:gd name="T0" fmla="*/ 75 w 1395"/>
                  <a:gd name="T1" fmla="*/ 524 h 1398"/>
                  <a:gd name="T2" fmla="*/ 170 w 1395"/>
                  <a:gd name="T3" fmla="*/ 838 h 1398"/>
                  <a:gd name="T4" fmla="*/ 210 w 1395"/>
                  <a:gd name="T5" fmla="*/ 865 h 1398"/>
                  <a:gd name="T6" fmla="*/ 361 w 1395"/>
                  <a:gd name="T7" fmla="*/ 1239 h 1398"/>
                  <a:gd name="T8" fmla="*/ 458 w 1395"/>
                  <a:gd name="T9" fmla="*/ 1319 h 1398"/>
                  <a:gd name="T10" fmla="*/ 714 w 1395"/>
                  <a:gd name="T11" fmla="*/ 1397 h 1398"/>
                  <a:gd name="T12" fmla="*/ 865 w 1395"/>
                  <a:gd name="T13" fmla="*/ 1376 h 1398"/>
                  <a:gd name="T14" fmla="*/ 986 w 1395"/>
                  <a:gd name="T15" fmla="*/ 1326 h 1398"/>
                  <a:gd name="T16" fmla="*/ 1238 w 1395"/>
                  <a:gd name="T17" fmla="*/ 861 h 1398"/>
                  <a:gd name="T18" fmla="*/ 1351 w 1395"/>
                  <a:gd name="T19" fmla="*/ 752 h 1398"/>
                  <a:gd name="T20" fmla="*/ 1389 w 1395"/>
                  <a:gd name="T21" fmla="*/ 557 h 1398"/>
                  <a:gd name="T22" fmla="*/ 1216 w 1395"/>
                  <a:gd name="T23" fmla="*/ 511 h 1398"/>
                  <a:gd name="T24" fmla="*/ 1143 w 1395"/>
                  <a:gd name="T25" fmla="*/ 84 h 1398"/>
                  <a:gd name="T26" fmla="*/ 714 w 1395"/>
                  <a:gd name="T27" fmla="*/ 24 h 1398"/>
                  <a:gd name="T28" fmla="*/ 468 w 1395"/>
                  <a:gd name="T29" fmla="*/ 25 h 1398"/>
                  <a:gd name="T30" fmla="*/ 229 w 1395"/>
                  <a:gd name="T31" fmla="*/ 505 h 1398"/>
                  <a:gd name="T32" fmla="*/ 150 w 1395"/>
                  <a:gd name="T33" fmla="*/ 483 h 1398"/>
                  <a:gd name="T34" fmla="*/ 110 w 1395"/>
                  <a:gd name="T35" fmla="*/ 501 h 1398"/>
                  <a:gd name="T36" fmla="*/ 75 w 1395"/>
                  <a:gd name="T37" fmla="*/ 524 h 1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95" h="1398">
                    <a:moveTo>
                      <a:pt x="75" y="524"/>
                    </a:moveTo>
                    <a:cubicBezTo>
                      <a:pt x="73" y="548"/>
                      <a:pt x="0" y="712"/>
                      <a:pt x="170" y="838"/>
                    </a:cubicBezTo>
                    <a:cubicBezTo>
                      <a:pt x="183" y="847"/>
                      <a:pt x="193" y="851"/>
                      <a:pt x="210" y="865"/>
                    </a:cubicBezTo>
                    <a:cubicBezTo>
                      <a:pt x="225" y="1014"/>
                      <a:pt x="267" y="1137"/>
                      <a:pt x="361" y="1239"/>
                    </a:cubicBezTo>
                    <a:cubicBezTo>
                      <a:pt x="391" y="1270"/>
                      <a:pt x="423" y="1289"/>
                      <a:pt x="458" y="1319"/>
                    </a:cubicBezTo>
                    <a:cubicBezTo>
                      <a:pt x="530" y="1361"/>
                      <a:pt x="611" y="1395"/>
                      <a:pt x="714" y="1397"/>
                    </a:cubicBezTo>
                    <a:cubicBezTo>
                      <a:pt x="766" y="1398"/>
                      <a:pt x="817" y="1391"/>
                      <a:pt x="865" y="1376"/>
                    </a:cubicBezTo>
                    <a:cubicBezTo>
                      <a:pt x="907" y="1362"/>
                      <a:pt x="954" y="1334"/>
                      <a:pt x="986" y="1326"/>
                    </a:cubicBezTo>
                    <a:cubicBezTo>
                      <a:pt x="1051" y="1248"/>
                      <a:pt x="1215" y="1191"/>
                      <a:pt x="1238" y="861"/>
                    </a:cubicBezTo>
                    <a:cubicBezTo>
                      <a:pt x="1282" y="845"/>
                      <a:pt x="1328" y="793"/>
                      <a:pt x="1351" y="752"/>
                    </a:cubicBezTo>
                    <a:cubicBezTo>
                      <a:pt x="1395" y="671"/>
                      <a:pt x="1385" y="650"/>
                      <a:pt x="1389" y="557"/>
                    </a:cubicBezTo>
                    <a:cubicBezTo>
                      <a:pt x="1363" y="544"/>
                      <a:pt x="1335" y="421"/>
                      <a:pt x="1216" y="511"/>
                    </a:cubicBezTo>
                    <a:cubicBezTo>
                      <a:pt x="1202" y="351"/>
                      <a:pt x="1250" y="187"/>
                      <a:pt x="1143" y="84"/>
                    </a:cubicBezTo>
                    <a:cubicBezTo>
                      <a:pt x="1057" y="0"/>
                      <a:pt x="857" y="24"/>
                      <a:pt x="714" y="24"/>
                    </a:cubicBezTo>
                    <a:cubicBezTo>
                      <a:pt x="633" y="24"/>
                      <a:pt x="549" y="22"/>
                      <a:pt x="468" y="25"/>
                    </a:cubicBezTo>
                    <a:cubicBezTo>
                      <a:pt x="183" y="35"/>
                      <a:pt x="226" y="310"/>
                      <a:pt x="229" y="505"/>
                    </a:cubicBezTo>
                    <a:cubicBezTo>
                      <a:pt x="205" y="496"/>
                      <a:pt x="185" y="478"/>
                      <a:pt x="150" y="483"/>
                    </a:cubicBezTo>
                    <a:cubicBezTo>
                      <a:pt x="131" y="486"/>
                      <a:pt x="120" y="495"/>
                      <a:pt x="110" y="501"/>
                    </a:cubicBezTo>
                    <a:cubicBezTo>
                      <a:pt x="84" y="520"/>
                      <a:pt x="115" y="508"/>
                      <a:pt x="75" y="524"/>
                    </a:cubicBezTo>
                    <a:close/>
                  </a:path>
                </a:pathLst>
              </a:custGeom>
              <a:solidFill>
                <a:srgbClr val="B76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0" name="Freeform 381">
                <a:extLst>
                  <a:ext uri="{FF2B5EF4-FFF2-40B4-BE49-F238E27FC236}">
                    <a16:creationId xmlns:a16="http://schemas.microsoft.com/office/drawing/2014/main" id="{B5640FF6-2346-457E-890F-0EC5174425AE}"/>
                  </a:ext>
                </a:extLst>
              </p:cNvPr>
              <p:cNvSpPr>
                <a:spLocks/>
              </p:cNvSpPr>
              <p:nvPr/>
            </p:nvSpPr>
            <p:spPr bwMode="auto">
              <a:xfrm>
                <a:off x="1705770" y="2986089"/>
                <a:ext cx="382588" cy="381000"/>
              </a:xfrm>
              <a:custGeom>
                <a:avLst/>
                <a:gdLst>
                  <a:gd name="T0" fmla="*/ 42 w 1168"/>
                  <a:gd name="T1" fmla="*/ 1161 h 1161"/>
                  <a:gd name="T2" fmla="*/ 47 w 1168"/>
                  <a:gd name="T3" fmla="*/ 1119 h 1161"/>
                  <a:gd name="T4" fmla="*/ 292 w 1168"/>
                  <a:gd name="T5" fmla="*/ 1102 h 1161"/>
                  <a:gd name="T6" fmla="*/ 382 w 1168"/>
                  <a:gd name="T7" fmla="*/ 1117 h 1161"/>
                  <a:gd name="T8" fmla="*/ 504 w 1168"/>
                  <a:gd name="T9" fmla="*/ 1093 h 1161"/>
                  <a:gd name="T10" fmla="*/ 658 w 1168"/>
                  <a:gd name="T11" fmla="*/ 1095 h 1161"/>
                  <a:gd name="T12" fmla="*/ 677 w 1168"/>
                  <a:gd name="T13" fmla="*/ 1119 h 1161"/>
                  <a:gd name="T14" fmla="*/ 699 w 1168"/>
                  <a:gd name="T15" fmla="*/ 1105 h 1161"/>
                  <a:gd name="T16" fmla="*/ 1088 w 1168"/>
                  <a:gd name="T17" fmla="*/ 1102 h 1161"/>
                  <a:gd name="T18" fmla="*/ 1092 w 1168"/>
                  <a:gd name="T19" fmla="*/ 424 h 1161"/>
                  <a:gd name="T20" fmla="*/ 1168 w 1168"/>
                  <a:gd name="T21" fmla="*/ 272 h 1161"/>
                  <a:gd name="T22" fmla="*/ 1026 w 1168"/>
                  <a:gd name="T23" fmla="*/ 272 h 1161"/>
                  <a:gd name="T24" fmla="*/ 1018 w 1168"/>
                  <a:gd name="T25" fmla="*/ 133 h 1161"/>
                  <a:gd name="T26" fmla="*/ 1023 w 1168"/>
                  <a:gd name="T27" fmla="*/ 288 h 1161"/>
                  <a:gd name="T28" fmla="*/ 894 w 1168"/>
                  <a:gd name="T29" fmla="*/ 288 h 1161"/>
                  <a:gd name="T30" fmla="*/ 880 w 1168"/>
                  <a:gd name="T31" fmla="*/ 280 h 1161"/>
                  <a:gd name="T32" fmla="*/ 530 w 1168"/>
                  <a:gd name="T33" fmla="*/ 280 h 1161"/>
                  <a:gd name="T34" fmla="*/ 505 w 1168"/>
                  <a:gd name="T35" fmla="*/ 72 h 1161"/>
                  <a:gd name="T36" fmla="*/ 481 w 1168"/>
                  <a:gd name="T37" fmla="*/ 0 h 1161"/>
                  <a:gd name="T38" fmla="*/ 383 w 1168"/>
                  <a:gd name="T39" fmla="*/ 272 h 1161"/>
                  <a:gd name="T40" fmla="*/ 82 w 1168"/>
                  <a:gd name="T41" fmla="*/ 290 h 1161"/>
                  <a:gd name="T42" fmla="*/ 19 w 1168"/>
                  <a:gd name="T43" fmla="*/ 543 h 1161"/>
                  <a:gd name="T44" fmla="*/ 19 w 1168"/>
                  <a:gd name="T45" fmla="*/ 865 h 1161"/>
                  <a:gd name="T46" fmla="*/ 42 w 1168"/>
                  <a:gd name="T47" fmla="*/ 1161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8" h="1161">
                    <a:moveTo>
                      <a:pt x="42" y="1161"/>
                    </a:moveTo>
                    <a:cubicBezTo>
                      <a:pt x="42" y="1142"/>
                      <a:pt x="42" y="1143"/>
                      <a:pt x="47" y="1119"/>
                    </a:cubicBezTo>
                    <a:cubicBezTo>
                      <a:pt x="117" y="1090"/>
                      <a:pt x="198" y="1103"/>
                      <a:pt x="292" y="1102"/>
                    </a:cubicBezTo>
                    <a:cubicBezTo>
                      <a:pt x="328" y="1101"/>
                      <a:pt x="358" y="1095"/>
                      <a:pt x="382" y="1117"/>
                    </a:cubicBezTo>
                    <a:cubicBezTo>
                      <a:pt x="403" y="1080"/>
                      <a:pt x="463" y="1093"/>
                      <a:pt x="504" y="1093"/>
                    </a:cubicBezTo>
                    <a:cubicBezTo>
                      <a:pt x="555" y="1094"/>
                      <a:pt x="607" y="1092"/>
                      <a:pt x="658" y="1095"/>
                    </a:cubicBezTo>
                    <a:lnTo>
                      <a:pt x="677" y="1119"/>
                    </a:lnTo>
                    <a:cubicBezTo>
                      <a:pt x="693" y="1094"/>
                      <a:pt x="670" y="1115"/>
                      <a:pt x="699" y="1105"/>
                    </a:cubicBezTo>
                    <a:cubicBezTo>
                      <a:pt x="725" y="1096"/>
                      <a:pt x="1055" y="1102"/>
                      <a:pt x="1088" y="1102"/>
                    </a:cubicBezTo>
                    <a:cubicBezTo>
                      <a:pt x="1099" y="1062"/>
                      <a:pt x="1092" y="539"/>
                      <a:pt x="1092" y="424"/>
                    </a:cubicBezTo>
                    <a:cubicBezTo>
                      <a:pt x="1091" y="342"/>
                      <a:pt x="1088" y="299"/>
                      <a:pt x="1168" y="272"/>
                    </a:cubicBezTo>
                    <a:lnTo>
                      <a:pt x="1026" y="272"/>
                    </a:lnTo>
                    <a:cubicBezTo>
                      <a:pt x="1025" y="233"/>
                      <a:pt x="1037" y="161"/>
                      <a:pt x="1018" y="133"/>
                    </a:cubicBezTo>
                    <a:lnTo>
                      <a:pt x="1023" y="288"/>
                    </a:lnTo>
                    <a:lnTo>
                      <a:pt x="894" y="288"/>
                    </a:lnTo>
                    <a:cubicBezTo>
                      <a:pt x="873" y="283"/>
                      <a:pt x="882" y="291"/>
                      <a:pt x="880" y="280"/>
                    </a:cubicBezTo>
                    <a:lnTo>
                      <a:pt x="530" y="280"/>
                    </a:lnTo>
                    <a:cubicBezTo>
                      <a:pt x="530" y="37"/>
                      <a:pt x="558" y="208"/>
                      <a:pt x="505" y="72"/>
                    </a:cubicBezTo>
                    <a:cubicBezTo>
                      <a:pt x="496" y="48"/>
                      <a:pt x="490" y="29"/>
                      <a:pt x="481" y="0"/>
                    </a:cubicBezTo>
                    <a:cubicBezTo>
                      <a:pt x="389" y="31"/>
                      <a:pt x="386" y="150"/>
                      <a:pt x="383" y="272"/>
                    </a:cubicBezTo>
                    <a:cubicBezTo>
                      <a:pt x="310" y="274"/>
                      <a:pt x="134" y="258"/>
                      <a:pt x="82" y="290"/>
                    </a:cubicBezTo>
                    <a:cubicBezTo>
                      <a:pt x="0" y="341"/>
                      <a:pt x="19" y="438"/>
                      <a:pt x="19" y="543"/>
                    </a:cubicBezTo>
                    <a:cubicBezTo>
                      <a:pt x="19" y="650"/>
                      <a:pt x="19" y="757"/>
                      <a:pt x="19" y="865"/>
                    </a:cubicBezTo>
                    <a:cubicBezTo>
                      <a:pt x="19" y="947"/>
                      <a:pt x="3" y="1123"/>
                      <a:pt x="42" y="1161"/>
                    </a:cubicBezTo>
                    <a:close/>
                  </a:path>
                </a:pathLst>
              </a:custGeom>
              <a:solidFill>
                <a:srgbClr val="A845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1" name="Freeform 382">
                <a:extLst>
                  <a:ext uri="{FF2B5EF4-FFF2-40B4-BE49-F238E27FC236}">
                    <a16:creationId xmlns:a16="http://schemas.microsoft.com/office/drawing/2014/main" id="{32C73670-C2AB-4A39-A048-580BD48A6CD8}"/>
                  </a:ext>
                </a:extLst>
              </p:cNvPr>
              <p:cNvSpPr>
                <a:spLocks/>
              </p:cNvSpPr>
              <p:nvPr/>
            </p:nvSpPr>
            <p:spPr bwMode="auto">
              <a:xfrm>
                <a:off x="1712120" y="3343276"/>
                <a:ext cx="407988" cy="317500"/>
              </a:xfrm>
              <a:custGeom>
                <a:avLst/>
                <a:gdLst>
                  <a:gd name="T0" fmla="*/ 24 w 1248"/>
                  <a:gd name="T1" fmla="*/ 71 h 969"/>
                  <a:gd name="T2" fmla="*/ 49 w 1248"/>
                  <a:gd name="T3" fmla="*/ 181 h 969"/>
                  <a:gd name="T4" fmla="*/ 48 w 1248"/>
                  <a:gd name="T5" fmla="*/ 579 h 969"/>
                  <a:gd name="T6" fmla="*/ 189 w 1248"/>
                  <a:gd name="T7" fmla="*/ 962 h 969"/>
                  <a:gd name="T8" fmla="*/ 1248 w 1248"/>
                  <a:gd name="T9" fmla="*/ 962 h 969"/>
                  <a:gd name="T10" fmla="*/ 1154 w 1248"/>
                  <a:gd name="T11" fmla="*/ 902 h 969"/>
                  <a:gd name="T12" fmla="*/ 1150 w 1248"/>
                  <a:gd name="T13" fmla="*/ 897 h 969"/>
                  <a:gd name="T14" fmla="*/ 1121 w 1248"/>
                  <a:gd name="T15" fmla="*/ 851 h 969"/>
                  <a:gd name="T16" fmla="*/ 1111 w 1248"/>
                  <a:gd name="T17" fmla="*/ 152 h 969"/>
                  <a:gd name="T18" fmla="*/ 664 w 1248"/>
                  <a:gd name="T19" fmla="*/ 148 h 969"/>
                  <a:gd name="T20" fmla="*/ 528 w 1248"/>
                  <a:gd name="T21" fmla="*/ 203 h 969"/>
                  <a:gd name="T22" fmla="*/ 367 w 1248"/>
                  <a:gd name="T23" fmla="*/ 191 h 969"/>
                  <a:gd name="T24" fmla="*/ 364 w 1248"/>
                  <a:gd name="T25" fmla="*/ 27 h 969"/>
                  <a:gd name="T26" fmla="*/ 274 w 1248"/>
                  <a:gd name="T27" fmla="*/ 12 h 969"/>
                  <a:gd name="T28" fmla="*/ 29 w 1248"/>
                  <a:gd name="T29" fmla="*/ 29 h 969"/>
                  <a:gd name="T30" fmla="*/ 24 w 1248"/>
                  <a:gd name="T31" fmla="*/ 71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48" h="969">
                    <a:moveTo>
                      <a:pt x="24" y="71"/>
                    </a:moveTo>
                    <a:cubicBezTo>
                      <a:pt x="19" y="134"/>
                      <a:pt x="46" y="120"/>
                      <a:pt x="49" y="181"/>
                    </a:cubicBezTo>
                    <a:lnTo>
                      <a:pt x="48" y="579"/>
                    </a:lnTo>
                    <a:cubicBezTo>
                      <a:pt x="48" y="744"/>
                      <a:pt x="0" y="959"/>
                      <a:pt x="189" y="962"/>
                    </a:cubicBezTo>
                    <a:cubicBezTo>
                      <a:pt x="540" y="969"/>
                      <a:pt x="897" y="961"/>
                      <a:pt x="1248" y="962"/>
                    </a:cubicBezTo>
                    <a:cubicBezTo>
                      <a:pt x="1213" y="943"/>
                      <a:pt x="1179" y="932"/>
                      <a:pt x="1154" y="902"/>
                    </a:cubicBezTo>
                    <a:cubicBezTo>
                      <a:pt x="1152" y="901"/>
                      <a:pt x="1151" y="899"/>
                      <a:pt x="1150" y="897"/>
                    </a:cubicBezTo>
                    <a:lnTo>
                      <a:pt x="1121" y="851"/>
                    </a:lnTo>
                    <a:cubicBezTo>
                      <a:pt x="1098" y="784"/>
                      <a:pt x="1105" y="222"/>
                      <a:pt x="1111" y="152"/>
                    </a:cubicBezTo>
                    <a:lnTo>
                      <a:pt x="664" y="148"/>
                    </a:lnTo>
                    <a:cubicBezTo>
                      <a:pt x="656" y="222"/>
                      <a:pt x="600" y="203"/>
                      <a:pt x="528" y="203"/>
                    </a:cubicBezTo>
                    <a:cubicBezTo>
                      <a:pt x="474" y="203"/>
                      <a:pt x="411" y="208"/>
                      <a:pt x="367" y="191"/>
                    </a:cubicBezTo>
                    <a:cubicBezTo>
                      <a:pt x="354" y="150"/>
                      <a:pt x="352" y="74"/>
                      <a:pt x="364" y="27"/>
                    </a:cubicBezTo>
                    <a:cubicBezTo>
                      <a:pt x="340" y="5"/>
                      <a:pt x="310" y="11"/>
                      <a:pt x="274" y="12"/>
                    </a:cubicBezTo>
                    <a:cubicBezTo>
                      <a:pt x="180" y="13"/>
                      <a:pt x="99" y="0"/>
                      <a:pt x="29" y="29"/>
                    </a:cubicBezTo>
                    <a:cubicBezTo>
                      <a:pt x="24" y="53"/>
                      <a:pt x="24" y="52"/>
                      <a:pt x="24" y="71"/>
                    </a:cubicBez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2" name="Freeform 386">
                <a:extLst>
                  <a:ext uri="{FF2B5EF4-FFF2-40B4-BE49-F238E27FC236}">
                    <a16:creationId xmlns:a16="http://schemas.microsoft.com/office/drawing/2014/main" id="{F9EB2DCD-42C9-4083-B685-4D6459469470}"/>
                  </a:ext>
                </a:extLst>
              </p:cNvPr>
              <p:cNvSpPr>
                <a:spLocks/>
              </p:cNvSpPr>
              <p:nvPr/>
            </p:nvSpPr>
            <p:spPr bwMode="auto">
              <a:xfrm>
                <a:off x="2156620" y="1050926"/>
                <a:ext cx="498475" cy="352425"/>
              </a:xfrm>
              <a:custGeom>
                <a:avLst/>
                <a:gdLst>
                  <a:gd name="T0" fmla="*/ 106 w 1521"/>
                  <a:gd name="T1" fmla="*/ 1044 h 1077"/>
                  <a:gd name="T2" fmla="*/ 141 w 1521"/>
                  <a:gd name="T3" fmla="*/ 1021 h 1077"/>
                  <a:gd name="T4" fmla="*/ 181 w 1521"/>
                  <a:gd name="T5" fmla="*/ 1003 h 1077"/>
                  <a:gd name="T6" fmla="*/ 260 w 1521"/>
                  <a:gd name="T7" fmla="*/ 1025 h 1077"/>
                  <a:gd name="T8" fmla="*/ 499 w 1521"/>
                  <a:gd name="T9" fmla="*/ 545 h 1077"/>
                  <a:gd name="T10" fmla="*/ 745 w 1521"/>
                  <a:gd name="T11" fmla="*/ 544 h 1077"/>
                  <a:gd name="T12" fmla="*/ 1174 w 1521"/>
                  <a:gd name="T13" fmla="*/ 604 h 1077"/>
                  <a:gd name="T14" fmla="*/ 1247 w 1521"/>
                  <a:gd name="T15" fmla="*/ 1031 h 1077"/>
                  <a:gd name="T16" fmla="*/ 1420 w 1521"/>
                  <a:gd name="T17" fmla="*/ 1077 h 1077"/>
                  <a:gd name="T18" fmla="*/ 1427 w 1521"/>
                  <a:gd name="T19" fmla="*/ 954 h 1077"/>
                  <a:gd name="T20" fmla="*/ 1459 w 1521"/>
                  <a:gd name="T21" fmla="*/ 795 h 1077"/>
                  <a:gd name="T22" fmla="*/ 1460 w 1521"/>
                  <a:gd name="T23" fmla="*/ 642 h 1077"/>
                  <a:gd name="T24" fmla="*/ 1427 w 1521"/>
                  <a:gd name="T25" fmla="*/ 487 h 1077"/>
                  <a:gd name="T26" fmla="*/ 1368 w 1521"/>
                  <a:gd name="T27" fmla="*/ 326 h 1077"/>
                  <a:gd name="T28" fmla="*/ 1260 w 1521"/>
                  <a:gd name="T29" fmla="*/ 212 h 1077"/>
                  <a:gd name="T30" fmla="*/ 1136 w 1521"/>
                  <a:gd name="T31" fmla="*/ 126 h 1077"/>
                  <a:gd name="T32" fmla="*/ 991 w 1521"/>
                  <a:gd name="T33" fmla="*/ 84 h 1077"/>
                  <a:gd name="T34" fmla="*/ 824 w 1521"/>
                  <a:gd name="T35" fmla="*/ 85 h 1077"/>
                  <a:gd name="T36" fmla="*/ 737 w 1521"/>
                  <a:gd name="T37" fmla="*/ 45 h 1077"/>
                  <a:gd name="T38" fmla="*/ 651 w 1521"/>
                  <a:gd name="T39" fmla="*/ 84 h 1077"/>
                  <a:gd name="T40" fmla="*/ 490 w 1521"/>
                  <a:gd name="T41" fmla="*/ 100 h 1077"/>
                  <a:gd name="T42" fmla="*/ 336 w 1521"/>
                  <a:gd name="T43" fmla="*/ 167 h 1077"/>
                  <a:gd name="T44" fmla="*/ 208 w 1521"/>
                  <a:gd name="T45" fmla="*/ 267 h 1077"/>
                  <a:gd name="T46" fmla="*/ 110 w 1521"/>
                  <a:gd name="T47" fmla="*/ 398 h 1077"/>
                  <a:gd name="T48" fmla="*/ 44 w 1521"/>
                  <a:gd name="T49" fmla="*/ 460 h 1077"/>
                  <a:gd name="T50" fmla="*/ 72 w 1521"/>
                  <a:gd name="T51" fmla="*/ 562 h 1077"/>
                  <a:gd name="T52" fmla="*/ 66 w 1521"/>
                  <a:gd name="T53" fmla="*/ 703 h 1077"/>
                  <a:gd name="T54" fmla="*/ 99 w 1521"/>
                  <a:gd name="T55" fmla="*/ 872 h 1077"/>
                  <a:gd name="T56" fmla="*/ 47 w 1521"/>
                  <a:gd name="T57" fmla="*/ 957 h 1077"/>
                  <a:gd name="T58" fmla="*/ 106 w 1521"/>
                  <a:gd name="T59" fmla="*/ 1044 h 1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21" h="1077">
                    <a:moveTo>
                      <a:pt x="106" y="1044"/>
                    </a:moveTo>
                    <a:cubicBezTo>
                      <a:pt x="146" y="1028"/>
                      <a:pt x="115" y="1040"/>
                      <a:pt x="141" y="1021"/>
                    </a:cubicBezTo>
                    <a:cubicBezTo>
                      <a:pt x="151" y="1015"/>
                      <a:pt x="162" y="1006"/>
                      <a:pt x="181" y="1003"/>
                    </a:cubicBezTo>
                    <a:cubicBezTo>
                      <a:pt x="216" y="998"/>
                      <a:pt x="236" y="1016"/>
                      <a:pt x="260" y="1025"/>
                    </a:cubicBezTo>
                    <a:cubicBezTo>
                      <a:pt x="257" y="830"/>
                      <a:pt x="214" y="555"/>
                      <a:pt x="499" y="545"/>
                    </a:cubicBezTo>
                    <a:cubicBezTo>
                      <a:pt x="580" y="542"/>
                      <a:pt x="664" y="544"/>
                      <a:pt x="745" y="544"/>
                    </a:cubicBezTo>
                    <a:cubicBezTo>
                      <a:pt x="888" y="544"/>
                      <a:pt x="1088" y="520"/>
                      <a:pt x="1174" y="604"/>
                    </a:cubicBezTo>
                    <a:cubicBezTo>
                      <a:pt x="1281" y="707"/>
                      <a:pt x="1233" y="871"/>
                      <a:pt x="1247" y="1031"/>
                    </a:cubicBezTo>
                    <a:cubicBezTo>
                      <a:pt x="1366" y="941"/>
                      <a:pt x="1394" y="1064"/>
                      <a:pt x="1420" y="1077"/>
                    </a:cubicBezTo>
                    <a:cubicBezTo>
                      <a:pt x="1463" y="1050"/>
                      <a:pt x="1443" y="994"/>
                      <a:pt x="1427" y="954"/>
                    </a:cubicBezTo>
                    <a:cubicBezTo>
                      <a:pt x="1521" y="929"/>
                      <a:pt x="1509" y="838"/>
                      <a:pt x="1459" y="795"/>
                    </a:cubicBezTo>
                    <a:cubicBezTo>
                      <a:pt x="1507" y="749"/>
                      <a:pt x="1512" y="688"/>
                      <a:pt x="1460" y="642"/>
                    </a:cubicBezTo>
                    <a:cubicBezTo>
                      <a:pt x="1493" y="593"/>
                      <a:pt x="1504" y="507"/>
                      <a:pt x="1427" y="487"/>
                    </a:cubicBezTo>
                    <a:cubicBezTo>
                      <a:pt x="1465" y="403"/>
                      <a:pt x="1462" y="340"/>
                      <a:pt x="1368" y="326"/>
                    </a:cubicBezTo>
                    <a:cubicBezTo>
                      <a:pt x="1371" y="243"/>
                      <a:pt x="1344" y="212"/>
                      <a:pt x="1260" y="212"/>
                    </a:cubicBezTo>
                    <a:cubicBezTo>
                      <a:pt x="1251" y="138"/>
                      <a:pt x="1215" y="118"/>
                      <a:pt x="1136" y="126"/>
                    </a:cubicBezTo>
                    <a:cubicBezTo>
                      <a:pt x="1109" y="62"/>
                      <a:pt x="1062" y="46"/>
                      <a:pt x="991" y="84"/>
                    </a:cubicBezTo>
                    <a:cubicBezTo>
                      <a:pt x="942" y="43"/>
                      <a:pt x="868" y="0"/>
                      <a:pt x="824" y="85"/>
                    </a:cubicBezTo>
                    <a:cubicBezTo>
                      <a:pt x="788" y="70"/>
                      <a:pt x="791" y="45"/>
                      <a:pt x="737" y="45"/>
                    </a:cubicBezTo>
                    <a:cubicBezTo>
                      <a:pt x="685" y="45"/>
                      <a:pt x="681" y="67"/>
                      <a:pt x="651" y="84"/>
                    </a:cubicBezTo>
                    <a:cubicBezTo>
                      <a:pt x="599" y="21"/>
                      <a:pt x="530" y="33"/>
                      <a:pt x="490" y="100"/>
                    </a:cubicBezTo>
                    <a:cubicBezTo>
                      <a:pt x="414" y="85"/>
                      <a:pt x="351" y="71"/>
                      <a:pt x="336" y="167"/>
                    </a:cubicBezTo>
                    <a:cubicBezTo>
                      <a:pt x="247" y="160"/>
                      <a:pt x="217" y="181"/>
                      <a:pt x="208" y="267"/>
                    </a:cubicBezTo>
                    <a:cubicBezTo>
                      <a:pt x="119" y="276"/>
                      <a:pt x="97" y="309"/>
                      <a:pt x="110" y="398"/>
                    </a:cubicBezTo>
                    <a:cubicBezTo>
                      <a:pt x="76" y="419"/>
                      <a:pt x="55" y="418"/>
                      <a:pt x="44" y="460"/>
                    </a:cubicBezTo>
                    <a:cubicBezTo>
                      <a:pt x="31" y="511"/>
                      <a:pt x="51" y="538"/>
                      <a:pt x="72" y="562"/>
                    </a:cubicBezTo>
                    <a:cubicBezTo>
                      <a:pt x="29" y="597"/>
                      <a:pt x="22" y="656"/>
                      <a:pt x="66" y="703"/>
                    </a:cubicBezTo>
                    <a:cubicBezTo>
                      <a:pt x="20" y="773"/>
                      <a:pt x="0" y="824"/>
                      <a:pt x="99" y="872"/>
                    </a:cubicBezTo>
                    <a:cubicBezTo>
                      <a:pt x="76" y="895"/>
                      <a:pt x="48" y="901"/>
                      <a:pt x="47" y="957"/>
                    </a:cubicBezTo>
                    <a:cubicBezTo>
                      <a:pt x="45" y="1003"/>
                      <a:pt x="73" y="1030"/>
                      <a:pt x="106" y="1044"/>
                    </a:cubicBezTo>
                    <a:close/>
                  </a:path>
                </a:pathLst>
              </a:custGeom>
              <a:solidFill>
                <a:srgbClr val="2705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3" name="Freeform 392">
                <a:extLst>
                  <a:ext uri="{FF2B5EF4-FFF2-40B4-BE49-F238E27FC236}">
                    <a16:creationId xmlns:a16="http://schemas.microsoft.com/office/drawing/2014/main" id="{45A2B0D4-87D5-46B2-86F3-8F30BBA06564}"/>
                  </a:ext>
                </a:extLst>
              </p:cNvPr>
              <p:cNvSpPr>
                <a:spLocks/>
              </p:cNvSpPr>
              <p:nvPr/>
            </p:nvSpPr>
            <p:spPr bwMode="auto">
              <a:xfrm>
                <a:off x="1924845" y="3063876"/>
                <a:ext cx="261938" cy="611188"/>
              </a:xfrm>
              <a:custGeom>
                <a:avLst/>
                <a:gdLst>
                  <a:gd name="T0" fmla="*/ 7 w 800"/>
                  <a:gd name="T1" fmla="*/ 884 h 1867"/>
                  <a:gd name="T2" fmla="*/ 12 w 800"/>
                  <a:gd name="T3" fmla="*/ 1003 h 1867"/>
                  <a:gd name="T4" fmla="*/ 459 w 800"/>
                  <a:gd name="T5" fmla="*/ 1007 h 1867"/>
                  <a:gd name="T6" fmla="*/ 469 w 800"/>
                  <a:gd name="T7" fmla="*/ 1706 h 1867"/>
                  <a:gd name="T8" fmla="*/ 498 w 800"/>
                  <a:gd name="T9" fmla="*/ 1752 h 1867"/>
                  <a:gd name="T10" fmla="*/ 502 w 800"/>
                  <a:gd name="T11" fmla="*/ 1757 h 1867"/>
                  <a:gd name="T12" fmla="*/ 596 w 800"/>
                  <a:gd name="T13" fmla="*/ 1817 h 1867"/>
                  <a:gd name="T14" fmla="*/ 614 w 800"/>
                  <a:gd name="T15" fmla="*/ 1867 h 1867"/>
                  <a:gd name="T16" fmla="*/ 622 w 800"/>
                  <a:gd name="T17" fmla="*/ 1818 h 1867"/>
                  <a:gd name="T18" fmla="*/ 737 w 800"/>
                  <a:gd name="T19" fmla="*/ 1697 h 1867"/>
                  <a:gd name="T20" fmla="*/ 737 w 800"/>
                  <a:gd name="T21" fmla="*/ 982 h 1867"/>
                  <a:gd name="T22" fmla="*/ 789 w 800"/>
                  <a:gd name="T23" fmla="*/ 824 h 1867"/>
                  <a:gd name="T24" fmla="*/ 789 w 800"/>
                  <a:gd name="T25" fmla="*/ 174 h 1867"/>
                  <a:gd name="T26" fmla="*/ 616 w 800"/>
                  <a:gd name="T27" fmla="*/ 35 h 1867"/>
                  <a:gd name="T28" fmla="*/ 498 w 800"/>
                  <a:gd name="T29" fmla="*/ 37 h 1867"/>
                  <a:gd name="T30" fmla="*/ 422 w 800"/>
                  <a:gd name="T31" fmla="*/ 189 h 1867"/>
                  <a:gd name="T32" fmla="*/ 418 w 800"/>
                  <a:gd name="T33" fmla="*/ 867 h 1867"/>
                  <a:gd name="T34" fmla="*/ 29 w 800"/>
                  <a:gd name="T35" fmla="*/ 870 h 1867"/>
                  <a:gd name="T36" fmla="*/ 7 w 800"/>
                  <a:gd name="T37" fmla="*/ 884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1867">
                    <a:moveTo>
                      <a:pt x="7" y="884"/>
                    </a:moveTo>
                    <a:lnTo>
                      <a:pt x="12" y="1003"/>
                    </a:lnTo>
                    <a:lnTo>
                      <a:pt x="459" y="1007"/>
                    </a:lnTo>
                    <a:cubicBezTo>
                      <a:pt x="453" y="1077"/>
                      <a:pt x="446" y="1639"/>
                      <a:pt x="469" y="1706"/>
                    </a:cubicBezTo>
                    <a:lnTo>
                      <a:pt x="498" y="1752"/>
                    </a:lnTo>
                    <a:cubicBezTo>
                      <a:pt x="499" y="1754"/>
                      <a:pt x="500" y="1756"/>
                      <a:pt x="502" y="1757"/>
                    </a:cubicBezTo>
                    <a:cubicBezTo>
                      <a:pt x="527" y="1787"/>
                      <a:pt x="561" y="1798"/>
                      <a:pt x="596" y="1817"/>
                    </a:cubicBezTo>
                    <a:cubicBezTo>
                      <a:pt x="625" y="1826"/>
                      <a:pt x="615" y="1825"/>
                      <a:pt x="614" y="1867"/>
                    </a:cubicBezTo>
                    <a:lnTo>
                      <a:pt x="622" y="1818"/>
                    </a:lnTo>
                    <a:cubicBezTo>
                      <a:pt x="706" y="1798"/>
                      <a:pt x="736" y="1790"/>
                      <a:pt x="737" y="1697"/>
                    </a:cubicBezTo>
                    <a:lnTo>
                      <a:pt x="737" y="982"/>
                    </a:lnTo>
                    <a:cubicBezTo>
                      <a:pt x="800" y="959"/>
                      <a:pt x="789" y="905"/>
                      <a:pt x="789" y="824"/>
                    </a:cubicBezTo>
                    <a:cubicBezTo>
                      <a:pt x="789" y="622"/>
                      <a:pt x="796" y="363"/>
                      <a:pt x="789" y="174"/>
                    </a:cubicBezTo>
                    <a:cubicBezTo>
                      <a:pt x="779" y="0"/>
                      <a:pt x="741" y="65"/>
                      <a:pt x="616" y="35"/>
                    </a:cubicBezTo>
                    <a:lnTo>
                      <a:pt x="498" y="37"/>
                    </a:lnTo>
                    <a:cubicBezTo>
                      <a:pt x="418" y="64"/>
                      <a:pt x="421" y="107"/>
                      <a:pt x="422" y="189"/>
                    </a:cubicBezTo>
                    <a:cubicBezTo>
                      <a:pt x="422" y="304"/>
                      <a:pt x="429" y="827"/>
                      <a:pt x="418" y="867"/>
                    </a:cubicBezTo>
                    <a:cubicBezTo>
                      <a:pt x="385" y="867"/>
                      <a:pt x="55" y="861"/>
                      <a:pt x="29" y="870"/>
                    </a:cubicBezTo>
                    <a:cubicBezTo>
                      <a:pt x="0" y="880"/>
                      <a:pt x="23" y="859"/>
                      <a:pt x="7" y="884"/>
                    </a:cubicBezTo>
                    <a:close/>
                  </a:path>
                </a:pathLst>
              </a:custGeom>
              <a:solidFill>
                <a:srgbClr val="753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4" name="Freeform 395">
                <a:extLst>
                  <a:ext uri="{FF2B5EF4-FFF2-40B4-BE49-F238E27FC236}">
                    <a16:creationId xmlns:a16="http://schemas.microsoft.com/office/drawing/2014/main" id="{96F18A8F-1F6A-4B53-81D7-AFF36F6F0C88}"/>
                  </a:ext>
                </a:extLst>
              </p:cNvPr>
              <p:cNvSpPr>
                <a:spLocks/>
              </p:cNvSpPr>
              <p:nvPr/>
            </p:nvSpPr>
            <p:spPr bwMode="auto">
              <a:xfrm>
                <a:off x="2350295" y="1820864"/>
                <a:ext cx="107950" cy="868363"/>
              </a:xfrm>
              <a:custGeom>
                <a:avLst/>
                <a:gdLst>
                  <a:gd name="T0" fmla="*/ 19 w 330"/>
                  <a:gd name="T1" fmla="*/ 256 h 2652"/>
                  <a:gd name="T2" fmla="*/ 23 w 330"/>
                  <a:gd name="T3" fmla="*/ 260 h 2652"/>
                  <a:gd name="T4" fmla="*/ 27 w 330"/>
                  <a:gd name="T5" fmla="*/ 264 h 2652"/>
                  <a:gd name="T6" fmla="*/ 85 w 330"/>
                  <a:gd name="T7" fmla="*/ 520 h 2652"/>
                  <a:gd name="T8" fmla="*/ 11 w 330"/>
                  <a:gd name="T9" fmla="*/ 2315 h 2652"/>
                  <a:gd name="T10" fmla="*/ 38 w 330"/>
                  <a:gd name="T11" fmla="*/ 2446 h 2652"/>
                  <a:gd name="T12" fmla="*/ 169 w 330"/>
                  <a:gd name="T13" fmla="*/ 2652 h 2652"/>
                  <a:gd name="T14" fmla="*/ 292 w 330"/>
                  <a:gd name="T15" fmla="*/ 2446 h 2652"/>
                  <a:gd name="T16" fmla="*/ 319 w 330"/>
                  <a:gd name="T17" fmla="*/ 2306 h 2652"/>
                  <a:gd name="T18" fmla="*/ 243 w 330"/>
                  <a:gd name="T19" fmla="*/ 359 h 2652"/>
                  <a:gd name="T20" fmla="*/ 307 w 330"/>
                  <a:gd name="T21" fmla="*/ 250 h 2652"/>
                  <a:gd name="T22" fmla="*/ 172 w 330"/>
                  <a:gd name="T23" fmla="*/ 0 h 2652"/>
                  <a:gd name="T24" fmla="*/ 160 w 330"/>
                  <a:gd name="T25" fmla="*/ 0 h 2652"/>
                  <a:gd name="T26" fmla="*/ 19 w 330"/>
                  <a:gd name="T27" fmla="*/ 256 h 2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 h="2652">
                    <a:moveTo>
                      <a:pt x="19" y="256"/>
                    </a:moveTo>
                    <a:cubicBezTo>
                      <a:pt x="21" y="257"/>
                      <a:pt x="23" y="258"/>
                      <a:pt x="23" y="260"/>
                    </a:cubicBezTo>
                    <a:cubicBezTo>
                      <a:pt x="24" y="263"/>
                      <a:pt x="27" y="263"/>
                      <a:pt x="27" y="264"/>
                    </a:cubicBezTo>
                    <a:cubicBezTo>
                      <a:pt x="112" y="359"/>
                      <a:pt x="90" y="416"/>
                      <a:pt x="85" y="520"/>
                    </a:cubicBezTo>
                    <a:lnTo>
                      <a:pt x="11" y="2315"/>
                    </a:lnTo>
                    <a:cubicBezTo>
                      <a:pt x="8" y="2396"/>
                      <a:pt x="0" y="2385"/>
                      <a:pt x="38" y="2446"/>
                    </a:cubicBezTo>
                    <a:cubicBezTo>
                      <a:pt x="64" y="2487"/>
                      <a:pt x="147" y="2634"/>
                      <a:pt x="169" y="2652"/>
                    </a:cubicBezTo>
                    <a:cubicBezTo>
                      <a:pt x="204" y="2611"/>
                      <a:pt x="260" y="2500"/>
                      <a:pt x="292" y="2446"/>
                    </a:cubicBezTo>
                    <a:cubicBezTo>
                      <a:pt x="330" y="2381"/>
                      <a:pt x="324" y="2394"/>
                      <a:pt x="319" y="2306"/>
                    </a:cubicBezTo>
                    <a:lnTo>
                      <a:pt x="243" y="359"/>
                    </a:lnTo>
                    <a:cubicBezTo>
                      <a:pt x="250" y="326"/>
                      <a:pt x="292" y="289"/>
                      <a:pt x="307" y="250"/>
                    </a:cubicBezTo>
                    <a:lnTo>
                      <a:pt x="172" y="0"/>
                    </a:lnTo>
                    <a:lnTo>
                      <a:pt x="160" y="0"/>
                    </a:lnTo>
                    <a:cubicBezTo>
                      <a:pt x="139" y="69"/>
                      <a:pt x="29" y="195"/>
                      <a:pt x="19" y="256"/>
                    </a:cubicBez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5" name="Freeform 403">
                <a:extLst>
                  <a:ext uri="{FF2B5EF4-FFF2-40B4-BE49-F238E27FC236}">
                    <a16:creationId xmlns:a16="http://schemas.microsoft.com/office/drawing/2014/main" id="{3FB74E6B-094A-413F-AE27-3596DA4E8BA1}"/>
                  </a:ext>
                </a:extLst>
              </p:cNvPr>
              <p:cNvSpPr>
                <a:spLocks/>
              </p:cNvSpPr>
              <p:nvPr/>
            </p:nvSpPr>
            <p:spPr bwMode="auto">
              <a:xfrm>
                <a:off x="2439195" y="4367214"/>
                <a:ext cx="227013" cy="179388"/>
              </a:xfrm>
              <a:custGeom>
                <a:avLst/>
                <a:gdLst>
                  <a:gd name="T0" fmla="*/ 64 w 694"/>
                  <a:gd name="T1" fmla="*/ 22 h 546"/>
                  <a:gd name="T2" fmla="*/ 23 w 694"/>
                  <a:gd name="T3" fmla="*/ 178 h 546"/>
                  <a:gd name="T4" fmla="*/ 4 w 694"/>
                  <a:gd name="T5" fmla="*/ 350 h 546"/>
                  <a:gd name="T6" fmla="*/ 10 w 694"/>
                  <a:gd name="T7" fmla="*/ 470 h 546"/>
                  <a:gd name="T8" fmla="*/ 100 w 694"/>
                  <a:gd name="T9" fmla="*/ 516 h 546"/>
                  <a:gd name="T10" fmla="*/ 340 w 694"/>
                  <a:gd name="T11" fmla="*/ 545 h 546"/>
                  <a:gd name="T12" fmla="*/ 584 w 694"/>
                  <a:gd name="T13" fmla="*/ 520 h 546"/>
                  <a:gd name="T14" fmla="*/ 677 w 694"/>
                  <a:gd name="T15" fmla="*/ 476 h 546"/>
                  <a:gd name="T16" fmla="*/ 688 w 694"/>
                  <a:gd name="T17" fmla="*/ 348 h 546"/>
                  <a:gd name="T18" fmla="*/ 624 w 694"/>
                  <a:gd name="T19" fmla="*/ 32 h 546"/>
                  <a:gd name="T20" fmla="*/ 617 w 694"/>
                  <a:gd name="T21" fmla="*/ 50 h 546"/>
                  <a:gd name="T22" fmla="*/ 563 w 694"/>
                  <a:gd name="T23" fmla="*/ 20 h 546"/>
                  <a:gd name="T24" fmla="*/ 495 w 694"/>
                  <a:gd name="T25" fmla="*/ 12 h 546"/>
                  <a:gd name="T26" fmla="*/ 349 w 694"/>
                  <a:gd name="T27" fmla="*/ 6 h 546"/>
                  <a:gd name="T28" fmla="*/ 72 w 694"/>
                  <a:gd name="T29" fmla="*/ 41 h 546"/>
                  <a:gd name="T30" fmla="*/ 64 w 694"/>
                  <a:gd name="T31" fmla="*/ 22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4" h="546">
                    <a:moveTo>
                      <a:pt x="64" y="22"/>
                    </a:moveTo>
                    <a:cubicBezTo>
                      <a:pt x="41" y="48"/>
                      <a:pt x="29" y="142"/>
                      <a:pt x="23" y="178"/>
                    </a:cubicBezTo>
                    <a:cubicBezTo>
                      <a:pt x="12" y="247"/>
                      <a:pt x="7" y="279"/>
                      <a:pt x="4" y="350"/>
                    </a:cubicBezTo>
                    <a:cubicBezTo>
                      <a:pt x="5" y="380"/>
                      <a:pt x="0" y="445"/>
                      <a:pt x="10" y="470"/>
                    </a:cubicBezTo>
                    <a:cubicBezTo>
                      <a:pt x="23" y="500"/>
                      <a:pt x="64" y="505"/>
                      <a:pt x="100" y="516"/>
                    </a:cubicBezTo>
                    <a:cubicBezTo>
                      <a:pt x="172" y="537"/>
                      <a:pt x="261" y="545"/>
                      <a:pt x="340" y="545"/>
                    </a:cubicBezTo>
                    <a:cubicBezTo>
                      <a:pt x="414" y="546"/>
                      <a:pt x="524" y="537"/>
                      <a:pt x="584" y="520"/>
                    </a:cubicBezTo>
                    <a:cubicBezTo>
                      <a:pt x="626" y="508"/>
                      <a:pt x="662" y="500"/>
                      <a:pt x="677" y="476"/>
                    </a:cubicBezTo>
                    <a:cubicBezTo>
                      <a:pt x="694" y="447"/>
                      <a:pt x="687" y="388"/>
                      <a:pt x="688" y="348"/>
                    </a:cubicBezTo>
                    <a:cubicBezTo>
                      <a:pt x="683" y="281"/>
                      <a:pt x="663" y="72"/>
                      <a:pt x="624" y="32"/>
                    </a:cubicBezTo>
                    <a:lnTo>
                      <a:pt x="617" y="50"/>
                    </a:lnTo>
                    <a:cubicBezTo>
                      <a:pt x="608" y="24"/>
                      <a:pt x="599" y="27"/>
                      <a:pt x="563" y="20"/>
                    </a:cubicBezTo>
                    <a:cubicBezTo>
                      <a:pt x="539" y="16"/>
                      <a:pt x="519" y="15"/>
                      <a:pt x="495" y="12"/>
                    </a:cubicBezTo>
                    <a:cubicBezTo>
                      <a:pt x="450" y="7"/>
                      <a:pt x="402" y="6"/>
                      <a:pt x="349" y="6"/>
                    </a:cubicBezTo>
                    <a:cubicBezTo>
                      <a:pt x="301" y="6"/>
                      <a:pt x="112" y="0"/>
                      <a:pt x="72" y="41"/>
                    </a:cubicBezTo>
                    <a:lnTo>
                      <a:pt x="64" y="22"/>
                    </a:ln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6" name="Freeform 404">
                <a:extLst>
                  <a:ext uri="{FF2B5EF4-FFF2-40B4-BE49-F238E27FC236}">
                    <a16:creationId xmlns:a16="http://schemas.microsoft.com/office/drawing/2014/main" id="{309EA58A-6ABE-4F6D-90C1-8107414ACE82}"/>
                  </a:ext>
                </a:extLst>
              </p:cNvPr>
              <p:cNvSpPr>
                <a:spLocks/>
              </p:cNvSpPr>
              <p:nvPr/>
            </p:nvSpPr>
            <p:spPr bwMode="auto">
              <a:xfrm>
                <a:off x="2123283" y="4354514"/>
                <a:ext cx="247650" cy="182563"/>
              </a:xfrm>
              <a:custGeom>
                <a:avLst/>
                <a:gdLst>
                  <a:gd name="T0" fmla="*/ 74 w 754"/>
                  <a:gd name="T1" fmla="*/ 380 h 558"/>
                  <a:gd name="T2" fmla="*/ 245 w 754"/>
                  <a:gd name="T3" fmla="*/ 535 h 558"/>
                  <a:gd name="T4" fmla="*/ 655 w 754"/>
                  <a:gd name="T5" fmla="*/ 520 h 558"/>
                  <a:gd name="T6" fmla="*/ 747 w 754"/>
                  <a:gd name="T7" fmla="*/ 383 h 558"/>
                  <a:gd name="T8" fmla="*/ 716 w 754"/>
                  <a:gd name="T9" fmla="*/ 95 h 558"/>
                  <a:gd name="T10" fmla="*/ 707 w 754"/>
                  <a:gd name="T11" fmla="*/ 53 h 558"/>
                  <a:gd name="T12" fmla="*/ 690 w 754"/>
                  <a:gd name="T13" fmla="*/ 16 h 558"/>
                  <a:gd name="T14" fmla="*/ 680 w 754"/>
                  <a:gd name="T15" fmla="*/ 37 h 558"/>
                  <a:gd name="T16" fmla="*/ 625 w 754"/>
                  <a:gd name="T17" fmla="*/ 19 h 558"/>
                  <a:gd name="T18" fmla="*/ 149 w 754"/>
                  <a:gd name="T19" fmla="*/ 37 h 558"/>
                  <a:gd name="T20" fmla="*/ 139 w 754"/>
                  <a:gd name="T21" fmla="*/ 10 h 558"/>
                  <a:gd name="T22" fmla="*/ 89 w 754"/>
                  <a:gd name="T23" fmla="*/ 188 h 558"/>
                  <a:gd name="T24" fmla="*/ 74 w 754"/>
                  <a:gd name="T25" fmla="*/ 380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4" h="558">
                    <a:moveTo>
                      <a:pt x="74" y="380"/>
                    </a:moveTo>
                    <a:cubicBezTo>
                      <a:pt x="114" y="438"/>
                      <a:pt x="0" y="490"/>
                      <a:pt x="245" y="535"/>
                    </a:cubicBezTo>
                    <a:cubicBezTo>
                      <a:pt x="371" y="558"/>
                      <a:pt x="531" y="553"/>
                      <a:pt x="655" y="520"/>
                    </a:cubicBezTo>
                    <a:cubicBezTo>
                      <a:pt x="746" y="495"/>
                      <a:pt x="754" y="484"/>
                      <a:pt x="747" y="383"/>
                    </a:cubicBezTo>
                    <a:cubicBezTo>
                      <a:pt x="731" y="256"/>
                      <a:pt x="754" y="266"/>
                      <a:pt x="716" y="95"/>
                    </a:cubicBezTo>
                    <a:cubicBezTo>
                      <a:pt x="713" y="82"/>
                      <a:pt x="711" y="66"/>
                      <a:pt x="707" y="53"/>
                    </a:cubicBezTo>
                    <a:cubicBezTo>
                      <a:pt x="699" y="21"/>
                      <a:pt x="706" y="34"/>
                      <a:pt x="690" y="16"/>
                    </a:cubicBezTo>
                    <a:lnTo>
                      <a:pt x="680" y="37"/>
                    </a:lnTo>
                    <a:cubicBezTo>
                      <a:pt x="667" y="23"/>
                      <a:pt x="666" y="26"/>
                      <a:pt x="625" y="19"/>
                    </a:cubicBezTo>
                    <a:cubicBezTo>
                      <a:pt x="534" y="3"/>
                      <a:pt x="185" y="0"/>
                      <a:pt x="149" y="37"/>
                    </a:cubicBezTo>
                    <a:cubicBezTo>
                      <a:pt x="138" y="19"/>
                      <a:pt x="133" y="54"/>
                      <a:pt x="139" y="10"/>
                    </a:cubicBezTo>
                    <a:cubicBezTo>
                      <a:pt x="111" y="36"/>
                      <a:pt x="96" y="144"/>
                      <a:pt x="89" y="188"/>
                    </a:cubicBezTo>
                    <a:cubicBezTo>
                      <a:pt x="77" y="255"/>
                      <a:pt x="85" y="342"/>
                      <a:pt x="74" y="380"/>
                    </a:cubicBez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7" name="Freeform 413">
                <a:extLst>
                  <a:ext uri="{FF2B5EF4-FFF2-40B4-BE49-F238E27FC236}">
                    <a16:creationId xmlns:a16="http://schemas.microsoft.com/office/drawing/2014/main" id="{9A0C11B0-980C-46C8-87AA-C5DAC66412DF}"/>
                  </a:ext>
                </a:extLst>
              </p:cNvPr>
              <p:cNvSpPr>
                <a:spLocks/>
              </p:cNvSpPr>
              <p:nvPr/>
            </p:nvSpPr>
            <p:spPr bwMode="auto">
              <a:xfrm>
                <a:off x="1858816" y="2854506"/>
                <a:ext cx="142019" cy="189646"/>
              </a:xfrm>
              <a:custGeom>
                <a:avLst/>
                <a:gdLst>
                  <a:gd name="T0" fmla="*/ 38 w 508"/>
                  <a:gd name="T1" fmla="*/ 404 h 684"/>
                  <a:gd name="T2" fmla="*/ 62 w 508"/>
                  <a:gd name="T3" fmla="*/ 476 h 684"/>
                  <a:gd name="T4" fmla="*/ 87 w 508"/>
                  <a:gd name="T5" fmla="*/ 684 h 684"/>
                  <a:gd name="T6" fmla="*/ 437 w 508"/>
                  <a:gd name="T7" fmla="*/ 684 h 684"/>
                  <a:gd name="T8" fmla="*/ 425 w 508"/>
                  <a:gd name="T9" fmla="*/ 524 h 684"/>
                  <a:gd name="T10" fmla="*/ 289 w 508"/>
                  <a:gd name="T11" fmla="*/ 518 h 684"/>
                  <a:gd name="T12" fmla="*/ 274 w 508"/>
                  <a:gd name="T13" fmla="*/ 380 h 684"/>
                  <a:gd name="T14" fmla="*/ 459 w 508"/>
                  <a:gd name="T15" fmla="*/ 380 h 684"/>
                  <a:gd name="T16" fmla="*/ 435 w 508"/>
                  <a:gd name="T17" fmla="*/ 211 h 684"/>
                  <a:gd name="T18" fmla="*/ 290 w 508"/>
                  <a:gd name="T19" fmla="*/ 1 h 684"/>
                  <a:gd name="T20" fmla="*/ 105 w 508"/>
                  <a:gd name="T21" fmla="*/ 1 h 684"/>
                  <a:gd name="T22" fmla="*/ 38 w 508"/>
                  <a:gd name="T23" fmla="*/ 404 h 684"/>
                  <a:gd name="connsiteX0" fmla="*/ 233 w 8520"/>
                  <a:gd name="connsiteY0" fmla="*/ 5898 h 9992"/>
                  <a:gd name="connsiteX1" fmla="*/ 705 w 8520"/>
                  <a:gd name="connsiteY1" fmla="*/ 6951 h 9992"/>
                  <a:gd name="connsiteX2" fmla="*/ 8087 w 8520"/>
                  <a:gd name="connsiteY2" fmla="*/ 9992 h 9992"/>
                  <a:gd name="connsiteX3" fmla="*/ 7851 w 8520"/>
                  <a:gd name="connsiteY3" fmla="*/ 7653 h 9992"/>
                  <a:gd name="connsiteX4" fmla="*/ 5174 w 8520"/>
                  <a:gd name="connsiteY4" fmla="*/ 7565 h 9992"/>
                  <a:gd name="connsiteX5" fmla="*/ 4879 w 8520"/>
                  <a:gd name="connsiteY5" fmla="*/ 5548 h 9992"/>
                  <a:gd name="connsiteX6" fmla="*/ 8520 w 8520"/>
                  <a:gd name="connsiteY6" fmla="*/ 5548 h 9992"/>
                  <a:gd name="connsiteX7" fmla="*/ 8048 w 8520"/>
                  <a:gd name="connsiteY7" fmla="*/ 3077 h 9992"/>
                  <a:gd name="connsiteX8" fmla="*/ 5194 w 8520"/>
                  <a:gd name="connsiteY8" fmla="*/ 7 h 9992"/>
                  <a:gd name="connsiteX9" fmla="*/ 1552 w 8520"/>
                  <a:gd name="connsiteY9" fmla="*/ 7 h 9992"/>
                  <a:gd name="connsiteX10" fmla="*/ 233 w 8520"/>
                  <a:gd name="connsiteY10" fmla="*/ 5898 h 9992"/>
                  <a:gd name="connsiteX0" fmla="*/ 273 w 10000"/>
                  <a:gd name="connsiteY0" fmla="*/ 5903 h 7659"/>
                  <a:gd name="connsiteX1" fmla="*/ 827 w 10000"/>
                  <a:gd name="connsiteY1" fmla="*/ 6957 h 7659"/>
                  <a:gd name="connsiteX2" fmla="*/ 9215 w 10000"/>
                  <a:gd name="connsiteY2" fmla="*/ 7659 h 7659"/>
                  <a:gd name="connsiteX3" fmla="*/ 6073 w 10000"/>
                  <a:gd name="connsiteY3" fmla="*/ 7571 h 7659"/>
                  <a:gd name="connsiteX4" fmla="*/ 5727 w 10000"/>
                  <a:gd name="connsiteY4" fmla="*/ 5552 h 7659"/>
                  <a:gd name="connsiteX5" fmla="*/ 10000 w 10000"/>
                  <a:gd name="connsiteY5" fmla="*/ 5552 h 7659"/>
                  <a:gd name="connsiteX6" fmla="*/ 9446 w 10000"/>
                  <a:gd name="connsiteY6" fmla="*/ 3079 h 7659"/>
                  <a:gd name="connsiteX7" fmla="*/ 6096 w 10000"/>
                  <a:gd name="connsiteY7" fmla="*/ 7 h 7659"/>
                  <a:gd name="connsiteX8" fmla="*/ 1822 w 10000"/>
                  <a:gd name="connsiteY8" fmla="*/ 7 h 7659"/>
                  <a:gd name="connsiteX9" fmla="*/ 273 w 10000"/>
                  <a:gd name="connsiteY9" fmla="*/ 5903 h 7659"/>
                  <a:gd name="connsiteX0" fmla="*/ 273 w 10000"/>
                  <a:gd name="connsiteY0" fmla="*/ 7707 h 10734"/>
                  <a:gd name="connsiteX1" fmla="*/ 827 w 10000"/>
                  <a:gd name="connsiteY1" fmla="*/ 9083 h 10734"/>
                  <a:gd name="connsiteX2" fmla="*/ 9215 w 10000"/>
                  <a:gd name="connsiteY2" fmla="*/ 10000 h 10734"/>
                  <a:gd name="connsiteX3" fmla="*/ 6073 w 10000"/>
                  <a:gd name="connsiteY3" fmla="*/ 9885 h 10734"/>
                  <a:gd name="connsiteX4" fmla="*/ 5727 w 10000"/>
                  <a:gd name="connsiteY4" fmla="*/ 7249 h 10734"/>
                  <a:gd name="connsiteX5" fmla="*/ 10000 w 10000"/>
                  <a:gd name="connsiteY5" fmla="*/ 7249 h 10734"/>
                  <a:gd name="connsiteX6" fmla="*/ 9446 w 10000"/>
                  <a:gd name="connsiteY6" fmla="*/ 4020 h 10734"/>
                  <a:gd name="connsiteX7" fmla="*/ 6096 w 10000"/>
                  <a:gd name="connsiteY7" fmla="*/ 9 h 10734"/>
                  <a:gd name="connsiteX8" fmla="*/ 1822 w 10000"/>
                  <a:gd name="connsiteY8" fmla="*/ 9 h 10734"/>
                  <a:gd name="connsiteX9" fmla="*/ 273 w 10000"/>
                  <a:gd name="connsiteY9" fmla="*/ 7707 h 10734"/>
                  <a:gd name="connsiteX0" fmla="*/ 273 w 10000"/>
                  <a:gd name="connsiteY0" fmla="*/ 7707 h 11071"/>
                  <a:gd name="connsiteX1" fmla="*/ 827 w 10000"/>
                  <a:gd name="connsiteY1" fmla="*/ 9083 h 11071"/>
                  <a:gd name="connsiteX2" fmla="*/ 9215 w 10000"/>
                  <a:gd name="connsiteY2" fmla="*/ 10000 h 11071"/>
                  <a:gd name="connsiteX3" fmla="*/ 6073 w 10000"/>
                  <a:gd name="connsiteY3" fmla="*/ 9885 h 11071"/>
                  <a:gd name="connsiteX4" fmla="*/ 5727 w 10000"/>
                  <a:gd name="connsiteY4" fmla="*/ 7249 h 11071"/>
                  <a:gd name="connsiteX5" fmla="*/ 10000 w 10000"/>
                  <a:gd name="connsiteY5" fmla="*/ 7249 h 11071"/>
                  <a:gd name="connsiteX6" fmla="*/ 9446 w 10000"/>
                  <a:gd name="connsiteY6" fmla="*/ 4020 h 11071"/>
                  <a:gd name="connsiteX7" fmla="*/ 6096 w 10000"/>
                  <a:gd name="connsiteY7" fmla="*/ 9 h 11071"/>
                  <a:gd name="connsiteX8" fmla="*/ 1822 w 10000"/>
                  <a:gd name="connsiteY8" fmla="*/ 9 h 11071"/>
                  <a:gd name="connsiteX9" fmla="*/ 273 w 10000"/>
                  <a:gd name="connsiteY9" fmla="*/ 7707 h 1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1071">
                    <a:moveTo>
                      <a:pt x="273" y="7707"/>
                    </a:moveTo>
                    <a:cubicBezTo>
                      <a:pt x="481" y="8261"/>
                      <a:pt x="620" y="8624"/>
                      <a:pt x="827" y="9083"/>
                    </a:cubicBezTo>
                    <a:cubicBezTo>
                      <a:pt x="2049" y="13024"/>
                      <a:pt x="8341" y="9867"/>
                      <a:pt x="9215" y="10000"/>
                    </a:cubicBezTo>
                    <a:lnTo>
                      <a:pt x="6073" y="9885"/>
                    </a:lnTo>
                    <a:cubicBezTo>
                      <a:pt x="5865" y="9064"/>
                      <a:pt x="5472" y="8223"/>
                      <a:pt x="5727" y="7249"/>
                    </a:cubicBezTo>
                    <a:cubicBezTo>
                      <a:pt x="6627" y="7057"/>
                      <a:pt x="9076" y="7000"/>
                      <a:pt x="10000" y="7249"/>
                    </a:cubicBezTo>
                    <a:cubicBezTo>
                      <a:pt x="9816" y="6160"/>
                      <a:pt x="9539" y="5166"/>
                      <a:pt x="9446" y="4020"/>
                    </a:cubicBezTo>
                    <a:cubicBezTo>
                      <a:pt x="9215" y="791"/>
                      <a:pt x="11133" y="142"/>
                      <a:pt x="6096" y="9"/>
                    </a:cubicBezTo>
                    <a:cubicBezTo>
                      <a:pt x="4663" y="-10"/>
                      <a:pt x="3254" y="9"/>
                      <a:pt x="1822" y="9"/>
                    </a:cubicBezTo>
                    <a:cubicBezTo>
                      <a:pt x="827" y="1842"/>
                      <a:pt x="-604" y="5472"/>
                      <a:pt x="273" y="7707"/>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8" name="Freeform 418">
                <a:extLst>
                  <a:ext uri="{FF2B5EF4-FFF2-40B4-BE49-F238E27FC236}">
                    <a16:creationId xmlns:a16="http://schemas.microsoft.com/office/drawing/2014/main" id="{8A823CF0-F0E8-4562-97FB-545AE18553ED}"/>
                  </a:ext>
                </a:extLst>
              </p:cNvPr>
              <p:cNvSpPr>
                <a:spLocks/>
              </p:cNvSpPr>
              <p:nvPr/>
            </p:nvSpPr>
            <p:spPr bwMode="auto">
              <a:xfrm>
                <a:off x="2315370" y="1654176"/>
                <a:ext cx="174625" cy="166688"/>
              </a:xfrm>
              <a:custGeom>
                <a:avLst/>
                <a:gdLst>
                  <a:gd name="T0" fmla="*/ 266 w 532"/>
                  <a:gd name="T1" fmla="*/ 512 h 512"/>
                  <a:gd name="T2" fmla="*/ 278 w 532"/>
                  <a:gd name="T3" fmla="*/ 512 h 512"/>
                  <a:gd name="T4" fmla="*/ 494 w 532"/>
                  <a:gd name="T5" fmla="*/ 352 h 512"/>
                  <a:gd name="T6" fmla="*/ 530 w 532"/>
                  <a:gd name="T7" fmla="*/ 7 h 512"/>
                  <a:gd name="T8" fmla="*/ 409 w 532"/>
                  <a:gd name="T9" fmla="*/ 57 h 512"/>
                  <a:gd name="T10" fmla="*/ 258 w 532"/>
                  <a:gd name="T11" fmla="*/ 78 h 512"/>
                  <a:gd name="T12" fmla="*/ 2 w 532"/>
                  <a:gd name="T13" fmla="*/ 0 h 512"/>
                  <a:gd name="T14" fmla="*/ 39 w 532"/>
                  <a:gd name="T15" fmla="*/ 353 h 512"/>
                  <a:gd name="T16" fmla="*/ 266 w 53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2" h="512">
                    <a:moveTo>
                      <a:pt x="266" y="512"/>
                    </a:moveTo>
                    <a:lnTo>
                      <a:pt x="278" y="512"/>
                    </a:lnTo>
                    <a:cubicBezTo>
                      <a:pt x="404" y="489"/>
                      <a:pt x="452" y="453"/>
                      <a:pt x="494" y="352"/>
                    </a:cubicBezTo>
                    <a:cubicBezTo>
                      <a:pt x="532" y="261"/>
                      <a:pt x="527" y="112"/>
                      <a:pt x="530" y="7"/>
                    </a:cubicBezTo>
                    <a:cubicBezTo>
                      <a:pt x="498" y="15"/>
                      <a:pt x="451" y="43"/>
                      <a:pt x="409" y="57"/>
                    </a:cubicBezTo>
                    <a:cubicBezTo>
                      <a:pt x="361" y="72"/>
                      <a:pt x="310" y="79"/>
                      <a:pt x="258" y="78"/>
                    </a:cubicBezTo>
                    <a:cubicBezTo>
                      <a:pt x="155" y="76"/>
                      <a:pt x="74" y="42"/>
                      <a:pt x="2" y="0"/>
                    </a:cubicBezTo>
                    <a:cubicBezTo>
                      <a:pt x="0" y="100"/>
                      <a:pt x="4" y="269"/>
                      <a:pt x="39" y="353"/>
                    </a:cubicBezTo>
                    <a:cubicBezTo>
                      <a:pt x="79" y="449"/>
                      <a:pt x="139" y="497"/>
                      <a:pt x="266" y="512"/>
                    </a:cubicBezTo>
                    <a:close/>
                  </a:path>
                </a:pathLst>
              </a:custGeom>
              <a:solidFill>
                <a:srgbClr val="8C41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9" name="Freeform 429">
                <a:extLst>
                  <a:ext uri="{FF2B5EF4-FFF2-40B4-BE49-F238E27FC236}">
                    <a16:creationId xmlns:a16="http://schemas.microsoft.com/office/drawing/2014/main" id="{1181587B-028F-4F1F-9D60-A037B8B12571}"/>
                  </a:ext>
                </a:extLst>
              </p:cNvPr>
              <p:cNvSpPr>
                <a:spLocks/>
              </p:cNvSpPr>
              <p:nvPr/>
            </p:nvSpPr>
            <p:spPr bwMode="auto">
              <a:xfrm>
                <a:off x="2458245" y="2740026"/>
                <a:ext cx="241300" cy="76200"/>
              </a:xfrm>
              <a:custGeom>
                <a:avLst/>
                <a:gdLst>
                  <a:gd name="T0" fmla="*/ 2 w 736"/>
                  <a:gd name="T1" fmla="*/ 232 h 232"/>
                  <a:gd name="T2" fmla="*/ 678 w 736"/>
                  <a:gd name="T3" fmla="*/ 230 h 232"/>
                  <a:gd name="T4" fmla="*/ 725 w 736"/>
                  <a:gd name="T5" fmla="*/ 120 h 232"/>
                  <a:gd name="T6" fmla="*/ 681 w 736"/>
                  <a:gd name="T7" fmla="*/ 1 h 232"/>
                  <a:gd name="T8" fmla="*/ 0 w 736"/>
                  <a:gd name="T9" fmla="*/ 0 h 232"/>
                  <a:gd name="T10" fmla="*/ 2 w 736"/>
                  <a:gd name="T11" fmla="*/ 232 h 232"/>
                </a:gdLst>
                <a:ahLst/>
                <a:cxnLst>
                  <a:cxn ang="0">
                    <a:pos x="T0" y="T1"/>
                  </a:cxn>
                  <a:cxn ang="0">
                    <a:pos x="T2" y="T3"/>
                  </a:cxn>
                  <a:cxn ang="0">
                    <a:pos x="T4" y="T5"/>
                  </a:cxn>
                  <a:cxn ang="0">
                    <a:pos x="T6" y="T7"/>
                  </a:cxn>
                  <a:cxn ang="0">
                    <a:pos x="T8" y="T9"/>
                  </a:cxn>
                  <a:cxn ang="0">
                    <a:pos x="T10" y="T11"/>
                  </a:cxn>
                </a:cxnLst>
                <a:rect l="0" t="0" r="r" b="b"/>
                <a:pathLst>
                  <a:path w="736" h="232">
                    <a:moveTo>
                      <a:pt x="2" y="232"/>
                    </a:moveTo>
                    <a:lnTo>
                      <a:pt x="678" y="230"/>
                    </a:lnTo>
                    <a:cubicBezTo>
                      <a:pt x="733" y="209"/>
                      <a:pt x="725" y="182"/>
                      <a:pt x="725" y="120"/>
                    </a:cubicBezTo>
                    <a:cubicBezTo>
                      <a:pt x="725" y="49"/>
                      <a:pt x="736" y="30"/>
                      <a:pt x="681" y="1"/>
                    </a:cubicBezTo>
                    <a:lnTo>
                      <a:pt x="0" y="0"/>
                    </a:lnTo>
                    <a:lnTo>
                      <a:pt x="2" y="232"/>
                    </a:ln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0" name="Freeform 431">
                <a:extLst>
                  <a:ext uri="{FF2B5EF4-FFF2-40B4-BE49-F238E27FC236}">
                    <a16:creationId xmlns:a16="http://schemas.microsoft.com/office/drawing/2014/main" id="{63BCDF65-3F08-4772-BA96-871FA28CFBEB}"/>
                  </a:ext>
                </a:extLst>
              </p:cNvPr>
              <p:cNvSpPr>
                <a:spLocks/>
              </p:cNvSpPr>
              <p:nvPr/>
            </p:nvSpPr>
            <p:spPr bwMode="auto">
              <a:xfrm>
                <a:off x="2112170" y="2736851"/>
                <a:ext cx="223838" cy="82550"/>
              </a:xfrm>
              <a:custGeom>
                <a:avLst/>
                <a:gdLst>
                  <a:gd name="T0" fmla="*/ 33 w 683"/>
                  <a:gd name="T1" fmla="*/ 15 h 248"/>
                  <a:gd name="T2" fmla="*/ 9 w 683"/>
                  <a:gd name="T3" fmla="*/ 136 h 248"/>
                  <a:gd name="T4" fmla="*/ 48 w 683"/>
                  <a:gd name="T5" fmla="*/ 236 h 248"/>
                  <a:gd name="T6" fmla="*/ 659 w 683"/>
                  <a:gd name="T7" fmla="*/ 237 h 248"/>
                  <a:gd name="T8" fmla="*/ 683 w 683"/>
                  <a:gd name="T9" fmla="*/ 248 h 248"/>
                  <a:gd name="T10" fmla="*/ 683 w 683"/>
                  <a:gd name="T11" fmla="*/ 9 h 248"/>
                  <a:gd name="T12" fmla="*/ 33 w 683"/>
                  <a:gd name="T13" fmla="*/ 15 h 248"/>
                </a:gdLst>
                <a:ahLst/>
                <a:cxnLst>
                  <a:cxn ang="0">
                    <a:pos x="T0" y="T1"/>
                  </a:cxn>
                  <a:cxn ang="0">
                    <a:pos x="T2" y="T3"/>
                  </a:cxn>
                  <a:cxn ang="0">
                    <a:pos x="T4" y="T5"/>
                  </a:cxn>
                  <a:cxn ang="0">
                    <a:pos x="T6" y="T7"/>
                  </a:cxn>
                  <a:cxn ang="0">
                    <a:pos x="T8" y="T9"/>
                  </a:cxn>
                  <a:cxn ang="0">
                    <a:pos x="T10" y="T11"/>
                  </a:cxn>
                  <a:cxn ang="0">
                    <a:pos x="T12" y="T13"/>
                  </a:cxn>
                </a:cxnLst>
                <a:rect l="0" t="0" r="r" b="b"/>
                <a:pathLst>
                  <a:path w="683" h="248">
                    <a:moveTo>
                      <a:pt x="33" y="15"/>
                    </a:moveTo>
                    <a:cubicBezTo>
                      <a:pt x="0" y="48"/>
                      <a:pt x="9" y="81"/>
                      <a:pt x="9" y="136"/>
                    </a:cubicBezTo>
                    <a:cubicBezTo>
                      <a:pt x="9" y="198"/>
                      <a:pt x="3" y="215"/>
                      <a:pt x="48" y="236"/>
                    </a:cubicBezTo>
                    <a:lnTo>
                      <a:pt x="659" y="237"/>
                    </a:lnTo>
                    <a:cubicBezTo>
                      <a:pt x="679" y="240"/>
                      <a:pt x="672" y="232"/>
                      <a:pt x="683" y="248"/>
                    </a:cubicBezTo>
                    <a:lnTo>
                      <a:pt x="683" y="9"/>
                    </a:lnTo>
                    <a:cubicBezTo>
                      <a:pt x="609" y="0"/>
                      <a:pt x="84" y="0"/>
                      <a:pt x="33" y="15"/>
                    </a:cubicBez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1" name="Freeform 435">
                <a:extLst>
                  <a:ext uri="{FF2B5EF4-FFF2-40B4-BE49-F238E27FC236}">
                    <a16:creationId xmlns:a16="http://schemas.microsoft.com/office/drawing/2014/main" id="{17296588-0D2F-4505-BC80-2457B16E9A9D}"/>
                  </a:ext>
                </a:extLst>
              </p:cNvPr>
              <p:cNvSpPr>
                <a:spLocks/>
              </p:cNvSpPr>
              <p:nvPr/>
            </p:nvSpPr>
            <p:spPr bwMode="auto">
              <a:xfrm>
                <a:off x="2712889" y="2874963"/>
                <a:ext cx="159856" cy="250957"/>
              </a:xfrm>
              <a:custGeom>
                <a:avLst/>
                <a:gdLst>
                  <a:gd name="T0" fmla="*/ 337 w 353"/>
                  <a:gd name="T1" fmla="*/ 584 h 820"/>
                  <a:gd name="T2" fmla="*/ 340 w 353"/>
                  <a:gd name="T3" fmla="*/ 477 h 820"/>
                  <a:gd name="T4" fmla="*/ 340 w 353"/>
                  <a:gd name="T5" fmla="*/ 345 h 820"/>
                  <a:gd name="T6" fmla="*/ 296 w 353"/>
                  <a:gd name="T7" fmla="*/ 345 h 820"/>
                  <a:gd name="T8" fmla="*/ 296 w 353"/>
                  <a:gd name="T9" fmla="*/ 178 h 820"/>
                  <a:gd name="T10" fmla="*/ 265 w 353"/>
                  <a:gd name="T11" fmla="*/ 0 h 820"/>
                  <a:gd name="T12" fmla="*/ 97 w 353"/>
                  <a:gd name="T13" fmla="*/ 0 h 820"/>
                  <a:gd name="T14" fmla="*/ 74 w 353"/>
                  <a:gd name="T15" fmla="*/ 285 h 820"/>
                  <a:gd name="T16" fmla="*/ 41 w 353"/>
                  <a:gd name="T17" fmla="*/ 540 h 820"/>
                  <a:gd name="T18" fmla="*/ 199 w 353"/>
                  <a:gd name="T19" fmla="*/ 308 h 820"/>
                  <a:gd name="T20" fmla="*/ 110 w 353"/>
                  <a:gd name="T21" fmla="*/ 668 h 820"/>
                  <a:gd name="T22" fmla="*/ 207 w 353"/>
                  <a:gd name="T23" fmla="*/ 731 h 820"/>
                  <a:gd name="T24" fmla="*/ 337 w 353"/>
                  <a:gd name="T25" fmla="*/ 584 h 820"/>
                  <a:gd name="connsiteX0" fmla="*/ 8778 w 9028"/>
                  <a:gd name="connsiteY0" fmla="*/ 7122 h 9354"/>
                  <a:gd name="connsiteX1" fmla="*/ 8863 w 9028"/>
                  <a:gd name="connsiteY1" fmla="*/ 5817 h 9354"/>
                  <a:gd name="connsiteX2" fmla="*/ 8863 w 9028"/>
                  <a:gd name="connsiteY2" fmla="*/ 4207 h 9354"/>
                  <a:gd name="connsiteX3" fmla="*/ 7616 w 9028"/>
                  <a:gd name="connsiteY3" fmla="*/ 4207 h 9354"/>
                  <a:gd name="connsiteX4" fmla="*/ 7616 w 9028"/>
                  <a:gd name="connsiteY4" fmla="*/ 2171 h 9354"/>
                  <a:gd name="connsiteX5" fmla="*/ 8711 w 9028"/>
                  <a:gd name="connsiteY5" fmla="*/ 0 h 9354"/>
                  <a:gd name="connsiteX6" fmla="*/ 1979 w 9028"/>
                  <a:gd name="connsiteY6" fmla="*/ 0 h 9354"/>
                  <a:gd name="connsiteX7" fmla="*/ 1327 w 9028"/>
                  <a:gd name="connsiteY7" fmla="*/ 3476 h 9354"/>
                  <a:gd name="connsiteX8" fmla="*/ 392 w 9028"/>
                  <a:gd name="connsiteY8" fmla="*/ 6585 h 9354"/>
                  <a:gd name="connsiteX9" fmla="*/ 4868 w 9028"/>
                  <a:gd name="connsiteY9" fmla="*/ 3756 h 9354"/>
                  <a:gd name="connsiteX10" fmla="*/ 2347 w 9028"/>
                  <a:gd name="connsiteY10" fmla="*/ 8146 h 9354"/>
                  <a:gd name="connsiteX11" fmla="*/ 5095 w 9028"/>
                  <a:gd name="connsiteY11" fmla="*/ 8915 h 9354"/>
                  <a:gd name="connsiteX12" fmla="*/ 8778 w 9028"/>
                  <a:gd name="connsiteY12" fmla="*/ 7122 h 9354"/>
                  <a:gd name="connsiteX0" fmla="*/ 9723 w 10000"/>
                  <a:gd name="connsiteY0" fmla="*/ 7614 h 10000"/>
                  <a:gd name="connsiteX1" fmla="*/ 9817 w 10000"/>
                  <a:gd name="connsiteY1" fmla="*/ 6219 h 10000"/>
                  <a:gd name="connsiteX2" fmla="*/ 9817 w 10000"/>
                  <a:gd name="connsiteY2" fmla="*/ 4498 h 10000"/>
                  <a:gd name="connsiteX3" fmla="*/ 8436 w 10000"/>
                  <a:gd name="connsiteY3" fmla="*/ 4498 h 10000"/>
                  <a:gd name="connsiteX4" fmla="*/ 9649 w 10000"/>
                  <a:gd name="connsiteY4" fmla="*/ 0 h 10000"/>
                  <a:gd name="connsiteX5" fmla="*/ 2192 w 10000"/>
                  <a:gd name="connsiteY5" fmla="*/ 0 h 10000"/>
                  <a:gd name="connsiteX6" fmla="*/ 1470 w 10000"/>
                  <a:gd name="connsiteY6" fmla="*/ 3716 h 10000"/>
                  <a:gd name="connsiteX7" fmla="*/ 434 w 10000"/>
                  <a:gd name="connsiteY7" fmla="*/ 7040 h 10000"/>
                  <a:gd name="connsiteX8" fmla="*/ 5392 w 10000"/>
                  <a:gd name="connsiteY8" fmla="*/ 4015 h 10000"/>
                  <a:gd name="connsiteX9" fmla="*/ 2600 w 10000"/>
                  <a:gd name="connsiteY9" fmla="*/ 8709 h 10000"/>
                  <a:gd name="connsiteX10" fmla="*/ 5644 w 10000"/>
                  <a:gd name="connsiteY10" fmla="*/ 9531 h 10000"/>
                  <a:gd name="connsiteX11" fmla="*/ 9723 w 10000"/>
                  <a:gd name="connsiteY11" fmla="*/ 7614 h 10000"/>
                  <a:gd name="connsiteX0" fmla="*/ 9723 w 10000"/>
                  <a:gd name="connsiteY0" fmla="*/ 7614 h 10000"/>
                  <a:gd name="connsiteX1" fmla="*/ 9817 w 10000"/>
                  <a:gd name="connsiteY1" fmla="*/ 6219 h 10000"/>
                  <a:gd name="connsiteX2" fmla="*/ 9817 w 10000"/>
                  <a:gd name="connsiteY2" fmla="*/ 4498 h 10000"/>
                  <a:gd name="connsiteX3" fmla="*/ 9649 w 10000"/>
                  <a:gd name="connsiteY3" fmla="*/ 0 h 10000"/>
                  <a:gd name="connsiteX4" fmla="*/ 2192 w 10000"/>
                  <a:gd name="connsiteY4" fmla="*/ 0 h 10000"/>
                  <a:gd name="connsiteX5" fmla="*/ 1470 w 10000"/>
                  <a:gd name="connsiteY5" fmla="*/ 3716 h 10000"/>
                  <a:gd name="connsiteX6" fmla="*/ 434 w 10000"/>
                  <a:gd name="connsiteY6" fmla="*/ 7040 h 10000"/>
                  <a:gd name="connsiteX7" fmla="*/ 5392 w 10000"/>
                  <a:gd name="connsiteY7" fmla="*/ 4015 h 10000"/>
                  <a:gd name="connsiteX8" fmla="*/ 2600 w 10000"/>
                  <a:gd name="connsiteY8" fmla="*/ 8709 h 10000"/>
                  <a:gd name="connsiteX9" fmla="*/ 5644 w 10000"/>
                  <a:gd name="connsiteY9" fmla="*/ 9531 h 10000"/>
                  <a:gd name="connsiteX10" fmla="*/ 9723 w 10000"/>
                  <a:gd name="connsiteY10" fmla="*/ 7614 h 10000"/>
                  <a:gd name="connsiteX0" fmla="*/ 9723 w 10257"/>
                  <a:gd name="connsiteY0" fmla="*/ 7614 h 10000"/>
                  <a:gd name="connsiteX1" fmla="*/ 9817 w 10257"/>
                  <a:gd name="connsiteY1" fmla="*/ 6219 h 10000"/>
                  <a:gd name="connsiteX2" fmla="*/ 9649 w 10257"/>
                  <a:gd name="connsiteY2" fmla="*/ 0 h 10000"/>
                  <a:gd name="connsiteX3" fmla="*/ 2192 w 10257"/>
                  <a:gd name="connsiteY3" fmla="*/ 0 h 10000"/>
                  <a:gd name="connsiteX4" fmla="*/ 1470 w 10257"/>
                  <a:gd name="connsiteY4" fmla="*/ 3716 h 10000"/>
                  <a:gd name="connsiteX5" fmla="*/ 434 w 10257"/>
                  <a:gd name="connsiteY5" fmla="*/ 7040 h 10000"/>
                  <a:gd name="connsiteX6" fmla="*/ 5392 w 10257"/>
                  <a:gd name="connsiteY6" fmla="*/ 4015 h 10000"/>
                  <a:gd name="connsiteX7" fmla="*/ 2600 w 10257"/>
                  <a:gd name="connsiteY7" fmla="*/ 8709 h 10000"/>
                  <a:gd name="connsiteX8" fmla="*/ 5644 w 10257"/>
                  <a:gd name="connsiteY8" fmla="*/ 9531 h 10000"/>
                  <a:gd name="connsiteX9" fmla="*/ 9723 w 10257"/>
                  <a:gd name="connsiteY9" fmla="*/ 7614 h 10000"/>
                  <a:gd name="connsiteX0" fmla="*/ 9723 w 10415"/>
                  <a:gd name="connsiteY0" fmla="*/ 7614 h 10000"/>
                  <a:gd name="connsiteX1" fmla="*/ 9649 w 10415"/>
                  <a:gd name="connsiteY1" fmla="*/ 0 h 10000"/>
                  <a:gd name="connsiteX2" fmla="*/ 2192 w 10415"/>
                  <a:gd name="connsiteY2" fmla="*/ 0 h 10000"/>
                  <a:gd name="connsiteX3" fmla="*/ 1470 w 10415"/>
                  <a:gd name="connsiteY3" fmla="*/ 3716 h 10000"/>
                  <a:gd name="connsiteX4" fmla="*/ 434 w 10415"/>
                  <a:gd name="connsiteY4" fmla="*/ 7040 h 10000"/>
                  <a:gd name="connsiteX5" fmla="*/ 5392 w 10415"/>
                  <a:gd name="connsiteY5" fmla="*/ 4015 h 10000"/>
                  <a:gd name="connsiteX6" fmla="*/ 2600 w 10415"/>
                  <a:gd name="connsiteY6" fmla="*/ 8709 h 10000"/>
                  <a:gd name="connsiteX7" fmla="*/ 5644 w 10415"/>
                  <a:gd name="connsiteY7" fmla="*/ 9531 h 10000"/>
                  <a:gd name="connsiteX8" fmla="*/ 9723 w 10415"/>
                  <a:gd name="connsiteY8" fmla="*/ 7614 h 10000"/>
                  <a:gd name="connsiteX0" fmla="*/ 9723 w 10980"/>
                  <a:gd name="connsiteY0" fmla="*/ 7614 h 10000"/>
                  <a:gd name="connsiteX1" fmla="*/ 9649 w 10980"/>
                  <a:gd name="connsiteY1" fmla="*/ 0 h 10000"/>
                  <a:gd name="connsiteX2" fmla="*/ 2192 w 10980"/>
                  <a:gd name="connsiteY2" fmla="*/ 0 h 10000"/>
                  <a:gd name="connsiteX3" fmla="*/ 1470 w 10980"/>
                  <a:gd name="connsiteY3" fmla="*/ 3716 h 10000"/>
                  <a:gd name="connsiteX4" fmla="*/ 434 w 10980"/>
                  <a:gd name="connsiteY4" fmla="*/ 7040 h 10000"/>
                  <a:gd name="connsiteX5" fmla="*/ 5392 w 10980"/>
                  <a:gd name="connsiteY5" fmla="*/ 4015 h 10000"/>
                  <a:gd name="connsiteX6" fmla="*/ 2600 w 10980"/>
                  <a:gd name="connsiteY6" fmla="*/ 8709 h 10000"/>
                  <a:gd name="connsiteX7" fmla="*/ 5644 w 10980"/>
                  <a:gd name="connsiteY7" fmla="*/ 9531 h 10000"/>
                  <a:gd name="connsiteX8" fmla="*/ 9723 w 10980"/>
                  <a:gd name="connsiteY8" fmla="*/ 7614 h 10000"/>
                  <a:gd name="connsiteX0" fmla="*/ 9723 w 11574"/>
                  <a:gd name="connsiteY0" fmla="*/ 7614 h 10000"/>
                  <a:gd name="connsiteX1" fmla="*/ 9649 w 11574"/>
                  <a:gd name="connsiteY1" fmla="*/ 0 h 10000"/>
                  <a:gd name="connsiteX2" fmla="*/ 2192 w 11574"/>
                  <a:gd name="connsiteY2" fmla="*/ 0 h 10000"/>
                  <a:gd name="connsiteX3" fmla="*/ 1470 w 11574"/>
                  <a:gd name="connsiteY3" fmla="*/ 3716 h 10000"/>
                  <a:gd name="connsiteX4" fmla="*/ 434 w 11574"/>
                  <a:gd name="connsiteY4" fmla="*/ 7040 h 10000"/>
                  <a:gd name="connsiteX5" fmla="*/ 5392 w 11574"/>
                  <a:gd name="connsiteY5" fmla="*/ 4015 h 10000"/>
                  <a:gd name="connsiteX6" fmla="*/ 2600 w 11574"/>
                  <a:gd name="connsiteY6" fmla="*/ 8709 h 10000"/>
                  <a:gd name="connsiteX7" fmla="*/ 5644 w 11574"/>
                  <a:gd name="connsiteY7" fmla="*/ 9531 h 10000"/>
                  <a:gd name="connsiteX8" fmla="*/ 9723 w 11574"/>
                  <a:gd name="connsiteY8" fmla="*/ 761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74" h="10000">
                    <a:moveTo>
                      <a:pt x="9723" y="7614"/>
                    </a:moveTo>
                    <a:cubicBezTo>
                      <a:pt x="11847" y="5571"/>
                      <a:pt x="12543" y="1724"/>
                      <a:pt x="9649" y="0"/>
                    </a:cubicBezTo>
                    <a:lnTo>
                      <a:pt x="2192" y="0"/>
                    </a:lnTo>
                    <a:cubicBezTo>
                      <a:pt x="2317" y="1564"/>
                      <a:pt x="2286" y="2216"/>
                      <a:pt x="1470" y="3716"/>
                    </a:cubicBezTo>
                    <a:cubicBezTo>
                      <a:pt x="1093" y="4381"/>
                      <a:pt x="-852" y="6597"/>
                      <a:pt x="434" y="7040"/>
                    </a:cubicBezTo>
                    <a:cubicBezTo>
                      <a:pt x="2757" y="8136"/>
                      <a:pt x="4200" y="4446"/>
                      <a:pt x="5392" y="4015"/>
                    </a:cubicBezTo>
                    <a:cubicBezTo>
                      <a:pt x="7965" y="3611"/>
                      <a:pt x="7965" y="6154"/>
                      <a:pt x="2600" y="8709"/>
                    </a:cubicBezTo>
                    <a:cubicBezTo>
                      <a:pt x="1062" y="9426"/>
                      <a:pt x="2788" y="10691"/>
                      <a:pt x="5644" y="9531"/>
                    </a:cubicBezTo>
                    <a:lnTo>
                      <a:pt x="9723" y="7614"/>
                    </a:lnTo>
                    <a:close/>
                  </a:path>
                </a:pathLst>
              </a:custGeom>
              <a:solidFill>
                <a:srgbClr val="B76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2" name="Freeform 439">
                <a:extLst>
                  <a:ext uri="{FF2B5EF4-FFF2-40B4-BE49-F238E27FC236}">
                    <a16:creationId xmlns:a16="http://schemas.microsoft.com/office/drawing/2014/main" id="{502F2124-0ABA-4BCD-8DC1-DE180CCEDBFE}"/>
                  </a:ext>
                </a:extLst>
              </p:cNvPr>
              <p:cNvSpPr>
                <a:spLocks/>
              </p:cNvSpPr>
              <p:nvPr/>
            </p:nvSpPr>
            <p:spPr bwMode="auto">
              <a:xfrm>
                <a:off x="2336008" y="2724151"/>
                <a:ext cx="122238" cy="115888"/>
              </a:xfrm>
              <a:custGeom>
                <a:avLst/>
                <a:gdLst>
                  <a:gd name="T0" fmla="*/ 0 w 373"/>
                  <a:gd name="T1" fmla="*/ 52 h 354"/>
                  <a:gd name="T2" fmla="*/ 0 w 373"/>
                  <a:gd name="T3" fmla="*/ 291 h 354"/>
                  <a:gd name="T4" fmla="*/ 76 w 373"/>
                  <a:gd name="T5" fmla="*/ 331 h 354"/>
                  <a:gd name="T6" fmla="*/ 187 w 373"/>
                  <a:gd name="T7" fmla="*/ 330 h 354"/>
                  <a:gd name="T8" fmla="*/ 373 w 373"/>
                  <a:gd name="T9" fmla="*/ 282 h 354"/>
                  <a:gd name="T10" fmla="*/ 371 w 373"/>
                  <a:gd name="T11" fmla="*/ 50 h 354"/>
                  <a:gd name="T12" fmla="*/ 297 w 373"/>
                  <a:gd name="T13" fmla="*/ 16 h 354"/>
                  <a:gd name="T14" fmla="*/ 187 w 373"/>
                  <a:gd name="T15" fmla="*/ 17 h 354"/>
                  <a:gd name="T16" fmla="*/ 0 w 373"/>
                  <a:gd name="T17" fmla="*/ 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3" h="354">
                    <a:moveTo>
                      <a:pt x="0" y="52"/>
                    </a:moveTo>
                    <a:lnTo>
                      <a:pt x="0" y="291"/>
                    </a:lnTo>
                    <a:cubicBezTo>
                      <a:pt x="12" y="328"/>
                      <a:pt x="28" y="330"/>
                      <a:pt x="76" y="331"/>
                    </a:cubicBezTo>
                    <a:cubicBezTo>
                      <a:pt x="113" y="331"/>
                      <a:pt x="150" y="330"/>
                      <a:pt x="187" y="330"/>
                    </a:cubicBezTo>
                    <a:cubicBezTo>
                      <a:pt x="274" y="330"/>
                      <a:pt x="347" y="354"/>
                      <a:pt x="373" y="282"/>
                    </a:cubicBezTo>
                    <a:lnTo>
                      <a:pt x="371" y="50"/>
                    </a:lnTo>
                    <a:cubicBezTo>
                      <a:pt x="348" y="23"/>
                      <a:pt x="349" y="18"/>
                      <a:pt x="297" y="16"/>
                    </a:cubicBezTo>
                    <a:cubicBezTo>
                      <a:pt x="262" y="15"/>
                      <a:pt x="223" y="17"/>
                      <a:pt x="187" y="17"/>
                    </a:cubicBezTo>
                    <a:cubicBezTo>
                      <a:pt x="111" y="17"/>
                      <a:pt x="30" y="0"/>
                      <a:pt x="0" y="52"/>
                    </a:cubicBez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3" name="Freeform 447">
                <a:extLst>
                  <a:ext uri="{FF2B5EF4-FFF2-40B4-BE49-F238E27FC236}">
                    <a16:creationId xmlns:a16="http://schemas.microsoft.com/office/drawing/2014/main" id="{D2CCA06E-5BBC-446E-9740-A2567281465C}"/>
                  </a:ext>
                </a:extLst>
              </p:cNvPr>
              <p:cNvSpPr>
                <a:spLocks/>
              </p:cNvSpPr>
              <p:nvPr/>
            </p:nvSpPr>
            <p:spPr bwMode="auto">
              <a:xfrm>
                <a:off x="1937545" y="2974976"/>
                <a:ext cx="103188" cy="106363"/>
              </a:xfrm>
              <a:custGeom>
                <a:avLst/>
                <a:gdLst>
                  <a:gd name="T0" fmla="*/ 174 w 317"/>
                  <a:gd name="T1" fmla="*/ 317 h 328"/>
                  <a:gd name="T2" fmla="*/ 188 w 317"/>
                  <a:gd name="T3" fmla="*/ 325 h 328"/>
                  <a:gd name="T4" fmla="*/ 317 w 317"/>
                  <a:gd name="T5" fmla="*/ 325 h 328"/>
                  <a:gd name="T6" fmla="*/ 312 w 317"/>
                  <a:gd name="T7" fmla="*/ 170 h 328"/>
                  <a:gd name="T8" fmla="*/ 196 w 317"/>
                  <a:gd name="T9" fmla="*/ 13 h 328"/>
                  <a:gd name="T10" fmla="*/ 11 w 317"/>
                  <a:gd name="T11" fmla="*/ 13 h 328"/>
                  <a:gd name="T12" fmla="*/ 26 w 317"/>
                  <a:gd name="T13" fmla="*/ 151 h 328"/>
                  <a:gd name="T14" fmla="*/ 162 w 317"/>
                  <a:gd name="T15" fmla="*/ 157 h 328"/>
                  <a:gd name="T16" fmla="*/ 174 w 317"/>
                  <a:gd name="T17" fmla="*/ 31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7" h="328">
                    <a:moveTo>
                      <a:pt x="174" y="317"/>
                    </a:moveTo>
                    <a:cubicBezTo>
                      <a:pt x="176" y="328"/>
                      <a:pt x="167" y="320"/>
                      <a:pt x="188" y="325"/>
                    </a:cubicBezTo>
                    <a:lnTo>
                      <a:pt x="317" y="325"/>
                    </a:lnTo>
                    <a:lnTo>
                      <a:pt x="312" y="170"/>
                    </a:lnTo>
                    <a:cubicBezTo>
                      <a:pt x="310" y="90"/>
                      <a:pt x="258" y="36"/>
                      <a:pt x="196" y="13"/>
                    </a:cubicBezTo>
                    <a:cubicBezTo>
                      <a:pt x="156" y="0"/>
                      <a:pt x="50" y="3"/>
                      <a:pt x="11" y="13"/>
                    </a:cubicBezTo>
                    <a:cubicBezTo>
                      <a:pt x="0" y="64"/>
                      <a:pt x="17" y="108"/>
                      <a:pt x="26" y="151"/>
                    </a:cubicBezTo>
                    <a:lnTo>
                      <a:pt x="162" y="157"/>
                    </a:lnTo>
                    <a:cubicBezTo>
                      <a:pt x="183" y="201"/>
                      <a:pt x="180" y="261"/>
                      <a:pt x="174" y="317"/>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4" name="Freeform 448">
                <a:extLst>
                  <a:ext uri="{FF2B5EF4-FFF2-40B4-BE49-F238E27FC236}">
                    <a16:creationId xmlns:a16="http://schemas.microsoft.com/office/drawing/2014/main" id="{8B9CABE8-BFF0-4BC8-8308-108E38478886}"/>
                  </a:ext>
                </a:extLst>
              </p:cNvPr>
              <p:cNvSpPr>
                <a:spLocks/>
              </p:cNvSpPr>
              <p:nvPr/>
            </p:nvSpPr>
            <p:spPr bwMode="auto">
              <a:xfrm>
                <a:off x="1826420" y="3340101"/>
                <a:ext cx="103188" cy="76200"/>
              </a:xfrm>
              <a:custGeom>
                <a:avLst/>
                <a:gdLst>
                  <a:gd name="T0" fmla="*/ 12 w 312"/>
                  <a:gd name="T1" fmla="*/ 37 h 232"/>
                  <a:gd name="T2" fmla="*/ 15 w 312"/>
                  <a:gd name="T3" fmla="*/ 201 h 232"/>
                  <a:gd name="T4" fmla="*/ 176 w 312"/>
                  <a:gd name="T5" fmla="*/ 213 h 232"/>
                  <a:gd name="T6" fmla="*/ 312 w 312"/>
                  <a:gd name="T7" fmla="*/ 158 h 232"/>
                  <a:gd name="T8" fmla="*/ 307 w 312"/>
                  <a:gd name="T9" fmla="*/ 39 h 232"/>
                  <a:gd name="T10" fmla="*/ 288 w 312"/>
                  <a:gd name="T11" fmla="*/ 15 h 232"/>
                  <a:gd name="T12" fmla="*/ 134 w 312"/>
                  <a:gd name="T13" fmla="*/ 13 h 232"/>
                  <a:gd name="T14" fmla="*/ 12 w 312"/>
                  <a:gd name="T15" fmla="*/ 37 h 2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2" h="232">
                    <a:moveTo>
                      <a:pt x="12" y="37"/>
                    </a:moveTo>
                    <a:cubicBezTo>
                      <a:pt x="0" y="84"/>
                      <a:pt x="2" y="160"/>
                      <a:pt x="15" y="201"/>
                    </a:cubicBezTo>
                    <a:cubicBezTo>
                      <a:pt x="59" y="218"/>
                      <a:pt x="122" y="213"/>
                      <a:pt x="176" y="213"/>
                    </a:cubicBezTo>
                    <a:cubicBezTo>
                      <a:pt x="248" y="213"/>
                      <a:pt x="304" y="232"/>
                      <a:pt x="312" y="158"/>
                    </a:cubicBezTo>
                    <a:lnTo>
                      <a:pt x="307" y="39"/>
                    </a:lnTo>
                    <a:lnTo>
                      <a:pt x="288" y="15"/>
                    </a:lnTo>
                    <a:cubicBezTo>
                      <a:pt x="237" y="12"/>
                      <a:pt x="185" y="14"/>
                      <a:pt x="134" y="13"/>
                    </a:cubicBezTo>
                    <a:cubicBezTo>
                      <a:pt x="93" y="13"/>
                      <a:pt x="33" y="0"/>
                      <a:pt x="12" y="37"/>
                    </a:cubicBezTo>
                    <a:close/>
                  </a:path>
                </a:pathLst>
              </a:custGeom>
              <a:solidFill>
                <a:srgbClr val="A59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5" name="Freeform 449">
                <a:extLst>
                  <a:ext uri="{FF2B5EF4-FFF2-40B4-BE49-F238E27FC236}">
                    <a16:creationId xmlns:a16="http://schemas.microsoft.com/office/drawing/2014/main" id="{41046D72-00BE-4CFD-918A-5A1D9D8547D2}"/>
                  </a:ext>
                </a:extLst>
              </p:cNvPr>
              <p:cNvSpPr>
                <a:spLocks/>
              </p:cNvSpPr>
              <p:nvPr/>
            </p:nvSpPr>
            <p:spPr bwMode="auto">
              <a:xfrm>
                <a:off x="2358233" y="2751139"/>
                <a:ext cx="79375" cy="58738"/>
              </a:xfrm>
              <a:custGeom>
                <a:avLst/>
                <a:gdLst>
                  <a:gd name="T0" fmla="*/ 0 w 244"/>
                  <a:gd name="T1" fmla="*/ 174 h 177"/>
                  <a:gd name="T2" fmla="*/ 241 w 244"/>
                  <a:gd name="T3" fmla="*/ 177 h 177"/>
                  <a:gd name="T4" fmla="*/ 244 w 244"/>
                  <a:gd name="T5" fmla="*/ 0 h 177"/>
                  <a:gd name="T6" fmla="*/ 0 w 244"/>
                  <a:gd name="T7" fmla="*/ 0 h 177"/>
                  <a:gd name="T8" fmla="*/ 0 w 244"/>
                  <a:gd name="T9" fmla="*/ 174 h 177"/>
                </a:gdLst>
                <a:ahLst/>
                <a:cxnLst>
                  <a:cxn ang="0">
                    <a:pos x="T0" y="T1"/>
                  </a:cxn>
                  <a:cxn ang="0">
                    <a:pos x="T2" y="T3"/>
                  </a:cxn>
                  <a:cxn ang="0">
                    <a:pos x="T4" y="T5"/>
                  </a:cxn>
                  <a:cxn ang="0">
                    <a:pos x="T6" y="T7"/>
                  </a:cxn>
                  <a:cxn ang="0">
                    <a:pos x="T8" y="T9"/>
                  </a:cxn>
                </a:cxnLst>
                <a:rect l="0" t="0" r="r" b="b"/>
                <a:pathLst>
                  <a:path w="244" h="177">
                    <a:moveTo>
                      <a:pt x="0" y="174"/>
                    </a:moveTo>
                    <a:lnTo>
                      <a:pt x="241" y="177"/>
                    </a:lnTo>
                    <a:lnTo>
                      <a:pt x="244" y="0"/>
                    </a:lnTo>
                    <a:lnTo>
                      <a:pt x="0" y="0"/>
                    </a:lnTo>
                    <a:lnTo>
                      <a:pt x="0" y="174"/>
                    </a:ln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346" name="Group 345">
                <a:extLst>
                  <a:ext uri="{FF2B5EF4-FFF2-40B4-BE49-F238E27FC236}">
                    <a16:creationId xmlns:a16="http://schemas.microsoft.com/office/drawing/2014/main" id="{83491A54-2991-45A4-BFD7-EA7D486C726F}"/>
                  </a:ext>
                </a:extLst>
              </p:cNvPr>
              <p:cNvGrpSpPr/>
              <p:nvPr/>
            </p:nvGrpSpPr>
            <p:grpSpPr>
              <a:xfrm>
                <a:off x="2271874" y="1344931"/>
                <a:ext cx="261938" cy="276225"/>
                <a:chOff x="9598026" y="2087564"/>
                <a:chExt cx="261938" cy="276225"/>
              </a:xfrm>
            </p:grpSpPr>
            <p:sp>
              <p:nvSpPr>
                <p:cNvPr id="349" name="Freeform 288">
                  <a:extLst>
                    <a:ext uri="{FF2B5EF4-FFF2-40B4-BE49-F238E27FC236}">
                      <a16:creationId xmlns:a16="http://schemas.microsoft.com/office/drawing/2014/main" id="{EE9C5975-90A4-4304-B31B-0950809F9B13}"/>
                    </a:ext>
                  </a:extLst>
                </p:cNvPr>
                <p:cNvSpPr>
                  <a:spLocks/>
                </p:cNvSpPr>
                <p:nvPr/>
              </p:nvSpPr>
              <p:spPr bwMode="auto">
                <a:xfrm>
                  <a:off x="9672639" y="2147889"/>
                  <a:ext cx="101600" cy="155575"/>
                </a:xfrm>
                <a:custGeom>
                  <a:avLst/>
                  <a:gdLst>
                    <a:gd name="T0" fmla="*/ 314 w 314"/>
                    <a:gd name="T1" fmla="*/ 409 h 472"/>
                    <a:gd name="T2" fmla="*/ 190 w 314"/>
                    <a:gd name="T3" fmla="*/ 386 h 472"/>
                    <a:gd name="T4" fmla="*/ 88 w 314"/>
                    <a:gd name="T5" fmla="*/ 307 h 472"/>
                    <a:gd name="T6" fmla="*/ 88 w 314"/>
                    <a:gd name="T7" fmla="*/ 37 h 472"/>
                    <a:gd name="T8" fmla="*/ 42 w 314"/>
                    <a:gd name="T9" fmla="*/ 370 h 472"/>
                    <a:gd name="T10" fmla="*/ 314 w 314"/>
                    <a:gd name="T11" fmla="*/ 409 h 472"/>
                  </a:gdLst>
                  <a:ahLst/>
                  <a:cxnLst>
                    <a:cxn ang="0">
                      <a:pos x="T0" y="T1"/>
                    </a:cxn>
                    <a:cxn ang="0">
                      <a:pos x="T2" y="T3"/>
                    </a:cxn>
                    <a:cxn ang="0">
                      <a:pos x="T4" y="T5"/>
                    </a:cxn>
                    <a:cxn ang="0">
                      <a:pos x="T6" y="T7"/>
                    </a:cxn>
                    <a:cxn ang="0">
                      <a:pos x="T8" y="T9"/>
                    </a:cxn>
                    <a:cxn ang="0">
                      <a:pos x="T10" y="T11"/>
                    </a:cxn>
                  </a:cxnLst>
                  <a:rect l="0" t="0" r="r" b="b"/>
                  <a:pathLst>
                    <a:path w="314" h="472">
                      <a:moveTo>
                        <a:pt x="314" y="409"/>
                      </a:moveTo>
                      <a:cubicBezTo>
                        <a:pt x="310" y="328"/>
                        <a:pt x="258" y="388"/>
                        <a:pt x="190" y="386"/>
                      </a:cubicBezTo>
                      <a:cubicBezTo>
                        <a:pt x="135" y="385"/>
                        <a:pt x="93" y="360"/>
                        <a:pt x="88" y="307"/>
                      </a:cubicBezTo>
                      <a:cubicBezTo>
                        <a:pt x="83" y="250"/>
                        <a:pt x="179" y="0"/>
                        <a:pt x="88" y="37"/>
                      </a:cubicBezTo>
                      <a:cubicBezTo>
                        <a:pt x="69" y="45"/>
                        <a:pt x="0" y="291"/>
                        <a:pt x="42" y="370"/>
                      </a:cubicBezTo>
                      <a:cubicBezTo>
                        <a:pt x="97" y="472"/>
                        <a:pt x="256" y="465"/>
                        <a:pt x="314" y="409"/>
                      </a:cubicBezTo>
                      <a:close/>
                    </a:path>
                  </a:pathLst>
                </a:custGeom>
                <a:solidFill>
                  <a:srgbClr val="8C41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0" name="Freeform 289">
                  <a:extLst>
                    <a:ext uri="{FF2B5EF4-FFF2-40B4-BE49-F238E27FC236}">
                      <a16:creationId xmlns:a16="http://schemas.microsoft.com/office/drawing/2014/main" id="{851635AC-5CA1-4584-8B03-CC3A5EB10D59}"/>
                    </a:ext>
                  </a:extLst>
                </p:cNvPr>
                <p:cNvSpPr>
                  <a:spLocks/>
                </p:cNvSpPr>
                <p:nvPr/>
              </p:nvSpPr>
              <p:spPr bwMode="auto">
                <a:xfrm>
                  <a:off x="9659939" y="2290764"/>
                  <a:ext cx="149225" cy="73025"/>
                </a:xfrm>
                <a:custGeom>
                  <a:avLst/>
                  <a:gdLst>
                    <a:gd name="T0" fmla="*/ 387 w 456"/>
                    <a:gd name="T1" fmla="*/ 135 h 222"/>
                    <a:gd name="T2" fmla="*/ 370 w 456"/>
                    <a:gd name="T3" fmla="*/ 40 h 222"/>
                    <a:gd name="T4" fmla="*/ 217 w 456"/>
                    <a:gd name="T5" fmla="*/ 95 h 222"/>
                    <a:gd name="T6" fmla="*/ 30 w 456"/>
                    <a:gd name="T7" fmla="*/ 48 h 222"/>
                    <a:gd name="T8" fmla="*/ 387 w 456"/>
                    <a:gd name="T9" fmla="*/ 135 h 222"/>
                  </a:gdLst>
                  <a:ahLst/>
                  <a:cxnLst>
                    <a:cxn ang="0">
                      <a:pos x="T0" y="T1"/>
                    </a:cxn>
                    <a:cxn ang="0">
                      <a:pos x="T2" y="T3"/>
                    </a:cxn>
                    <a:cxn ang="0">
                      <a:pos x="T4" y="T5"/>
                    </a:cxn>
                    <a:cxn ang="0">
                      <a:pos x="T6" y="T7"/>
                    </a:cxn>
                    <a:cxn ang="0">
                      <a:pos x="T8" y="T9"/>
                    </a:cxn>
                  </a:cxnLst>
                  <a:rect l="0" t="0" r="r" b="b"/>
                  <a:pathLst>
                    <a:path w="456" h="222">
                      <a:moveTo>
                        <a:pt x="387" y="135"/>
                      </a:moveTo>
                      <a:cubicBezTo>
                        <a:pt x="428" y="104"/>
                        <a:pt x="456" y="40"/>
                        <a:pt x="370" y="40"/>
                      </a:cubicBezTo>
                      <a:cubicBezTo>
                        <a:pt x="360" y="44"/>
                        <a:pt x="327" y="97"/>
                        <a:pt x="217" y="95"/>
                      </a:cubicBezTo>
                      <a:cubicBezTo>
                        <a:pt x="66" y="93"/>
                        <a:pt x="123" y="0"/>
                        <a:pt x="30" y="48"/>
                      </a:cubicBezTo>
                      <a:cubicBezTo>
                        <a:pt x="0" y="185"/>
                        <a:pt x="269" y="222"/>
                        <a:pt x="387" y="135"/>
                      </a:cubicBezTo>
                      <a:close/>
                    </a:path>
                  </a:pathLst>
                </a:custGeom>
                <a:solidFill>
                  <a:srgbClr val="753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1" name="Freeform 310">
                  <a:extLst>
                    <a:ext uri="{FF2B5EF4-FFF2-40B4-BE49-F238E27FC236}">
                      <a16:creationId xmlns:a16="http://schemas.microsoft.com/office/drawing/2014/main" id="{CAB79857-8DF2-4E5F-BD50-2ABF271177C6}"/>
                    </a:ext>
                  </a:extLst>
                </p:cNvPr>
                <p:cNvSpPr>
                  <a:spLocks/>
                </p:cNvSpPr>
                <p:nvPr/>
              </p:nvSpPr>
              <p:spPr bwMode="auto">
                <a:xfrm>
                  <a:off x="9763126" y="2093914"/>
                  <a:ext cx="96838" cy="34925"/>
                </a:xfrm>
                <a:custGeom>
                  <a:avLst/>
                  <a:gdLst>
                    <a:gd name="T0" fmla="*/ 21 w 295"/>
                    <a:gd name="T1" fmla="*/ 75 h 104"/>
                    <a:gd name="T2" fmla="*/ 152 w 295"/>
                    <a:gd name="T3" fmla="*/ 71 h 104"/>
                    <a:gd name="T4" fmla="*/ 277 w 295"/>
                    <a:gd name="T5" fmla="*/ 92 h 104"/>
                    <a:gd name="T6" fmla="*/ 157 w 295"/>
                    <a:gd name="T7" fmla="*/ 8 h 104"/>
                    <a:gd name="T8" fmla="*/ 21 w 295"/>
                    <a:gd name="T9" fmla="*/ 75 h 104"/>
                  </a:gdLst>
                  <a:ahLst/>
                  <a:cxnLst>
                    <a:cxn ang="0">
                      <a:pos x="T0" y="T1"/>
                    </a:cxn>
                    <a:cxn ang="0">
                      <a:pos x="T2" y="T3"/>
                    </a:cxn>
                    <a:cxn ang="0">
                      <a:pos x="T4" y="T5"/>
                    </a:cxn>
                    <a:cxn ang="0">
                      <a:pos x="T6" y="T7"/>
                    </a:cxn>
                    <a:cxn ang="0">
                      <a:pos x="T8" y="T9"/>
                    </a:cxn>
                  </a:cxnLst>
                  <a:rect l="0" t="0" r="r" b="b"/>
                  <a:pathLst>
                    <a:path w="295" h="104">
                      <a:moveTo>
                        <a:pt x="21" y="75"/>
                      </a:moveTo>
                      <a:cubicBezTo>
                        <a:pt x="65" y="88"/>
                        <a:pt x="92" y="62"/>
                        <a:pt x="152" y="71"/>
                      </a:cubicBezTo>
                      <a:cubicBezTo>
                        <a:pt x="204" y="80"/>
                        <a:pt x="230" y="104"/>
                        <a:pt x="277" y="92"/>
                      </a:cubicBezTo>
                      <a:cubicBezTo>
                        <a:pt x="295" y="27"/>
                        <a:pt x="221" y="16"/>
                        <a:pt x="157" y="8"/>
                      </a:cubicBezTo>
                      <a:cubicBezTo>
                        <a:pt x="93" y="0"/>
                        <a:pt x="0" y="2"/>
                        <a:pt x="21" y="75"/>
                      </a:cubicBezTo>
                      <a:close/>
                    </a:path>
                  </a:pathLst>
                </a:custGeom>
                <a:solidFill>
                  <a:srgbClr val="211E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2" name="Freeform 312">
                  <a:extLst>
                    <a:ext uri="{FF2B5EF4-FFF2-40B4-BE49-F238E27FC236}">
                      <a16:creationId xmlns:a16="http://schemas.microsoft.com/office/drawing/2014/main" id="{5D5F64B8-4B66-437A-A6A9-5648EE772486}"/>
                    </a:ext>
                  </a:extLst>
                </p:cNvPr>
                <p:cNvSpPr>
                  <a:spLocks/>
                </p:cNvSpPr>
                <p:nvPr/>
              </p:nvSpPr>
              <p:spPr bwMode="auto">
                <a:xfrm>
                  <a:off x="9598026" y="2087564"/>
                  <a:ext cx="85725" cy="47625"/>
                </a:xfrm>
                <a:custGeom>
                  <a:avLst/>
                  <a:gdLst>
                    <a:gd name="T0" fmla="*/ 261 w 261"/>
                    <a:gd name="T1" fmla="*/ 61 h 148"/>
                    <a:gd name="T2" fmla="*/ 10 w 261"/>
                    <a:gd name="T3" fmla="*/ 94 h 148"/>
                    <a:gd name="T4" fmla="*/ 135 w 261"/>
                    <a:gd name="T5" fmla="*/ 90 h 148"/>
                    <a:gd name="T6" fmla="*/ 261 w 261"/>
                    <a:gd name="T7" fmla="*/ 61 h 148"/>
                  </a:gdLst>
                  <a:ahLst/>
                  <a:cxnLst>
                    <a:cxn ang="0">
                      <a:pos x="T0" y="T1"/>
                    </a:cxn>
                    <a:cxn ang="0">
                      <a:pos x="T2" y="T3"/>
                    </a:cxn>
                    <a:cxn ang="0">
                      <a:pos x="T4" y="T5"/>
                    </a:cxn>
                    <a:cxn ang="0">
                      <a:pos x="T6" y="T7"/>
                    </a:cxn>
                  </a:cxnLst>
                  <a:rect l="0" t="0" r="r" b="b"/>
                  <a:pathLst>
                    <a:path w="261" h="148">
                      <a:moveTo>
                        <a:pt x="261" y="61"/>
                      </a:moveTo>
                      <a:cubicBezTo>
                        <a:pt x="209" y="0"/>
                        <a:pt x="0" y="26"/>
                        <a:pt x="10" y="94"/>
                      </a:cubicBezTo>
                      <a:cubicBezTo>
                        <a:pt x="19" y="148"/>
                        <a:pt x="95" y="94"/>
                        <a:pt x="135" y="90"/>
                      </a:cubicBezTo>
                      <a:cubicBezTo>
                        <a:pt x="202" y="85"/>
                        <a:pt x="259" y="136"/>
                        <a:pt x="261" y="61"/>
                      </a:cubicBezTo>
                      <a:close/>
                    </a:path>
                  </a:pathLst>
                </a:custGeom>
                <a:solidFill>
                  <a:srgbClr val="211E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3" name="Freeform 331">
                  <a:extLst>
                    <a:ext uri="{FF2B5EF4-FFF2-40B4-BE49-F238E27FC236}">
                      <a16:creationId xmlns:a16="http://schemas.microsoft.com/office/drawing/2014/main" id="{3388BD85-797F-4D00-9903-091437417EA3}"/>
                    </a:ext>
                  </a:extLst>
                </p:cNvPr>
                <p:cNvSpPr>
                  <a:spLocks/>
                </p:cNvSpPr>
                <p:nvPr/>
              </p:nvSpPr>
              <p:spPr bwMode="auto">
                <a:xfrm>
                  <a:off x="9636126" y="2139951"/>
                  <a:ext cx="34925" cy="33338"/>
                </a:xfrm>
                <a:custGeom>
                  <a:avLst/>
                  <a:gdLst>
                    <a:gd name="T0" fmla="*/ 81 w 107"/>
                    <a:gd name="T1" fmla="*/ 96 h 101"/>
                    <a:gd name="T2" fmla="*/ 107 w 107"/>
                    <a:gd name="T3" fmla="*/ 64 h 101"/>
                    <a:gd name="T4" fmla="*/ 104 w 107"/>
                    <a:gd name="T5" fmla="*/ 26 h 101"/>
                    <a:gd name="T6" fmla="*/ 80 w 107"/>
                    <a:gd name="T7" fmla="*/ 6 h 101"/>
                    <a:gd name="T8" fmla="*/ 3 w 107"/>
                    <a:gd name="T9" fmla="*/ 47 h 101"/>
                    <a:gd name="T10" fmla="*/ 81 w 107"/>
                    <a:gd name="T11" fmla="*/ 96 h 101"/>
                  </a:gdLst>
                  <a:ahLst/>
                  <a:cxnLst>
                    <a:cxn ang="0">
                      <a:pos x="T0" y="T1"/>
                    </a:cxn>
                    <a:cxn ang="0">
                      <a:pos x="T2" y="T3"/>
                    </a:cxn>
                    <a:cxn ang="0">
                      <a:pos x="T4" y="T5"/>
                    </a:cxn>
                    <a:cxn ang="0">
                      <a:pos x="T6" y="T7"/>
                    </a:cxn>
                    <a:cxn ang="0">
                      <a:pos x="T8" y="T9"/>
                    </a:cxn>
                    <a:cxn ang="0">
                      <a:pos x="T10" y="T11"/>
                    </a:cxn>
                  </a:cxnLst>
                  <a:rect l="0" t="0" r="r" b="b"/>
                  <a:pathLst>
                    <a:path w="107" h="101">
                      <a:moveTo>
                        <a:pt x="81" y="96"/>
                      </a:moveTo>
                      <a:lnTo>
                        <a:pt x="107" y="64"/>
                      </a:lnTo>
                      <a:lnTo>
                        <a:pt x="104" y="26"/>
                      </a:lnTo>
                      <a:lnTo>
                        <a:pt x="80" y="6"/>
                      </a:lnTo>
                      <a:cubicBezTo>
                        <a:pt x="37" y="0"/>
                        <a:pt x="6" y="4"/>
                        <a:pt x="3" y="47"/>
                      </a:cubicBezTo>
                      <a:cubicBezTo>
                        <a:pt x="0" y="96"/>
                        <a:pt x="35" y="101"/>
                        <a:pt x="81" y="96"/>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4" name="Freeform 332">
                  <a:extLst>
                    <a:ext uri="{FF2B5EF4-FFF2-40B4-BE49-F238E27FC236}">
                      <a16:creationId xmlns:a16="http://schemas.microsoft.com/office/drawing/2014/main" id="{EC1F6F03-1FD6-4B49-8CAB-389F3B24182A}"/>
                    </a:ext>
                  </a:extLst>
                </p:cNvPr>
                <p:cNvSpPr>
                  <a:spLocks/>
                </p:cNvSpPr>
                <p:nvPr/>
              </p:nvSpPr>
              <p:spPr bwMode="auto">
                <a:xfrm>
                  <a:off x="9786939" y="2139951"/>
                  <a:ext cx="36513" cy="33338"/>
                </a:xfrm>
                <a:custGeom>
                  <a:avLst/>
                  <a:gdLst>
                    <a:gd name="T0" fmla="*/ 2 w 110"/>
                    <a:gd name="T1" fmla="*/ 26 h 104"/>
                    <a:gd name="T2" fmla="*/ 0 w 110"/>
                    <a:gd name="T3" fmla="*/ 73 h 104"/>
                    <a:gd name="T4" fmla="*/ 25 w 110"/>
                    <a:gd name="T5" fmla="*/ 94 h 104"/>
                    <a:gd name="T6" fmla="*/ 96 w 110"/>
                    <a:gd name="T7" fmla="*/ 17 h 104"/>
                    <a:gd name="T8" fmla="*/ 25 w 110"/>
                    <a:gd name="T9" fmla="*/ 4 h 104"/>
                    <a:gd name="T10" fmla="*/ 2 w 110"/>
                    <a:gd name="T11" fmla="*/ 26 h 104"/>
                  </a:gdLst>
                  <a:ahLst/>
                  <a:cxnLst>
                    <a:cxn ang="0">
                      <a:pos x="T0" y="T1"/>
                    </a:cxn>
                    <a:cxn ang="0">
                      <a:pos x="T2" y="T3"/>
                    </a:cxn>
                    <a:cxn ang="0">
                      <a:pos x="T4" y="T5"/>
                    </a:cxn>
                    <a:cxn ang="0">
                      <a:pos x="T6" y="T7"/>
                    </a:cxn>
                    <a:cxn ang="0">
                      <a:pos x="T8" y="T9"/>
                    </a:cxn>
                    <a:cxn ang="0">
                      <a:pos x="T10" y="T11"/>
                    </a:cxn>
                  </a:cxnLst>
                  <a:rect l="0" t="0" r="r" b="b"/>
                  <a:pathLst>
                    <a:path w="110" h="104">
                      <a:moveTo>
                        <a:pt x="2" y="26"/>
                      </a:moveTo>
                      <a:lnTo>
                        <a:pt x="0" y="73"/>
                      </a:lnTo>
                      <a:lnTo>
                        <a:pt x="25" y="94"/>
                      </a:lnTo>
                      <a:cubicBezTo>
                        <a:pt x="96" y="104"/>
                        <a:pt x="110" y="80"/>
                        <a:pt x="96" y="17"/>
                      </a:cubicBezTo>
                      <a:cubicBezTo>
                        <a:pt x="76" y="7"/>
                        <a:pt x="58" y="0"/>
                        <a:pt x="25" y="4"/>
                      </a:cubicBezTo>
                      <a:lnTo>
                        <a:pt x="2" y="26"/>
                      </a:ln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347" name="Rectangle 346">
                <a:extLst>
                  <a:ext uri="{FF2B5EF4-FFF2-40B4-BE49-F238E27FC236}">
                    <a16:creationId xmlns:a16="http://schemas.microsoft.com/office/drawing/2014/main" id="{36538570-AC26-4CD8-97A7-FE75236A8CAE}"/>
                  </a:ext>
                </a:extLst>
              </p:cNvPr>
              <p:cNvSpPr/>
              <p:nvPr/>
            </p:nvSpPr>
            <p:spPr>
              <a:xfrm>
                <a:off x="1843565" y="2808291"/>
                <a:ext cx="184149" cy="627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8" name="Rectangle 347">
                <a:extLst>
                  <a:ext uri="{FF2B5EF4-FFF2-40B4-BE49-F238E27FC236}">
                    <a16:creationId xmlns:a16="http://schemas.microsoft.com/office/drawing/2014/main" id="{D7435B91-0A92-4EAF-A5BE-1ACBE64AC57C}"/>
                  </a:ext>
                </a:extLst>
              </p:cNvPr>
              <p:cNvSpPr/>
              <p:nvPr/>
            </p:nvSpPr>
            <p:spPr>
              <a:xfrm>
                <a:off x="2708118" y="2819401"/>
                <a:ext cx="184149" cy="627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223" name="Group 222">
            <a:extLst>
              <a:ext uri="{FF2B5EF4-FFF2-40B4-BE49-F238E27FC236}">
                <a16:creationId xmlns:a16="http://schemas.microsoft.com/office/drawing/2014/main" id="{DE6413E2-DF2B-497A-8758-05132E764C29}"/>
              </a:ext>
            </a:extLst>
          </p:cNvPr>
          <p:cNvGrpSpPr/>
          <p:nvPr/>
        </p:nvGrpSpPr>
        <p:grpSpPr>
          <a:xfrm>
            <a:off x="883920" y="1102725"/>
            <a:ext cx="10001631" cy="4647823"/>
            <a:chOff x="1582154" y="1011173"/>
            <a:chExt cx="9187446" cy="4269467"/>
          </a:xfrm>
        </p:grpSpPr>
        <p:grpSp>
          <p:nvGrpSpPr>
            <p:cNvPr id="277" name="Group 276">
              <a:extLst>
                <a:ext uri="{FF2B5EF4-FFF2-40B4-BE49-F238E27FC236}">
                  <a16:creationId xmlns:a16="http://schemas.microsoft.com/office/drawing/2014/main" id="{F979DF6F-5AE3-4478-9079-E788B3475B39}"/>
                </a:ext>
              </a:extLst>
            </p:cNvPr>
            <p:cNvGrpSpPr/>
            <p:nvPr/>
          </p:nvGrpSpPr>
          <p:grpSpPr>
            <a:xfrm>
              <a:off x="2135306" y="1011173"/>
              <a:ext cx="8634294" cy="4204163"/>
              <a:chOff x="2135306" y="1011173"/>
              <a:chExt cx="8634294" cy="4204163"/>
            </a:xfrm>
          </p:grpSpPr>
          <p:grpSp>
            <p:nvGrpSpPr>
              <p:cNvPr id="318" name="Group 317">
                <a:extLst>
                  <a:ext uri="{FF2B5EF4-FFF2-40B4-BE49-F238E27FC236}">
                    <a16:creationId xmlns:a16="http://schemas.microsoft.com/office/drawing/2014/main" id="{7881F95E-84D7-4E8B-8814-2C84B31624E0}"/>
                  </a:ext>
                </a:extLst>
              </p:cNvPr>
              <p:cNvGrpSpPr/>
              <p:nvPr/>
            </p:nvGrpSpPr>
            <p:grpSpPr>
              <a:xfrm>
                <a:off x="2135306" y="1381760"/>
                <a:ext cx="8634294" cy="3501912"/>
                <a:chOff x="2135306" y="1381760"/>
                <a:chExt cx="8634294" cy="3501912"/>
              </a:xfrm>
            </p:grpSpPr>
            <p:sp>
              <p:nvSpPr>
                <p:cNvPr id="320" name="Freeform: Shape 319">
                  <a:extLst>
                    <a:ext uri="{FF2B5EF4-FFF2-40B4-BE49-F238E27FC236}">
                      <a16:creationId xmlns:a16="http://schemas.microsoft.com/office/drawing/2014/main" id="{B46DF127-D7D0-4DCE-BD9B-C34FA1A61FA3}"/>
                    </a:ext>
                  </a:extLst>
                </p:cNvPr>
                <p:cNvSpPr/>
                <p:nvPr/>
              </p:nvSpPr>
              <p:spPr>
                <a:xfrm>
                  <a:off x="2135306" y="1666240"/>
                  <a:ext cx="1893785" cy="751840"/>
                </a:xfrm>
                <a:custGeom>
                  <a:avLst/>
                  <a:gdLst>
                    <a:gd name="connsiteX0" fmla="*/ 0 w 2072640"/>
                    <a:gd name="connsiteY0" fmla="*/ 721360 h 751840"/>
                    <a:gd name="connsiteX1" fmla="*/ 0 w 2072640"/>
                    <a:gd name="connsiteY1" fmla="*/ 0 h 751840"/>
                    <a:gd name="connsiteX2" fmla="*/ 2072640 w 2072640"/>
                    <a:gd name="connsiteY2" fmla="*/ 0 h 751840"/>
                    <a:gd name="connsiteX3" fmla="*/ 2072640 w 2072640"/>
                    <a:gd name="connsiteY3" fmla="*/ 751840 h 751840"/>
                  </a:gdLst>
                  <a:ahLst/>
                  <a:cxnLst>
                    <a:cxn ang="0">
                      <a:pos x="connsiteX0" y="connsiteY0"/>
                    </a:cxn>
                    <a:cxn ang="0">
                      <a:pos x="connsiteX1" y="connsiteY1"/>
                    </a:cxn>
                    <a:cxn ang="0">
                      <a:pos x="connsiteX2" y="connsiteY2"/>
                    </a:cxn>
                    <a:cxn ang="0">
                      <a:pos x="connsiteX3" y="connsiteY3"/>
                    </a:cxn>
                  </a:cxnLst>
                  <a:rect l="l" t="t" r="r" b="b"/>
                  <a:pathLst>
                    <a:path w="2072640" h="751840">
                      <a:moveTo>
                        <a:pt x="0" y="721360"/>
                      </a:moveTo>
                      <a:lnTo>
                        <a:pt x="0" y="0"/>
                      </a:lnTo>
                      <a:lnTo>
                        <a:pt x="2072640" y="0"/>
                      </a:lnTo>
                      <a:lnTo>
                        <a:pt x="2072640" y="751840"/>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1" name="Freeform: Shape 320">
                  <a:extLst>
                    <a:ext uri="{FF2B5EF4-FFF2-40B4-BE49-F238E27FC236}">
                      <a16:creationId xmlns:a16="http://schemas.microsoft.com/office/drawing/2014/main" id="{DCF3F26A-327C-4BB5-893C-D5EEF27BFAB4}"/>
                    </a:ext>
                  </a:extLst>
                </p:cNvPr>
                <p:cNvSpPr/>
                <p:nvPr/>
              </p:nvSpPr>
              <p:spPr>
                <a:xfrm>
                  <a:off x="5059680" y="1381760"/>
                  <a:ext cx="2702560" cy="1198880"/>
                </a:xfrm>
                <a:custGeom>
                  <a:avLst/>
                  <a:gdLst>
                    <a:gd name="connsiteX0" fmla="*/ 0 w 2072640"/>
                    <a:gd name="connsiteY0" fmla="*/ 721360 h 751840"/>
                    <a:gd name="connsiteX1" fmla="*/ 0 w 2072640"/>
                    <a:gd name="connsiteY1" fmla="*/ 0 h 751840"/>
                    <a:gd name="connsiteX2" fmla="*/ 2072640 w 2072640"/>
                    <a:gd name="connsiteY2" fmla="*/ 0 h 751840"/>
                    <a:gd name="connsiteX3" fmla="*/ 2072640 w 2072640"/>
                    <a:gd name="connsiteY3" fmla="*/ 751840 h 751840"/>
                    <a:gd name="connsiteX0" fmla="*/ 0 w 2072640"/>
                    <a:gd name="connsiteY0" fmla="*/ 721360 h 869776"/>
                    <a:gd name="connsiteX1" fmla="*/ 0 w 2072640"/>
                    <a:gd name="connsiteY1" fmla="*/ 0 h 869776"/>
                    <a:gd name="connsiteX2" fmla="*/ 2072640 w 2072640"/>
                    <a:gd name="connsiteY2" fmla="*/ 0 h 869776"/>
                    <a:gd name="connsiteX3" fmla="*/ 2072640 w 2072640"/>
                    <a:gd name="connsiteY3" fmla="*/ 869776 h 869776"/>
                  </a:gdLst>
                  <a:ahLst/>
                  <a:cxnLst>
                    <a:cxn ang="0">
                      <a:pos x="connsiteX0" y="connsiteY0"/>
                    </a:cxn>
                    <a:cxn ang="0">
                      <a:pos x="connsiteX1" y="connsiteY1"/>
                    </a:cxn>
                    <a:cxn ang="0">
                      <a:pos x="connsiteX2" y="connsiteY2"/>
                    </a:cxn>
                    <a:cxn ang="0">
                      <a:pos x="connsiteX3" y="connsiteY3"/>
                    </a:cxn>
                  </a:cxnLst>
                  <a:rect l="l" t="t" r="r" b="b"/>
                  <a:pathLst>
                    <a:path w="2072640" h="869776">
                      <a:moveTo>
                        <a:pt x="0" y="721360"/>
                      </a:moveTo>
                      <a:lnTo>
                        <a:pt x="0" y="0"/>
                      </a:lnTo>
                      <a:lnTo>
                        <a:pt x="2072640" y="0"/>
                      </a:lnTo>
                      <a:lnTo>
                        <a:pt x="2072640" y="869776"/>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2" name="Freeform: Shape 321">
                  <a:extLst>
                    <a:ext uri="{FF2B5EF4-FFF2-40B4-BE49-F238E27FC236}">
                      <a16:creationId xmlns:a16="http://schemas.microsoft.com/office/drawing/2014/main" id="{01873A9D-9059-422B-B8A4-F0C35249F49F}"/>
                    </a:ext>
                  </a:extLst>
                </p:cNvPr>
                <p:cNvSpPr/>
                <p:nvPr/>
              </p:nvSpPr>
              <p:spPr>
                <a:xfrm>
                  <a:off x="8910320" y="1381760"/>
                  <a:ext cx="1452880" cy="1156867"/>
                </a:xfrm>
                <a:custGeom>
                  <a:avLst/>
                  <a:gdLst>
                    <a:gd name="connsiteX0" fmla="*/ 0 w 2072640"/>
                    <a:gd name="connsiteY0" fmla="*/ 721360 h 751840"/>
                    <a:gd name="connsiteX1" fmla="*/ 0 w 2072640"/>
                    <a:gd name="connsiteY1" fmla="*/ 0 h 751840"/>
                    <a:gd name="connsiteX2" fmla="*/ 2072640 w 2072640"/>
                    <a:gd name="connsiteY2" fmla="*/ 0 h 751840"/>
                    <a:gd name="connsiteX3" fmla="*/ 2072640 w 2072640"/>
                    <a:gd name="connsiteY3" fmla="*/ 751840 h 751840"/>
                    <a:gd name="connsiteX0" fmla="*/ 0 w 2087236"/>
                    <a:gd name="connsiteY0" fmla="*/ 839296 h 839296"/>
                    <a:gd name="connsiteX1" fmla="*/ 14596 w 2087236"/>
                    <a:gd name="connsiteY1" fmla="*/ 0 h 839296"/>
                    <a:gd name="connsiteX2" fmla="*/ 2087236 w 2087236"/>
                    <a:gd name="connsiteY2" fmla="*/ 0 h 839296"/>
                    <a:gd name="connsiteX3" fmla="*/ 2087236 w 2087236"/>
                    <a:gd name="connsiteY3" fmla="*/ 751840 h 839296"/>
                  </a:gdLst>
                  <a:ahLst/>
                  <a:cxnLst>
                    <a:cxn ang="0">
                      <a:pos x="connsiteX0" y="connsiteY0"/>
                    </a:cxn>
                    <a:cxn ang="0">
                      <a:pos x="connsiteX1" y="connsiteY1"/>
                    </a:cxn>
                    <a:cxn ang="0">
                      <a:pos x="connsiteX2" y="connsiteY2"/>
                    </a:cxn>
                    <a:cxn ang="0">
                      <a:pos x="connsiteX3" y="connsiteY3"/>
                    </a:cxn>
                  </a:cxnLst>
                  <a:rect l="l" t="t" r="r" b="b"/>
                  <a:pathLst>
                    <a:path w="2087236" h="839296">
                      <a:moveTo>
                        <a:pt x="0" y="839296"/>
                      </a:moveTo>
                      <a:lnTo>
                        <a:pt x="14596" y="0"/>
                      </a:lnTo>
                      <a:lnTo>
                        <a:pt x="2087236" y="0"/>
                      </a:lnTo>
                      <a:lnTo>
                        <a:pt x="2087236" y="751840"/>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3" name="Freeform: Shape 322">
                  <a:extLst>
                    <a:ext uri="{FF2B5EF4-FFF2-40B4-BE49-F238E27FC236}">
                      <a16:creationId xmlns:a16="http://schemas.microsoft.com/office/drawing/2014/main" id="{D19DBCEC-FCBC-4A8F-AE94-308A4609035D}"/>
                    </a:ext>
                  </a:extLst>
                </p:cNvPr>
                <p:cNvSpPr/>
                <p:nvPr/>
              </p:nvSpPr>
              <p:spPr>
                <a:xfrm>
                  <a:off x="4060045" y="4192844"/>
                  <a:ext cx="2198514" cy="690828"/>
                </a:xfrm>
                <a:custGeom>
                  <a:avLst/>
                  <a:gdLst>
                    <a:gd name="connsiteX0" fmla="*/ 477520 w 2387600"/>
                    <a:gd name="connsiteY0" fmla="*/ 0 h 640080"/>
                    <a:gd name="connsiteX1" fmla="*/ 0 w 2387600"/>
                    <a:gd name="connsiteY1" fmla="*/ 0 h 640080"/>
                    <a:gd name="connsiteX2" fmla="*/ 0 w 2387600"/>
                    <a:gd name="connsiteY2" fmla="*/ 640080 h 640080"/>
                    <a:gd name="connsiteX3" fmla="*/ 2387600 w 2387600"/>
                    <a:gd name="connsiteY3" fmla="*/ 640080 h 640080"/>
                    <a:gd name="connsiteX4" fmla="*/ 2387600 w 2387600"/>
                    <a:gd name="connsiteY4" fmla="*/ 182880 h 640080"/>
                    <a:gd name="connsiteX0" fmla="*/ 477520 w 2387600"/>
                    <a:gd name="connsiteY0" fmla="*/ 50748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 name="connsiteX0" fmla="*/ 472270 w 2387600"/>
                    <a:gd name="connsiteY0" fmla="*/ 13999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 name="connsiteX0" fmla="*/ 472270 w 2387600"/>
                    <a:gd name="connsiteY0" fmla="*/ 3500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 name="connsiteX0" fmla="*/ 472270 w 2387600"/>
                    <a:gd name="connsiteY0" fmla="*/ 1750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7600" h="690828">
                      <a:moveTo>
                        <a:pt x="472270" y="1750"/>
                      </a:moveTo>
                      <a:lnTo>
                        <a:pt x="0" y="0"/>
                      </a:lnTo>
                      <a:lnTo>
                        <a:pt x="0" y="690828"/>
                      </a:lnTo>
                      <a:lnTo>
                        <a:pt x="2387600" y="690828"/>
                      </a:lnTo>
                      <a:lnTo>
                        <a:pt x="2387600" y="233628"/>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4" name="Freeform: Shape 323">
                  <a:extLst>
                    <a:ext uri="{FF2B5EF4-FFF2-40B4-BE49-F238E27FC236}">
                      <a16:creationId xmlns:a16="http://schemas.microsoft.com/office/drawing/2014/main" id="{53833997-A5EA-46F5-AFEE-D01AE6FEB904}"/>
                    </a:ext>
                  </a:extLst>
                </p:cNvPr>
                <p:cNvSpPr/>
                <p:nvPr/>
              </p:nvSpPr>
              <p:spPr>
                <a:xfrm>
                  <a:off x="8585200" y="2881835"/>
                  <a:ext cx="2184400" cy="1066800"/>
                </a:xfrm>
                <a:custGeom>
                  <a:avLst/>
                  <a:gdLst>
                    <a:gd name="connsiteX0" fmla="*/ 0 w 2184400"/>
                    <a:gd name="connsiteY0" fmla="*/ 426720 h 1066800"/>
                    <a:gd name="connsiteX1" fmla="*/ 0 w 2184400"/>
                    <a:gd name="connsiteY1" fmla="*/ 1066800 h 1066800"/>
                    <a:gd name="connsiteX2" fmla="*/ 2184400 w 2184400"/>
                    <a:gd name="connsiteY2" fmla="*/ 1066800 h 1066800"/>
                    <a:gd name="connsiteX3" fmla="*/ 2184400 w 2184400"/>
                    <a:gd name="connsiteY3" fmla="*/ 0 h 1066800"/>
                  </a:gdLst>
                  <a:ahLst/>
                  <a:cxnLst>
                    <a:cxn ang="0">
                      <a:pos x="connsiteX0" y="connsiteY0"/>
                    </a:cxn>
                    <a:cxn ang="0">
                      <a:pos x="connsiteX1" y="connsiteY1"/>
                    </a:cxn>
                    <a:cxn ang="0">
                      <a:pos x="connsiteX2" y="connsiteY2"/>
                    </a:cxn>
                    <a:cxn ang="0">
                      <a:pos x="connsiteX3" y="connsiteY3"/>
                    </a:cxn>
                  </a:cxnLst>
                  <a:rect l="l" t="t" r="r" b="b"/>
                  <a:pathLst>
                    <a:path w="2184400" h="1066800">
                      <a:moveTo>
                        <a:pt x="0" y="426720"/>
                      </a:moveTo>
                      <a:lnTo>
                        <a:pt x="0" y="1066800"/>
                      </a:lnTo>
                      <a:lnTo>
                        <a:pt x="2184400" y="1066800"/>
                      </a:lnTo>
                      <a:lnTo>
                        <a:pt x="2184400" y="0"/>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10" name="Group 309">
                <a:extLst>
                  <a:ext uri="{FF2B5EF4-FFF2-40B4-BE49-F238E27FC236}">
                    <a16:creationId xmlns:a16="http://schemas.microsoft.com/office/drawing/2014/main" id="{20992E04-A14D-48A5-A0CB-304FF7598506}"/>
                  </a:ext>
                </a:extLst>
              </p:cNvPr>
              <p:cNvGrpSpPr/>
              <p:nvPr/>
            </p:nvGrpSpPr>
            <p:grpSpPr>
              <a:xfrm>
                <a:off x="2417496" y="1011173"/>
                <a:ext cx="7907531" cy="4204163"/>
                <a:chOff x="2417496" y="1011173"/>
                <a:chExt cx="7907531" cy="4204163"/>
              </a:xfrm>
            </p:grpSpPr>
            <p:sp>
              <p:nvSpPr>
                <p:cNvPr id="311" name="TextBox 310">
                  <a:extLst>
                    <a:ext uri="{FF2B5EF4-FFF2-40B4-BE49-F238E27FC236}">
                      <a16:creationId xmlns:a16="http://schemas.microsoft.com/office/drawing/2014/main" id="{2A3555C8-74A1-4AF9-848C-DFB30E5A4E51}"/>
                    </a:ext>
                  </a:extLst>
                </p:cNvPr>
                <p:cNvSpPr txBox="1"/>
                <p:nvPr/>
              </p:nvSpPr>
              <p:spPr>
                <a:xfrm>
                  <a:off x="2417496" y="1302029"/>
                  <a:ext cx="1351652" cy="369332"/>
                </a:xfrm>
                <a:prstGeom prst="rect">
                  <a:avLst/>
                </a:prstGeom>
                <a:noFill/>
              </p:spPr>
              <p:txBody>
                <a:bodyPr wrap="none" rtlCol="0">
                  <a:spAutoFit/>
                </a:bodyPr>
                <a:lstStyle/>
                <a:p>
                  <a:pPr algn="ctr"/>
                  <a:r>
                    <a:rPr lang="en-IN" dirty="0">
                      <a:solidFill>
                        <a:schemeClr val="bg1"/>
                      </a:solidFill>
                    </a:rPr>
                    <a:t>BUSINESS</a:t>
                  </a:r>
                </a:p>
              </p:txBody>
            </p:sp>
            <p:sp>
              <p:nvSpPr>
                <p:cNvPr id="312" name="TextBox 311">
                  <a:extLst>
                    <a:ext uri="{FF2B5EF4-FFF2-40B4-BE49-F238E27FC236}">
                      <a16:creationId xmlns:a16="http://schemas.microsoft.com/office/drawing/2014/main" id="{C1990422-044E-4094-9EF5-509474828361}"/>
                    </a:ext>
                  </a:extLst>
                </p:cNvPr>
                <p:cNvSpPr txBox="1"/>
                <p:nvPr/>
              </p:nvSpPr>
              <p:spPr>
                <a:xfrm>
                  <a:off x="5684632" y="1011173"/>
                  <a:ext cx="1390124" cy="369332"/>
                </a:xfrm>
                <a:prstGeom prst="rect">
                  <a:avLst/>
                </a:prstGeom>
                <a:noFill/>
              </p:spPr>
              <p:txBody>
                <a:bodyPr wrap="none" rtlCol="0">
                  <a:spAutoFit/>
                </a:bodyPr>
                <a:lstStyle/>
                <a:p>
                  <a:pPr algn="ctr"/>
                  <a:r>
                    <a:rPr lang="en-IN" dirty="0">
                      <a:solidFill>
                        <a:schemeClr val="bg1"/>
                      </a:solidFill>
                    </a:rPr>
                    <a:t>FINANCIAL</a:t>
                  </a:r>
                </a:p>
              </p:txBody>
            </p:sp>
            <p:sp>
              <p:nvSpPr>
                <p:cNvPr id="313" name="TextBox 312">
                  <a:extLst>
                    <a:ext uri="{FF2B5EF4-FFF2-40B4-BE49-F238E27FC236}">
                      <a16:creationId xmlns:a16="http://schemas.microsoft.com/office/drawing/2014/main" id="{49DC1CE6-BB5B-4AA3-9D54-7F27E1AE840E}"/>
                    </a:ext>
                  </a:extLst>
                </p:cNvPr>
                <p:cNvSpPr txBox="1"/>
                <p:nvPr/>
              </p:nvSpPr>
              <p:spPr>
                <a:xfrm>
                  <a:off x="7677090" y="2241238"/>
                  <a:ext cx="1313180" cy="369332"/>
                </a:xfrm>
                <a:prstGeom prst="rect">
                  <a:avLst/>
                </a:prstGeom>
                <a:noFill/>
              </p:spPr>
              <p:txBody>
                <a:bodyPr wrap="none" rtlCol="0">
                  <a:spAutoFit/>
                </a:bodyPr>
                <a:lstStyle/>
                <a:p>
                  <a:pPr algn="ctr"/>
                  <a:r>
                    <a:rPr lang="en-IN" dirty="0">
                      <a:solidFill>
                        <a:schemeClr val="bg1"/>
                      </a:solidFill>
                    </a:rPr>
                    <a:t>CONTROL</a:t>
                  </a:r>
                </a:p>
              </p:txBody>
            </p:sp>
            <p:sp>
              <p:nvSpPr>
                <p:cNvPr id="314" name="TextBox 313">
                  <a:extLst>
                    <a:ext uri="{FF2B5EF4-FFF2-40B4-BE49-F238E27FC236}">
                      <a16:creationId xmlns:a16="http://schemas.microsoft.com/office/drawing/2014/main" id="{6ABEC4AE-1782-40EF-9A7F-EE25046CB036}"/>
                    </a:ext>
                  </a:extLst>
                </p:cNvPr>
                <p:cNvSpPr txBox="1"/>
                <p:nvPr/>
              </p:nvSpPr>
              <p:spPr>
                <a:xfrm>
                  <a:off x="3999644" y="2119585"/>
                  <a:ext cx="1082349" cy="369332"/>
                </a:xfrm>
                <a:prstGeom prst="rect">
                  <a:avLst/>
                </a:prstGeom>
                <a:noFill/>
              </p:spPr>
              <p:txBody>
                <a:bodyPr wrap="none" rtlCol="0">
                  <a:spAutoFit/>
                </a:bodyPr>
                <a:lstStyle/>
                <a:p>
                  <a:pPr algn="ctr"/>
                  <a:r>
                    <a:rPr lang="en-IN" dirty="0">
                      <a:solidFill>
                        <a:schemeClr val="bg1"/>
                      </a:solidFill>
                    </a:rPr>
                    <a:t>SAFETY</a:t>
                  </a:r>
                </a:p>
              </p:txBody>
            </p:sp>
            <p:sp>
              <p:nvSpPr>
                <p:cNvPr id="315" name="TextBox 314">
                  <a:extLst>
                    <a:ext uri="{FF2B5EF4-FFF2-40B4-BE49-F238E27FC236}">
                      <a16:creationId xmlns:a16="http://schemas.microsoft.com/office/drawing/2014/main" id="{E2FE01BD-95C4-494A-9C94-A59087DC3117}"/>
                    </a:ext>
                  </a:extLst>
                </p:cNvPr>
                <p:cNvSpPr txBox="1"/>
                <p:nvPr/>
              </p:nvSpPr>
              <p:spPr>
                <a:xfrm>
                  <a:off x="8913550" y="3940579"/>
                  <a:ext cx="1411477" cy="369332"/>
                </a:xfrm>
                <a:prstGeom prst="rect">
                  <a:avLst/>
                </a:prstGeom>
                <a:noFill/>
              </p:spPr>
              <p:txBody>
                <a:bodyPr wrap="none" rtlCol="0">
                  <a:spAutoFit/>
                </a:bodyPr>
                <a:lstStyle/>
                <a:p>
                  <a:pPr algn="ctr"/>
                  <a:r>
                    <a:rPr lang="en-IN" dirty="0">
                      <a:solidFill>
                        <a:schemeClr val="bg1"/>
                      </a:solidFill>
                    </a:rPr>
                    <a:t>STRATEGY</a:t>
                  </a:r>
                </a:p>
              </p:txBody>
            </p:sp>
            <p:sp>
              <p:nvSpPr>
                <p:cNvPr id="316" name="TextBox 315">
                  <a:extLst>
                    <a:ext uri="{FF2B5EF4-FFF2-40B4-BE49-F238E27FC236}">
                      <a16:creationId xmlns:a16="http://schemas.microsoft.com/office/drawing/2014/main" id="{67E2CBD4-A83B-466B-9CE7-EA74D93F7237}"/>
                    </a:ext>
                  </a:extLst>
                </p:cNvPr>
                <p:cNvSpPr txBox="1"/>
                <p:nvPr/>
              </p:nvSpPr>
              <p:spPr>
                <a:xfrm>
                  <a:off x="8988608" y="1011173"/>
                  <a:ext cx="1296060" cy="369332"/>
                </a:xfrm>
                <a:prstGeom prst="rect">
                  <a:avLst/>
                </a:prstGeom>
                <a:noFill/>
              </p:spPr>
              <p:txBody>
                <a:bodyPr wrap="none" rtlCol="0">
                  <a:spAutoFit/>
                </a:bodyPr>
                <a:lstStyle/>
                <a:p>
                  <a:pPr algn="ctr"/>
                  <a:r>
                    <a:rPr lang="en-IN" dirty="0">
                      <a:solidFill>
                        <a:schemeClr val="bg1"/>
                      </a:solidFill>
                    </a:rPr>
                    <a:t>ANALYSIS</a:t>
                  </a:r>
                </a:p>
              </p:txBody>
            </p:sp>
            <p:sp>
              <p:nvSpPr>
                <p:cNvPr id="317" name="TextBox 316">
                  <a:extLst>
                    <a:ext uri="{FF2B5EF4-FFF2-40B4-BE49-F238E27FC236}">
                      <a16:creationId xmlns:a16="http://schemas.microsoft.com/office/drawing/2014/main" id="{3FB41211-F370-4DB8-B019-F68350FE7C92}"/>
                    </a:ext>
                  </a:extLst>
                </p:cNvPr>
                <p:cNvSpPr txBox="1"/>
                <p:nvPr/>
              </p:nvSpPr>
              <p:spPr>
                <a:xfrm>
                  <a:off x="4214667" y="4846004"/>
                  <a:ext cx="1697901" cy="369332"/>
                </a:xfrm>
                <a:prstGeom prst="rect">
                  <a:avLst/>
                </a:prstGeom>
                <a:noFill/>
              </p:spPr>
              <p:txBody>
                <a:bodyPr wrap="none" rtlCol="0">
                  <a:spAutoFit/>
                </a:bodyPr>
                <a:lstStyle/>
                <a:p>
                  <a:pPr algn="ctr"/>
                  <a:r>
                    <a:rPr lang="en-IN" dirty="0">
                      <a:solidFill>
                        <a:schemeClr val="bg1"/>
                      </a:solidFill>
                    </a:rPr>
                    <a:t>PROTECTION</a:t>
                  </a:r>
                </a:p>
              </p:txBody>
            </p:sp>
          </p:grpSp>
        </p:grpSp>
        <p:grpSp>
          <p:nvGrpSpPr>
            <p:cNvPr id="278" name="Group 277">
              <a:extLst>
                <a:ext uri="{FF2B5EF4-FFF2-40B4-BE49-F238E27FC236}">
                  <a16:creationId xmlns:a16="http://schemas.microsoft.com/office/drawing/2014/main" id="{B74E90C5-E43D-49BA-8398-1CDA31C42E01}"/>
                </a:ext>
              </a:extLst>
            </p:cNvPr>
            <p:cNvGrpSpPr/>
            <p:nvPr/>
          </p:nvGrpSpPr>
          <p:grpSpPr>
            <a:xfrm>
              <a:off x="1582154" y="1116778"/>
              <a:ext cx="8916802" cy="4163862"/>
              <a:chOff x="1582154" y="1116778"/>
              <a:chExt cx="8916802" cy="4163862"/>
            </a:xfrm>
          </p:grpSpPr>
          <p:grpSp>
            <p:nvGrpSpPr>
              <p:cNvPr id="279" name="Group 278">
                <a:extLst>
                  <a:ext uri="{FF2B5EF4-FFF2-40B4-BE49-F238E27FC236}">
                    <a16:creationId xmlns:a16="http://schemas.microsoft.com/office/drawing/2014/main" id="{9B88B082-0B00-4291-A64E-C2F27A58D336}"/>
                  </a:ext>
                </a:extLst>
              </p:cNvPr>
              <p:cNvGrpSpPr/>
              <p:nvPr/>
            </p:nvGrpSpPr>
            <p:grpSpPr>
              <a:xfrm>
                <a:off x="1582154" y="4518668"/>
                <a:ext cx="697234" cy="495822"/>
                <a:chOff x="5662357" y="2997955"/>
                <a:chExt cx="866775" cy="616387"/>
              </a:xfrm>
              <a:solidFill>
                <a:schemeClr val="bg1">
                  <a:alpha val="14000"/>
                </a:schemeClr>
              </a:solidFill>
            </p:grpSpPr>
            <p:sp>
              <p:nvSpPr>
                <p:cNvPr id="305" name="Freeform: Shape 304">
                  <a:extLst>
                    <a:ext uri="{FF2B5EF4-FFF2-40B4-BE49-F238E27FC236}">
                      <a16:creationId xmlns:a16="http://schemas.microsoft.com/office/drawing/2014/main" id="{DBA2C904-7695-46FA-B676-9B7E2C52C1A8}"/>
                    </a:ext>
                  </a:extLst>
                </p:cNvPr>
                <p:cNvSpPr/>
                <p:nvPr/>
              </p:nvSpPr>
              <p:spPr>
                <a:xfrm>
                  <a:off x="5763682" y="2997955"/>
                  <a:ext cx="133350" cy="133350"/>
                </a:xfrm>
                <a:custGeom>
                  <a:avLst/>
                  <a:gdLst>
                    <a:gd name="connsiteX0" fmla="*/ 60808 w 133350"/>
                    <a:gd name="connsiteY0" fmla="*/ 126378 h 133350"/>
                    <a:gd name="connsiteX1" fmla="*/ 66923 w 133350"/>
                    <a:gd name="connsiteY1" fmla="*/ 126682 h 133350"/>
                    <a:gd name="connsiteX2" fmla="*/ 73038 w 133350"/>
                    <a:gd name="connsiteY2" fmla="*/ 126378 h 133350"/>
                    <a:gd name="connsiteX3" fmla="*/ 126702 w 133350"/>
                    <a:gd name="connsiteY3" fmla="*/ 66913 h 133350"/>
                    <a:gd name="connsiteX4" fmla="*/ 73038 w 133350"/>
                    <a:gd name="connsiteY4" fmla="*/ 7449 h 133350"/>
                    <a:gd name="connsiteX5" fmla="*/ 66923 w 133350"/>
                    <a:gd name="connsiteY5" fmla="*/ 7144 h 133350"/>
                    <a:gd name="connsiteX6" fmla="*/ 60808 w 133350"/>
                    <a:gd name="connsiteY6" fmla="*/ 7449 h 133350"/>
                    <a:gd name="connsiteX7" fmla="*/ 7144 w 133350"/>
                    <a:gd name="connsiteY7" fmla="*/ 66913 h 133350"/>
                    <a:gd name="connsiteX8" fmla="*/ 60808 w 133350"/>
                    <a:gd name="connsiteY8" fmla="*/ 126378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133350">
                      <a:moveTo>
                        <a:pt x="60808" y="126378"/>
                      </a:moveTo>
                      <a:cubicBezTo>
                        <a:pt x="62817" y="126578"/>
                        <a:pt x="64856" y="126682"/>
                        <a:pt x="66923" y="126682"/>
                      </a:cubicBezTo>
                      <a:cubicBezTo>
                        <a:pt x="68990" y="126682"/>
                        <a:pt x="71028" y="126578"/>
                        <a:pt x="73038" y="126378"/>
                      </a:cubicBezTo>
                      <a:cubicBezTo>
                        <a:pt x="103175" y="123320"/>
                        <a:pt x="126702" y="97860"/>
                        <a:pt x="126702" y="66913"/>
                      </a:cubicBezTo>
                      <a:cubicBezTo>
                        <a:pt x="126702" y="35966"/>
                        <a:pt x="103175" y="10516"/>
                        <a:pt x="73038" y="7449"/>
                      </a:cubicBezTo>
                      <a:cubicBezTo>
                        <a:pt x="71028" y="7249"/>
                        <a:pt x="68990" y="7144"/>
                        <a:pt x="66923" y="7144"/>
                      </a:cubicBezTo>
                      <a:cubicBezTo>
                        <a:pt x="64856" y="7144"/>
                        <a:pt x="62817" y="7249"/>
                        <a:pt x="60808" y="7449"/>
                      </a:cubicBezTo>
                      <a:cubicBezTo>
                        <a:pt x="30670" y="10506"/>
                        <a:pt x="7144" y="35966"/>
                        <a:pt x="7144" y="66913"/>
                      </a:cubicBezTo>
                      <a:cubicBezTo>
                        <a:pt x="7144" y="97860"/>
                        <a:pt x="30670" y="123311"/>
                        <a:pt x="60808" y="1263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6" name="Freeform: Shape 305">
                  <a:extLst>
                    <a:ext uri="{FF2B5EF4-FFF2-40B4-BE49-F238E27FC236}">
                      <a16:creationId xmlns:a16="http://schemas.microsoft.com/office/drawing/2014/main" id="{F3199A53-321F-4F54-B83F-1AD8993A8D3C}"/>
                    </a:ext>
                  </a:extLst>
                </p:cNvPr>
                <p:cNvSpPr/>
                <p:nvPr/>
              </p:nvSpPr>
              <p:spPr>
                <a:xfrm>
                  <a:off x="6031382" y="2997955"/>
                  <a:ext cx="133350" cy="133350"/>
                </a:xfrm>
                <a:custGeom>
                  <a:avLst/>
                  <a:gdLst>
                    <a:gd name="connsiteX0" fmla="*/ 126682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2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2" y="66913"/>
                      </a:moveTo>
                      <a:cubicBezTo>
                        <a:pt x="126682" y="99923"/>
                        <a:pt x="99923" y="126682"/>
                        <a:pt x="66913" y="126682"/>
                      </a:cubicBezTo>
                      <a:cubicBezTo>
                        <a:pt x="33903" y="126682"/>
                        <a:pt x="7144" y="99923"/>
                        <a:pt x="7144" y="66913"/>
                      </a:cubicBezTo>
                      <a:cubicBezTo>
                        <a:pt x="7144" y="33903"/>
                        <a:pt x="33903" y="7144"/>
                        <a:pt x="66913" y="7144"/>
                      </a:cubicBezTo>
                      <a:cubicBezTo>
                        <a:pt x="99923" y="7144"/>
                        <a:pt x="126682" y="33903"/>
                        <a:pt x="126682"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7" name="Freeform: Shape 306">
                  <a:extLst>
                    <a:ext uri="{FF2B5EF4-FFF2-40B4-BE49-F238E27FC236}">
                      <a16:creationId xmlns:a16="http://schemas.microsoft.com/office/drawing/2014/main" id="{5C989AB8-123F-415F-8C2F-62183C92B1F7}"/>
                    </a:ext>
                  </a:extLst>
                </p:cNvPr>
                <p:cNvSpPr/>
                <p:nvPr/>
              </p:nvSpPr>
              <p:spPr>
                <a:xfrm>
                  <a:off x="5662357" y="3128567"/>
                  <a:ext cx="866775" cy="485775"/>
                </a:xfrm>
                <a:custGeom>
                  <a:avLst/>
                  <a:gdLst>
                    <a:gd name="connsiteX0" fmla="*/ 857848 w 866775"/>
                    <a:gd name="connsiteY0" fmla="*/ 147747 h 485775"/>
                    <a:gd name="connsiteX1" fmla="*/ 762598 w 866775"/>
                    <a:gd name="connsiteY1" fmla="*/ 36305 h 485775"/>
                    <a:gd name="connsiteX2" fmla="*/ 745720 w 866775"/>
                    <a:gd name="connsiteY2" fmla="*/ 22732 h 485775"/>
                    <a:gd name="connsiteX3" fmla="*/ 703981 w 866775"/>
                    <a:gd name="connsiteY3" fmla="*/ 14273 h 485775"/>
                    <a:gd name="connsiteX4" fmla="*/ 701153 w 866775"/>
                    <a:gd name="connsiteY4" fmla="*/ 14273 h 485775"/>
                    <a:gd name="connsiteX5" fmla="*/ 659414 w 866775"/>
                    <a:gd name="connsiteY5" fmla="*/ 22732 h 485775"/>
                    <a:gd name="connsiteX6" fmla="*/ 642526 w 866775"/>
                    <a:gd name="connsiteY6" fmla="*/ 36409 h 485775"/>
                    <a:gd name="connsiteX7" fmla="*/ 569441 w 866775"/>
                    <a:gd name="connsiteY7" fmla="*/ 123125 h 485775"/>
                    <a:gd name="connsiteX8" fmla="*/ 495251 w 866775"/>
                    <a:gd name="connsiteY8" fmla="*/ 36314 h 485775"/>
                    <a:gd name="connsiteX9" fmla="*/ 478382 w 866775"/>
                    <a:gd name="connsiteY9" fmla="*/ 22741 h 485775"/>
                    <a:gd name="connsiteX10" fmla="*/ 436634 w 866775"/>
                    <a:gd name="connsiteY10" fmla="*/ 14283 h 485775"/>
                    <a:gd name="connsiteX11" fmla="*/ 433805 w 866775"/>
                    <a:gd name="connsiteY11" fmla="*/ 14283 h 485775"/>
                    <a:gd name="connsiteX12" fmla="*/ 392066 w 866775"/>
                    <a:gd name="connsiteY12" fmla="*/ 22741 h 485775"/>
                    <a:gd name="connsiteX13" fmla="*/ 375178 w 866775"/>
                    <a:gd name="connsiteY13" fmla="*/ 36419 h 485775"/>
                    <a:gd name="connsiteX14" fmla="*/ 301941 w 866775"/>
                    <a:gd name="connsiteY14" fmla="*/ 123335 h 485775"/>
                    <a:gd name="connsiteX15" fmla="*/ 227560 w 866775"/>
                    <a:gd name="connsiteY15" fmla="*/ 36314 h 485775"/>
                    <a:gd name="connsiteX16" fmla="*/ 210691 w 866775"/>
                    <a:gd name="connsiteY16" fmla="*/ 22741 h 485775"/>
                    <a:gd name="connsiteX17" fmla="*/ 168943 w 866775"/>
                    <a:gd name="connsiteY17" fmla="*/ 14283 h 485775"/>
                    <a:gd name="connsiteX18" fmla="*/ 166114 w 866775"/>
                    <a:gd name="connsiteY18" fmla="*/ 14283 h 485775"/>
                    <a:gd name="connsiteX19" fmla="*/ 124376 w 866775"/>
                    <a:gd name="connsiteY19" fmla="*/ 22741 h 485775"/>
                    <a:gd name="connsiteX20" fmla="*/ 107488 w 866775"/>
                    <a:gd name="connsiteY20" fmla="*/ 36419 h 485775"/>
                    <a:gd name="connsiteX21" fmla="*/ 13686 w 866775"/>
                    <a:gd name="connsiteY21" fmla="*/ 147709 h 485775"/>
                    <a:gd name="connsiteX22" fmla="*/ 16686 w 866775"/>
                    <a:gd name="connsiteY22" fmla="*/ 186104 h 485775"/>
                    <a:gd name="connsiteX23" fmla="*/ 34374 w 866775"/>
                    <a:gd name="connsiteY23" fmla="*/ 192648 h 485775"/>
                    <a:gd name="connsiteX24" fmla="*/ 55091 w 866775"/>
                    <a:gd name="connsiteY24" fmla="*/ 183104 h 485775"/>
                    <a:gd name="connsiteX25" fmla="*/ 100706 w 866775"/>
                    <a:gd name="connsiteY25" fmla="*/ 128154 h 485775"/>
                    <a:gd name="connsiteX26" fmla="*/ 92610 w 866775"/>
                    <a:gd name="connsiteY26" fmla="*/ 238025 h 485775"/>
                    <a:gd name="connsiteX27" fmla="*/ 112107 w 866775"/>
                    <a:gd name="connsiteY27" fmla="*/ 238025 h 485775"/>
                    <a:gd name="connsiteX28" fmla="*/ 112107 w 866775"/>
                    <a:gd name="connsiteY28" fmla="*/ 239959 h 485775"/>
                    <a:gd name="connsiteX29" fmla="*/ 92219 w 866775"/>
                    <a:gd name="connsiteY29" fmla="*/ 452938 h 485775"/>
                    <a:gd name="connsiteX30" fmla="*/ 116813 w 866775"/>
                    <a:gd name="connsiteY30" fmla="*/ 482589 h 485775"/>
                    <a:gd name="connsiteX31" fmla="*/ 119375 w 866775"/>
                    <a:gd name="connsiteY31" fmla="*/ 482703 h 485775"/>
                    <a:gd name="connsiteX32" fmla="*/ 146464 w 866775"/>
                    <a:gd name="connsiteY32" fmla="*/ 457996 h 485775"/>
                    <a:gd name="connsiteX33" fmla="*/ 165714 w 866775"/>
                    <a:gd name="connsiteY33" fmla="*/ 251817 h 485775"/>
                    <a:gd name="connsiteX34" fmla="*/ 169324 w 866775"/>
                    <a:gd name="connsiteY34" fmla="*/ 251817 h 485775"/>
                    <a:gd name="connsiteX35" fmla="*/ 188574 w 866775"/>
                    <a:gd name="connsiteY35" fmla="*/ 457996 h 485775"/>
                    <a:gd name="connsiteX36" fmla="*/ 215663 w 866775"/>
                    <a:gd name="connsiteY36" fmla="*/ 482703 h 485775"/>
                    <a:gd name="connsiteX37" fmla="*/ 218235 w 866775"/>
                    <a:gd name="connsiteY37" fmla="*/ 482589 h 485775"/>
                    <a:gd name="connsiteX38" fmla="*/ 242829 w 866775"/>
                    <a:gd name="connsiteY38" fmla="*/ 452938 h 485775"/>
                    <a:gd name="connsiteX39" fmla="*/ 222912 w 866775"/>
                    <a:gd name="connsiteY39" fmla="*/ 239949 h 485775"/>
                    <a:gd name="connsiteX40" fmla="*/ 222912 w 866775"/>
                    <a:gd name="connsiteY40" fmla="*/ 238025 h 485775"/>
                    <a:gd name="connsiteX41" fmla="*/ 242400 w 866775"/>
                    <a:gd name="connsiteY41" fmla="*/ 238025 h 485775"/>
                    <a:gd name="connsiteX42" fmla="*/ 234294 w 866775"/>
                    <a:gd name="connsiteY42" fmla="*/ 128050 h 485775"/>
                    <a:gd name="connsiteX43" fmla="*/ 281376 w 866775"/>
                    <a:gd name="connsiteY43" fmla="*/ 183142 h 485775"/>
                    <a:gd name="connsiteX44" fmla="*/ 282843 w 866775"/>
                    <a:gd name="connsiteY44" fmla="*/ 184514 h 485775"/>
                    <a:gd name="connsiteX45" fmla="*/ 284367 w 866775"/>
                    <a:gd name="connsiteY45" fmla="*/ 186104 h 485775"/>
                    <a:gd name="connsiteX46" fmla="*/ 285110 w 866775"/>
                    <a:gd name="connsiteY46" fmla="*/ 186628 h 485775"/>
                    <a:gd name="connsiteX47" fmla="*/ 287129 w 866775"/>
                    <a:gd name="connsiteY47" fmla="*/ 188067 h 485775"/>
                    <a:gd name="connsiteX48" fmla="*/ 289701 w 866775"/>
                    <a:gd name="connsiteY48" fmla="*/ 189571 h 485775"/>
                    <a:gd name="connsiteX49" fmla="*/ 291911 w 866775"/>
                    <a:gd name="connsiteY49" fmla="*/ 190610 h 485775"/>
                    <a:gd name="connsiteX50" fmla="*/ 294768 w 866775"/>
                    <a:gd name="connsiteY50" fmla="*/ 191543 h 485775"/>
                    <a:gd name="connsiteX51" fmla="*/ 297007 w 866775"/>
                    <a:gd name="connsiteY51" fmla="*/ 192143 h 485775"/>
                    <a:gd name="connsiteX52" fmla="*/ 300388 w 866775"/>
                    <a:gd name="connsiteY52" fmla="*/ 192505 h 485775"/>
                    <a:gd name="connsiteX53" fmla="*/ 302103 w 866775"/>
                    <a:gd name="connsiteY53" fmla="*/ 192686 h 485775"/>
                    <a:gd name="connsiteX54" fmla="*/ 307618 w 866775"/>
                    <a:gd name="connsiteY54" fmla="*/ 192067 h 485775"/>
                    <a:gd name="connsiteX55" fmla="*/ 308199 w 866775"/>
                    <a:gd name="connsiteY55" fmla="*/ 191905 h 485775"/>
                    <a:gd name="connsiteX56" fmla="*/ 312780 w 866775"/>
                    <a:gd name="connsiteY56" fmla="*/ 190410 h 485775"/>
                    <a:gd name="connsiteX57" fmla="*/ 313847 w 866775"/>
                    <a:gd name="connsiteY57" fmla="*/ 189914 h 485775"/>
                    <a:gd name="connsiteX58" fmla="*/ 317676 w 866775"/>
                    <a:gd name="connsiteY58" fmla="*/ 187657 h 485775"/>
                    <a:gd name="connsiteX59" fmla="*/ 318695 w 866775"/>
                    <a:gd name="connsiteY59" fmla="*/ 186933 h 485775"/>
                    <a:gd name="connsiteX60" fmla="*/ 319791 w 866775"/>
                    <a:gd name="connsiteY60" fmla="*/ 186152 h 485775"/>
                    <a:gd name="connsiteX61" fmla="*/ 322077 w 866775"/>
                    <a:gd name="connsiteY61" fmla="*/ 183771 h 485775"/>
                    <a:gd name="connsiteX62" fmla="*/ 322781 w 866775"/>
                    <a:gd name="connsiteY62" fmla="*/ 183114 h 485775"/>
                    <a:gd name="connsiteX63" fmla="*/ 323267 w 866775"/>
                    <a:gd name="connsiteY63" fmla="*/ 182523 h 485775"/>
                    <a:gd name="connsiteX64" fmla="*/ 323743 w 866775"/>
                    <a:gd name="connsiteY64" fmla="*/ 181942 h 485775"/>
                    <a:gd name="connsiteX65" fmla="*/ 368397 w 866775"/>
                    <a:gd name="connsiteY65" fmla="*/ 128164 h 485775"/>
                    <a:gd name="connsiteX66" fmla="*/ 360300 w 866775"/>
                    <a:gd name="connsiteY66" fmla="*/ 238035 h 485775"/>
                    <a:gd name="connsiteX67" fmla="*/ 379798 w 866775"/>
                    <a:gd name="connsiteY67" fmla="*/ 238035 h 485775"/>
                    <a:gd name="connsiteX68" fmla="*/ 379798 w 866775"/>
                    <a:gd name="connsiteY68" fmla="*/ 239968 h 485775"/>
                    <a:gd name="connsiteX69" fmla="*/ 359910 w 866775"/>
                    <a:gd name="connsiteY69" fmla="*/ 452947 h 485775"/>
                    <a:gd name="connsiteX70" fmla="*/ 384503 w 866775"/>
                    <a:gd name="connsiteY70" fmla="*/ 482599 h 485775"/>
                    <a:gd name="connsiteX71" fmla="*/ 387066 w 866775"/>
                    <a:gd name="connsiteY71" fmla="*/ 482713 h 485775"/>
                    <a:gd name="connsiteX72" fmla="*/ 414155 w 866775"/>
                    <a:gd name="connsiteY72" fmla="*/ 458005 h 485775"/>
                    <a:gd name="connsiteX73" fmla="*/ 433405 w 866775"/>
                    <a:gd name="connsiteY73" fmla="*/ 251827 h 485775"/>
                    <a:gd name="connsiteX74" fmla="*/ 437015 w 866775"/>
                    <a:gd name="connsiteY74" fmla="*/ 251827 h 485775"/>
                    <a:gd name="connsiteX75" fmla="*/ 456255 w 866775"/>
                    <a:gd name="connsiteY75" fmla="*/ 458005 h 485775"/>
                    <a:gd name="connsiteX76" fmla="*/ 483344 w 866775"/>
                    <a:gd name="connsiteY76" fmla="*/ 482713 h 485775"/>
                    <a:gd name="connsiteX77" fmla="*/ 485926 w 866775"/>
                    <a:gd name="connsiteY77" fmla="*/ 482599 h 485775"/>
                    <a:gd name="connsiteX78" fmla="*/ 510510 w 866775"/>
                    <a:gd name="connsiteY78" fmla="*/ 452947 h 485775"/>
                    <a:gd name="connsiteX79" fmla="*/ 490612 w 866775"/>
                    <a:gd name="connsiteY79" fmla="*/ 239949 h 485775"/>
                    <a:gd name="connsiteX80" fmla="*/ 490612 w 866775"/>
                    <a:gd name="connsiteY80" fmla="*/ 238025 h 485775"/>
                    <a:gd name="connsiteX81" fmla="*/ 510100 w 866775"/>
                    <a:gd name="connsiteY81" fmla="*/ 238025 h 485775"/>
                    <a:gd name="connsiteX82" fmla="*/ 501994 w 866775"/>
                    <a:gd name="connsiteY82" fmla="*/ 128050 h 485775"/>
                    <a:gd name="connsiteX83" fmla="*/ 547057 w 866775"/>
                    <a:gd name="connsiteY83" fmla="*/ 180780 h 485775"/>
                    <a:gd name="connsiteX84" fmla="*/ 551715 w 866775"/>
                    <a:gd name="connsiteY84" fmla="*/ 186104 h 485775"/>
                    <a:gd name="connsiteX85" fmla="*/ 563916 w 866775"/>
                    <a:gd name="connsiteY85" fmla="*/ 192019 h 485775"/>
                    <a:gd name="connsiteX86" fmla="*/ 564126 w 866775"/>
                    <a:gd name="connsiteY86" fmla="*/ 192086 h 485775"/>
                    <a:gd name="connsiteX87" fmla="*/ 569403 w 866775"/>
                    <a:gd name="connsiteY87" fmla="*/ 192648 h 485775"/>
                    <a:gd name="connsiteX88" fmla="*/ 569422 w 866775"/>
                    <a:gd name="connsiteY88" fmla="*/ 192648 h 485775"/>
                    <a:gd name="connsiteX89" fmla="*/ 569784 w 866775"/>
                    <a:gd name="connsiteY89" fmla="*/ 192686 h 485775"/>
                    <a:gd name="connsiteX90" fmla="*/ 587472 w 866775"/>
                    <a:gd name="connsiteY90" fmla="*/ 186152 h 485775"/>
                    <a:gd name="connsiteX91" fmla="*/ 592510 w 866775"/>
                    <a:gd name="connsiteY91" fmla="*/ 180218 h 485775"/>
                    <a:gd name="connsiteX92" fmla="*/ 635735 w 866775"/>
                    <a:gd name="connsiteY92" fmla="*/ 128164 h 485775"/>
                    <a:gd name="connsiteX93" fmla="*/ 627629 w 866775"/>
                    <a:gd name="connsiteY93" fmla="*/ 238035 h 485775"/>
                    <a:gd name="connsiteX94" fmla="*/ 647127 w 866775"/>
                    <a:gd name="connsiteY94" fmla="*/ 238035 h 485775"/>
                    <a:gd name="connsiteX95" fmla="*/ 647127 w 866775"/>
                    <a:gd name="connsiteY95" fmla="*/ 239968 h 485775"/>
                    <a:gd name="connsiteX96" fmla="*/ 627239 w 866775"/>
                    <a:gd name="connsiteY96" fmla="*/ 452947 h 485775"/>
                    <a:gd name="connsiteX97" fmla="*/ 651832 w 866775"/>
                    <a:gd name="connsiteY97" fmla="*/ 482599 h 485775"/>
                    <a:gd name="connsiteX98" fmla="*/ 654394 w 866775"/>
                    <a:gd name="connsiteY98" fmla="*/ 482713 h 485775"/>
                    <a:gd name="connsiteX99" fmla="*/ 681483 w 866775"/>
                    <a:gd name="connsiteY99" fmla="*/ 458005 h 485775"/>
                    <a:gd name="connsiteX100" fmla="*/ 700733 w 866775"/>
                    <a:gd name="connsiteY100" fmla="*/ 251827 h 485775"/>
                    <a:gd name="connsiteX101" fmla="*/ 704343 w 866775"/>
                    <a:gd name="connsiteY101" fmla="*/ 251827 h 485775"/>
                    <a:gd name="connsiteX102" fmla="*/ 723593 w 866775"/>
                    <a:gd name="connsiteY102" fmla="*/ 458005 h 485775"/>
                    <a:gd name="connsiteX103" fmla="*/ 750683 w 866775"/>
                    <a:gd name="connsiteY103" fmla="*/ 482713 h 485775"/>
                    <a:gd name="connsiteX104" fmla="*/ 753254 w 866775"/>
                    <a:gd name="connsiteY104" fmla="*/ 482599 h 485775"/>
                    <a:gd name="connsiteX105" fmla="*/ 777838 w 866775"/>
                    <a:gd name="connsiteY105" fmla="*/ 452947 h 485775"/>
                    <a:gd name="connsiteX106" fmla="*/ 757969 w 866775"/>
                    <a:gd name="connsiteY106" fmla="*/ 239949 h 485775"/>
                    <a:gd name="connsiteX107" fmla="*/ 757969 w 866775"/>
                    <a:gd name="connsiteY107" fmla="*/ 238025 h 485775"/>
                    <a:gd name="connsiteX108" fmla="*/ 777457 w 866775"/>
                    <a:gd name="connsiteY108" fmla="*/ 238025 h 485775"/>
                    <a:gd name="connsiteX109" fmla="*/ 769352 w 866775"/>
                    <a:gd name="connsiteY109" fmla="*/ 128050 h 485775"/>
                    <a:gd name="connsiteX110" fmla="*/ 816434 w 866775"/>
                    <a:gd name="connsiteY110" fmla="*/ 183142 h 485775"/>
                    <a:gd name="connsiteX111" fmla="*/ 837160 w 866775"/>
                    <a:gd name="connsiteY111" fmla="*/ 192677 h 485775"/>
                    <a:gd name="connsiteX112" fmla="*/ 854838 w 866775"/>
                    <a:gd name="connsiteY112" fmla="*/ 186142 h 485775"/>
                    <a:gd name="connsiteX113" fmla="*/ 857848 w 866775"/>
                    <a:gd name="connsiteY113" fmla="*/ 147747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866775" h="485775">
                      <a:moveTo>
                        <a:pt x="857848" y="147747"/>
                      </a:moveTo>
                      <a:lnTo>
                        <a:pt x="762598" y="36305"/>
                      </a:lnTo>
                      <a:lnTo>
                        <a:pt x="745720" y="22732"/>
                      </a:lnTo>
                      <a:cubicBezTo>
                        <a:pt x="745720" y="-6434"/>
                        <a:pt x="735204" y="14273"/>
                        <a:pt x="703981" y="14273"/>
                      </a:cubicBezTo>
                      <a:lnTo>
                        <a:pt x="701153" y="14273"/>
                      </a:lnTo>
                      <a:cubicBezTo>
                        <a:pt x="669939" y="14273"/>
                        <a:pt x="659414" y="-6434"/>
                        <a:pt x="659414" y="22732"/>
                      </a:cubicBezTo>
                      <a:lnTo>
                        <a:pt x="642526" y="36409"/>
                      </a:lnTo>
                      <a:lnTo>
                        <a:pt x="569441" y="123125"/>
                      </a:lnTo>
                      <a:lnTo>
                        <a:pt x="495251" y="36314"/>
                      </a:lnTo>
                      <a:lnTo>
                        <a:pt x="478382" y="22741"/>
                      </a:lnTo>
                      <a:cubicBezTo>
                        <a:pt x="478382" y="-6424"/>
                        <a:pt x="467857" y="14283"/>
                        <a:pt x="436634" y="14283"/>
                      </a:cubicBezTo>
                      <a:lnTo>
                        <a:pt x="433805" y="14283"/>
                      </a:lnTo>
                      <a:cubicBezTo>
                        <a:pt x="402591" y="14283"/>
                        <a:pt x="392066" y="-6424"/>
                        <a:pt x="392066" y="22741"/>
                      </a:cubicBezTo>
                      <a:lnTo>
                        <a:pt x="375178" y="36419"/>
                      </a:lnTo>
                      <a:lnTo>
                        <a:pt x="301941" y="123335"/>
                      </a:lnTo>
                      <a:lnTo>
                        <a:pt x="227560" y="36314"/>
                      </a:lnTo>
                      <a:lnTo>
                        <a:pt x="210691" y="22741"/>
                      </a:lnTo>
                      <a:cubicBezTo>
                        <a:pt x="210691" y="-6424"/>
                        <a:pt x="200166" y="14283"/>
                        <a:pt x="168943" y="14283"/>
                      </a:cubicBezTo>
                      <a:lnTo>
                        <a:pt x="166114" y="14283"/>
                      </a:lnTo>
                      <a:cubicBezTo>
                        <a:pt x="134901" y="14283"/>
                        <a:pt x="124376" y="-6424"/>
                        <a:pt x="124376" y="22741"/>
                      </a:cubicBezTo>
                      <a:lnTo>
                        <a:pt x="107488" y="36419"/>
                      </a:lnTo>
                      <a:lnTo>
                        <a:pt x="13686" y="147709"/>
                      </a:lnTo>
                      <a:cubicBezTo>
                        <a:pt x="3894" y="159158"/>
                        <a:pt x="5256" y="176351"/>
                        <a:pt x="16686" y="186104"/>
                      </a:cubicBezTo>
                      <a:cubicBezTo>
                        <a:pt x="21830" y="190495"/>
                        <a:pt x="28106" y="192648"/>
                        <a:pt x="34374" y="192648"/>
                      </a:cubicBezTo>
                      <a:cubicBezTo>
                        <a:pt x="42061" y="192648"/>
                        <a:pt x="49700" y="189410"/>
                        <a:pt x="55091" y="183104"/>
                      </a:cubicBezTo>
                      <a:lnTo>
                        <a:pt x="100706" y="128154"/>
                      </a:lnTo>
                      <a:lnTo>
                        <a:pt x="92610" y="238025"/>
                      </a:lnTo>
                      <a:lnTo>
                        <a:pt x="112107" y="238025"/>
                      </a:lnTo>
                      <a:lnTo>
                        <a:pt x="112107" y="239959"/>
                      </a:lnTo>
                      <a:lnTo>
                        <a:pt x="92219" y="452938"/>
                      </a:lnTo>
                      <a:cubicBezTo>
                        <a:pt x="90819" y="467921"/>
                        <a:pt x="101830" y="481198"/>
                        <a:pt x="116813" y="482589"/>
                      </a:cubicBezTo>
                      <a:cubicBezTo>
                        <a:pt x="117670" y="482665"/>
                        <a:pt x="118527" y="482703"/>
                        <a:pt x="119375" y="482703"/>
                      </a:cubicBezTo>
                      <a:cubicBezTo>
                        <a:pt x="133272" y="482703"/>
                        <a:pt x="145140" y="472121"/>
                        <a:pt x="146464" y="457996"/>
                      </a:cubicBezTo>
                      <a:lnTo>
                        <a:pt x="165714" y="251817"/>
                      </a:lnTo>
                      <a:lnTo>
                        <a:pt x="169324" y="251817"/>
                      </a:lnTo>
                      <a:lnTo>
                        <a:pt x="188574" y="457996"/>
                      </a:lnTo>
                      <a:cubicBezTo>
                        <a:pt x="189908" y="472112"/>
                        <a:pt x="201776" y="482703"/>
                        <a:pt x="215663" y="482703"/>
                      </a:cubicBezTo>
                      <a:cubicBezTo>
                        <a:pt x="216511" y="482703"/>
                        <a:pt x="217368" y="482665"/>
                        <a:pt x="218235" y="482589"/>
                      </a:cubicBezTo>
                      <a:cubicBezTo>
                        <a:pt x="233208" y="481198"/>
                        <a:pt x="244210" y="467921"/>
                        <a:pt x="242829" y="452938"/>
                      </a:cubicBezTo>
                      <a:lnTo>
                        <a:pt x="222912" y="239949"/>
                      </a:lnTo>
                      <a:lnTo>
                        <a:pt x="222912" y="238025"/>
                      </a:lnTo>
                      <a:lnTo>
                        <a:pt x="242400" y="238025"/>
                      </a:lnTo>
                      <a:lnTo>
                        <a:pt x="234294" y="128050"/>
                      </a:lnTo>
                      <a:lnTo>
                        <a:pt x="281376" y="183142"/>
                      </a:lnTo>
                      <a:cubicBezTo>
                        <a:pt x="281824" y="183666"/>
                        <a:pt x="282367" y="184028"/>
                        <a:pt x="282843" y="184514"/>
                      </a:cubicBezTo>
                      <a:cubicBezTo>
                        <a:pt x="283367" y="185038"/>
                        <a:pt x="283796" y="185619"/>
                        <a:pt x="284367" y="186104"/>
                      </a:cubicBezTo>
                      <a:cubicBezTo>
                        <a:pt x="284596" y="186304"/>
                        <a:pt x="284862" y="186438"/>
                        <a:pt x="285110" y="186628"/>
                      </a:cubicBezTo>
                      <a:cubicBezTo>
                        <a:pt x="285767" y="187152"/>
                        <a:pt x="286444" y="187609"/>
                        <a:pt x="287129" y="188067"/>
                      </a:cubicBezTo>
                      <a:cubicBezTo>
                        <a:pt x="287968" y="188619"/>
                        <a:pt x="288815" y="189124"/>
                        <a:pt x="289701" y="189571"/>
                      </a:cubicBezTo>
                      <a:cubicBezTo>
                        <a:pt x="290435" y="189952"/>
                        <a:pt x="291158" y="190305"/>
                        <a:pt x="291911" y="190610"/>
                      </a:cubicBezTo>
                      <a:cubicBezTo>
                        <a:pt x="292854" y="190991"/>
                        <a:pt x="293806" y="191276"/>
                        <a:pt x="294768" y="191543"/>
                      </a:cubicBezTo>
                      <a:cubicBezTo>
                        <a:pt x="295521" y="191743"/>
                        <a:pt x="296245" y="191991"/>
                        <a:pt x="297007" y="192143"/>
                      </a:cubicBezTo>
                      <a:cubicBezTo>
                        <a:pt x="298131" y="192353"/>
                        <a:pt x="299255" y="192429"/>
                        <a:pt x="300388" y="192505"/>
                      </a:cubicBezTo>
                      <a:cubicBezTo>
                        <a:pt x="300960" y="192534"/>
                        <a:pt x="301531" y="192686"/>
                        <a:pt x="302103" y="192686"/>
                      </a:cubicBezTo>
                      <a:cubicBezTo>
                        <a:pt x="303950" y="192686"/>
                        <a:pt x="305789" y="192438"/>
                        <a:pt x="307618" y="192067"/>
                      </a:cubicBezTo>
                      <a:cubicBezTo>
                        <a:pt x="307818" y="192019"/>
                        <a:pt x="307999" y="191953"/>
                        <a:pt x="308199" y="191905"/>
                      </a:cubicBezTo>
                      <a:cubicBezTo>
                        <a:pt x="309761" y="191553"/>
                        <a:pt x="311285" y="191048"/>
                        <a:pt x="312780" y="190410"/>
                      </a:cubicBezTo>
                      <a:cubicBezTo>
                        <a:pt x="313142" y="190248"/>
                        <a:pt x="313485" y="190086"/>
                        <a:pt x="313847" y="189914"/>
                      </a:cubicBezTo>
                      <a:cubicBezTo>
                        <a:pt x="315171" y="189276"/>
                        <a:pt x="316438" y="188524"/>
                        <a:pt x="317676" y="187657"/>
                      </a:cubicBezTo>
                      <a:cubicBezTo>
                        <a:pt x="318019" y="187419"/>
                        <a:pt x="318362" y="187200"/>
                        <a:pt x="318695" y="186933"/>
                      </a:cubicBezTo>
                      <a:cubicBezTo>
                        <a:pt x="319057" y="186657"/>
                        <a:pt x="319448" y="186457"/>
                        <a:pt x="319791" y="186152"/>
                      </a:cubicBezTo>
                      <a:cubicBezTo>
                        <a:pt x="320648" y="185419"/>
                        <a:pt x="321334" y="184571"/>
                        <a:pt x="322077" y="183771"/>
                      </a:cubicBezTo>
                      <a:cubicBezTo>
                        <a:pt x="322296" y="183533"/>
                        <a:pt x="322562" y="183361"/>
                        <a:pt x="322781" y="183114"/>
                      </a:cubicBezTo>
                      <a:lnTo>
                        <a:pt x="323267" y="182523"/>
                      </a:lnTo>
                      <a:cubicBezTo>
                        <a:pt x="323429" y="182323"/>
                        <a:pt x="323591" y="182142"/>
                        <a:pt x="323743" y="181942"/>
                      </a:cubicBezTo>
                      <a:lnTo>
                        <a:pt x="368397" y="128164"/>
                      </a:lnTo>
                      <a:lnTo>
                        <a:pt x="360300" y="238035"/>
                      </a:lnTo>
                      <a:lnTo>
                        <a:pt x="379798" y="238035"/>
                      </a:lnTo>
                      <a:lnTo>
                        <a:pt x="379798" y="239968"/>
                      </a:lnTo>
                      <a:lnTo>
                        <a:pt x="359910" y="452947"/>
                      </a:lnTo>
                      <a:cubicBezTo>
                        <a:pt x="358510" y="467930"/>
                        <a:pt x="369521" y="481208"/>
                        <a:pt x="384503" y="482599"/>
                      </a:cubicBezTo>
                      <a:cubicBezTo>
                        <a:pt x="385361" y="482675"/>
                        <a:pt x="386218" y="482713"/>
                        <a:pt x="387066" y="482713"/>
                      </a:cubicBezTo>
                      <a:cubicBezTo>
                        <a:pt x="400953" y="482713"/>
                        <a:pt x="412831" y="472131"/>
                        <a:pt x="414155" y="458005"/>
                      </a:cubicBezTo>
                      <a:lnTo>
                        <a:pt x="433405" y="251827"/>
                      </a:lnTo>
                      <a:lnTo>
                        <a:pt x="437015" y="251827"/>
                      </a:lnTo>
                      <a:lnTo>
                        <a:pt x="456255" y="458005"/>
                      </a:lnTo>
                      <a:cubicBezTo>
                        <a:pt x="457589" y="472121"/>
                        <a:pt x="469466" y="482713"/>
                        <a:pt x="483344" y="482713"/>
                      </a:cubicBezTo>
                      <a:cubicBezTo>
                        <a:pt x="484202" y="482713"/>
                        <a:pt x="485059" y="482675"/>
                        <a:pt x="485926" y="482599"/>
                      </a:cubicBezTo>
                      <a:cubicBezTo>
                        <a:pt x="500889" y="481208"/>
                        <a:pt x="511891" y="467930"/>
                        <a:pt x="510510" y="452947"/>
                      </a:cubicBezTo>
                      <a:lnTo>
                        <a:pt x="490612" y="239949"/>
                      </a:lnTo>
                      <a:lnTo>
                        <a:pt x="490612" y="238025"/>
                      </a:lnTo>
                      <a:lnTo>
                        <a:pt x="510100" y="238025"/>
                      </a:lnTo>
                      <a:lnTo>
                        <a:pt x="501994" y="128050"/>
                      </a:lnTo>
                      <a:lnTo>
                        <a:pt x="547057" y="180780"/>
                      </a:lnTo>
                      <a:cubicBezTo>
                        <a:pt x="548381" y="182694"/>
                        <a:pt x="549867" y="184523"/>
                        <a:pt x="551715" y="186104"/>
                      </a:cubicBezTo>
                      <a:cubicBezTo>
                        <a:pt x="555344" y="189200"/>
                        <a:pt x="559554" y="191124"/>
                        <a:pt x="563916" y="192019"/>
                      </a:cubicBezTo>
                      <a:cubicBezTo>
                        <a:pt x="563993" y="192038"/>
                        <a:pt x="564059" y="192067"/>
                        <a:pt x="564126" y="192086"/>
                      </a:cubicBezTo>
                      <a:cubicBezTo>
                        <a:pt x="565878" y="192429"/>
                        <a:pt x="567631" y="192648"/>
                        <a:pt x="569403" y="192648"/>
                      </a:cubicBezTo>
                      <a:cubicBezTo>
                        <a:pt x="569412" y="192648"/>
                        <a:pt x="569412" y="192648"/>
                        <a:pt x="569422" y="192648"/>
                      </a:cubicBezTo>
                      <a:cubicBezTo>
                        <a:pt x="569546" y="192648"/>
                        <a:pt x="569660" y="192686"/>
                        <a:pt x="569784" y="192686"/>
                      </a:cubicBezTo>
                      <a:cubicBezTo>
                        <a:pt x="576051" y="192686"/>
                        <a:pt x="582328" y="190534"/>
                        <a:pt x="587472" y="186152"/>
                      </a:cubicBezTo>
                      <a:cubicBezTo>
                        <a:pt x="589520" y="184399"/>
                        <a:pt x="591120" y="182361"/>
                        <a:pt x="592510" y="180218"/>
                      </a:cubicBezTo>
                      <a:lnTo>
                        <a:pt x="635735" y="128164"/>
                      </a:lnTo>
                      <a:lnTo>
                        <a:pt x="627629" y="238035"/>
                      </a:lnTo>
                      <a:lnTo>
                        <a:pt x="647127" y="238035"/>
                      </a:lnTo>
                      <a:lnTo>
                        <a:pt x="647127" y="239968"/>
                      </a:lnTo>
                      <a:lnTo>
                        <a:pt x="627239" y="452947"/>
                      </a:lnTo>
                      <a:cubicBezTo>
                        <a:pt x="625838" y="467930"/>
                        <a:pt x="636849" y="481208"/>
                        <a:pt x="651832" y="482599"/>
                      </a:cubicBezTo>
                      <a:cubicBezTo>
                        <a:pt x="652689" y="482675"/>
                        <a:pt x="653547" y="482713"/>
                        <a:pt x="654394" y="482713"/>
                      </a:cubicBezTo>
                      <a:cubicBezTo>
                        <a:pt x="668291" y="482713"/>
                        <a:pt x="680159" y="472131"/>
                        <a:pt x="681483" y="458005"/>
                      </a:cubicBezTo>
                      <a:lnTo>
                        <a:pt x="700733" y="251827"/>
                      </a:lnTo>
                      <a:lnTo>
                        <a:pt x="704343" y="251827"/>
                      </a:lnTo>
                      <a:lnTo>
                        <a:pt x="723593" y="458005"/>
                      </a:lnTo>
                      <a:cubicBezTo>
                        <a:pt x="724927" y="472121"/>
                        <a:pt x="736795" y="482713"/>
                        <a:pt x="750683" y="482713"/>
                      </a:cubicBezTo>
                      <a:cubicBezTo>
                        <a:pt x="751530" y="482713"/>
                        <a:pt x="752387" y="482675"/>
                        <a:pt x="753254" y="482599"/>
                      </a:cubicBezTo>
                      <a:cubicBezTo>
                        <a:pt x="768228" y="481208"/>
                        <a:pt x="779238" y="467930"/>
                        <a:pt x="777838" y="452947"/>
                      </a:cubicBezTo>
                      <a:lnTo>
                        <a:pt x="757969" y="239949"/>
                      </a:lnTo>
                      <a:lnTo>
                        <a:pt x="757969" y="238025"/>
                      </a:lnTo>
                      <a:lnTo>
                        <a:pt x="777457" y="238025"/>
                      </a:lnTo>
                      <a:lnTo>
                        <a:pt x="769352" y="128050"/>
                      </a:lnTo>
                      <a:lnTo>
                        <a:pt x="816434" y="183142"/>
                      </a:lnTo>
                      <a:cubicBezTo>
                        <a:pt x="821825" y="189438"/>
                        <a:pt x="829473" y="192677"/>
                        <a:pt x="837160" y="192677"/>
                      </a:cubicBezTo>
                      <a:cubicBezTo>
                        <a:pt x="843418" y="192677"/>
                        <a:pt x="849695" y="190524"/>
                        <a:pt x="854838" y="186142"/>
                      </a:cubicBezTo>
                      <a:cubicBezTo>
                        <a:pt x="866278" y="176370"/>
                        <a:pt x="867640" y="159177"/>
                        <a:pt x="857848" y="1477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8" name="Freeform: Shape 307">
                  <a:extLst>
                    <a:ext uri="{FF2B5EF4-FFF2-40B4-BE49-F238E27FC236}">
                      <a16:creationId xmlns:a16="http://schemas.microsoft.com/office/drawing/2014/main" id="{DC82525F-14DE-4930-93B4-0B127FB38ADE}"/>
                    </a:ext>
                  </a:extLst>
                </p:cNvPr>
                <p:cNvSpPr/>
                <p:nvPr/>
              </p:nvSpPr>
              <p:spPr>
                <a:xfrm>
                  <a:off x="6298730" y="2997955"/>
                  <a:ext cx="133350" cy="133350"/>
                </a:xfrm>
                <a:custGeom>
                  <a:avLst/>
                  <a:gdLst>
                    <a:gd name="connsiteX0" fmla="*/ 126683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3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3" y="66913"/>
                      </a:moveTo>
                      <a:cubicBezTo>
                        <a:pt x="126683" y="99923"/>
                        <a:pt x="99923" y="126682"/>
                        <a:pt x="66913" y="126682"/>
                      </a:cubicBezTo>
                      <a:cubicBezTo>
                        <a:pt x="33903" y="126682"/>
                        <a:pt x="7144" y="99923"/>
                        <a:pt x="7144" y="66913"/>
                      </a:cubicBezTo>
                      <a:cubicBezTo>
                        <a:pt x="7144" y="33903"/>
                        <a:pt x="33903" y="7144"/>
                        <a:pt x="66913" y="7144"/>
                      </a:cubicBezTo>
                      <a:cubicBezTo>
                        <a:pt x="99923" y="7144"/>
                        <a:pt x="126683" y="33903"/>
                        <a:pt x="126683"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80" name="Graphic 1204" descr="Cloud">
                <a:extLst>
                  <a:ext uri="{FF2B5EF4-FFF2-40B4-BE49-F238E27FC236}">
                    <a16:creationId xmlns:a16="http://schemas.microsoft.com/office/drawing/2014/main" id="{47F25544-C194-4AE5-988E-4FFDB6F74BF0}"/>
                  </a:ext>
                </a:extLst>
              </p:cNvPr>
              <p:cNvSpPr/>
              <p:nvPr/>
            </p:nvSpPr>
            <p:spPr>
              <a:xfrm>
                <a:off x="10026350" y="4543483"/>
                <a:ext cx="472606" cy="27244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solidFill>
                <a:schemeClr val="bg1">
                  <a:alpha val="1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1" name="Freeform: Shape 280">
                <a:extLst>
                  <a:ext uri="{FF2B5EF4-FFF2-40B4-BE49-F238E27FC236}">
                    <a16:creationId xmlns:a16="http://schemas.microsoft.com/office/drawing/2014/main" id="{CDC10A61-AB1B-43FF-9634-BD19AE9ECE20}"/>
                  </a:ext>
                </a:extLst>
              </p:cNvPr>
              <p:cNvSpPr/>
              <p:nvPr/>
            </p:nvSpPr>
            <p:spPr>
              <a:xfrm>
                <a:off x="6333133" y="1682706"/>
                <a:ext cx="459906" cy="461054"/>
              </a:xfrm>
              <a:custGeom>
                <a:avLst/>
                <a:gdLst>
                  <a:gd name="connsiteX0" fmla="*/ 449139 w 470964"/>
                  <a:gd name="connsiteY0" fmla="*/ 255 h 472139"/>
                  <a:gd name="connsiteX1" fmla="*/ 465370 w 470964"/>
                  <a:gd name="connsiteY1" fmla="*/ 5407 h 472139"/>
                  <a:gd name="connsiteX2" fmla="*/ 470642 w 470964"/>
                  <a:gd name="connsiteY2" fmla="*/ 22866 h 472139"/>
                  <a:gd name="connsiteX3" fmla="*/ 469586 w 470964"/>
                  <a:gd name="connsiteY3" fmla="*/ 28950 h 472139"/>
                  <a:gd name="connsiteX4" fmla="*/ 449587 w 470964"/>
                  <a:gd name="connsiteY4" fmla="*/ 67497 h 472139"/>
                  <a:gd name="connsiteX5" fmla="*/ 413356 w 470964"/>
                  <a:gd name="connsiteY5" fmla="*/ 104144 h 472139"/>
                  <a:gd name="connsiteX6" fmla="*/ 369762 w 470964"/>
                  <a:gd name="connsiteY6" fmla="*/ 148136 h 472139"/>
                  <a:gd name="connsiteX7" fmla="*/ 362137 w 470964"/>
                  <a:gd name="connsiteY7" fmla="*/ 176156 h 472139"/>
                  <a:gd name="connsiteX8" fmla="*/ 436519 w 470964"/>
                  <a:gd name="connsiteY8" fmla="*/ 431311 h 472139"/>
                  <a:gd name="connsiteX9" fmla="*/ 430780 w 470964"/>
                  <a:gd name="connsiteY9" fmla="*/ 454457 h 472139"/>
                  <a:gd name="connsiteX10" fmla="*/ 413080 w 470964"/>
                  <a:gd name="connsiteY10" fmla="*/ 472139 h 472139"/>
                  <a:gd name="connsiteX11" fmla="*/ 277696 w 470964"/>
                  <a:gd name="connsiteY11" fmla="*/ 280838 h 472139"/>
                  <a:gd name="connsiteX12" fmla="*/ 265338 w 470964"/>
                  <a:gd name="connsiteY12" fmla="*/ 273682 h 472139"/>
                  <a:gd name="connsiteX13" fmla="*/ 263193 w 470964"/>
                  <a:gd name="connsiteY13" fmla="*/ 273544 h 472139"/>
                  <a:gd name="connsiteX14" fmla="*/ 251525 w 470964"/>
                  <a:gd name="connsiteY14" fmla="*/ 277813 h 472139"/>
                  <a:gd name="connsiteX15" fmla="*/ 247585 w 470964"/>
                  <a:gd name="connsiteY15" fmla="*/ 280907 h 472139"/>
                  <a:gd name="connsiteX16" fmla="*/ 167533 w 470964"/>
                  <a:gd name="connsiteY16" fmla="*/ 350360 h 472139"/>
                  <a:gd name="connsiteX17" fmla="*/ 159358 w 470964"/>
                  <a:gd name="connsiteY17" fmla="*/ 375203 h 472139"/>
                  <a:gd name="connsiteX18" fmla="*/ 160291 w 470964"/>
                  <a:gd name="connsiteY18" fmla="*/ 378832 h 472139"/>
                  <a:gd name="connsiteX19" fmla="*/ 184301 w 470964"/>
                  <a:gd name="connsiteY19" fmla="*/ 442218 h 472139"/>
                  <a:gd name="connsiteX20" fmla="*/ 181933 w 470964"/>
                  <a:gd name="connsiteY20" fmla="*/ 453299 h 472139"/>
                  <a:gd name="connsiteX21" fmla="*/ 163610 w 470964"/>
                  <a:gd name="connsiteY21" fmla="*/ 471620 h 472139"/>
                  <a:gd name="connsiteX22" fmla="*/ 97355 w 470964"/>
                  <a:gd name="connsiteY22" fmla="*/ 378917 h 472139"/>
                  <a:gd name="connsiteX23" fmla="*/ 93238 w 470964"/>
                  <a:gd name="connsiteY23" fmla="*/ 374803 h 472139"/>
                  <a:gd name="connsiteX24" fmla="*/ 483 w 470964"/>
                  <a:gd name="connsiteY24" fmla="*/ 308512 h 472139"/>
                  <a:gd name="connsiteX25" fmla="*/ 18771 w 470964"/>
                  <a:gd name="connsiteY25" fmla="*/ 290208 h 472139"/>
                  <a:gd name="connsiteX26" fmla="*/ 29817 w 470964"/>
                  <a:gd name="connsiteY26" fmla="*/ 287824 h 472139"/>
                  <a:gd name="connsiteX27" fmla="*/ 94154 w 470964"/>
                  <a:gd name="connsiteY27" fmla="*/ 311935 h 472139"/>
                  <a:gd name="connsiteX28" fmla="*/ 97769 w 470964"/>
                  <a:gd name="connsiteY28" fmla="*/ 312868 h 472139"/>
                  <a:gd name="connsiteX29" fmla="*/ 121190 w 470964"/>
                  <a:gd name="connsiteY29" fmla="*/ 305089 h 472139"/>
                  <a:gd name="connsiteX30" fmla="*/ 192823 w 470964"/>
                  <a:gd name="connsiteY30" fmla="*/ 221979 h 472139"/>
                  <a:gd name="connsiteX31" fmla="*/ 194016 w 470964"/>
                  <a:gd name="connsiteY31" fmla="*/ 220373 h 472139"/>
                  <a:gd name="connsiteX32" fmla="*/ 198285 w 470964"/>
                  <a:gd name="connsiteY32" fmla="*/ 206629 h 472139"/>
                  <a:gd name="connsiteX33" fmla="*/ 190939 w 470964"/>
                  <a:gd name="connsiteY33" fmla="*/ 194254 h 472139"/>
                  <a:gd name="connsiteX34" fmla="*/ 0 w 470964"/>
                  <a:gd name="connsiteY34" fmla="*/ 59079 h 472139"/>
                  <a:gd name="connsiteX35" fmla="*/ 17769 w 470964"/>
                  <a:gd name="connsiteY35" fmla="*/ 41291 h 472139"/>
                  <a:gd name="connsiteX36" fmla="*/ 40777 w 470964"/>
                  <a:gd name="connsiteY36" fmla="*/ 35467 h 472139"/>
                  <a:gd name="connsiteX37" fmla="*/ 297522 w 470964"/>
                  <a:gd name="connsiteY37" fmla="*/ 110332 h 472139"/>
                  <a:gd name="connsiteX38" fmla="*/ 323348 w 470964"/>
                  <a:gd name="connsiteY38" fmla="*/ 102967 h 472139"/>
                  <a:gd name="connsiteX39" fmla="*/ 363417 w 470964"/>
                  <a:gd name="connsiteY39" fmla="*/ 62329 h 472139"/>
                  <a:gd name="connsiteX40" fmla="*/ 403745 w 470964"/>
                  <a:gd name="connsiteY40" fmla="*/ 21483 h 472139"/>
                  <a:gd name="connsiteX41" fmla="*/ 442586 w 470964"/>
                  <a:gd name="connsiteY41" fmla="*/ 1396 h 472139"/>
                  <a:gd name="connsiteX42" fmla="*/ 449139 w 470964"/>
                  <a:gd name="connsiteY42" fmla="*/ 255 h 472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70964" h="472139">
                    <a:moveTo>
                      <a:pt x="449139" y="255"/>
                    </a:moveTo>
                    <a:cubicBezTo>
                      <a:pt x="455188" y="-713"/>
                      <a:pt x="461099" y="1103"/>
                      <a:pt x="465370" y="5407"/>
                    </a:cubicBezTo>
                    <a:cubicBezTo>
                      <a:pt x="469863" y="9919"/>
                      <a:pt x="471783" y="16278"/>
                      <a:pt x="470642" y="22866"/>
                    </a:cubicBezTo>
                    <a:lnTo>
                      <a:pt x="469586" y="28950"/>
                    </a:lnTo>
                    <a:cubicBezTo>
                      <a:pt x="467046" y="43608"/>
                      <a:pt x="460114" y="56953"/>
                      <a:pt x="449587" y="67497"/>
                    </a:cubicBezTo>
                    <a:cubicBezTo>
                      <a:pt x="435101" y="81981"/>
                      <a:pt x="424194" y="93098"/>
                      <a:pt x="413356" y="104144"/>
                    </a:cubicBezTo>
                    <a:cubicBezTo>
                      <a:pt x="400651" y="117091"/>
                      <a:pt x="388031" y="129969"/>
                      <a:pt x="369762" y="148136"/>
                    </a:cubicBezTo>
                    <a:cubicBezTo>
                      <a:pt x="362137" y="155724"/>
                      <a:pt x="359476" y="164817"/>
                      <a:pt x="362137" y="176156"/>
                    </a:cubicBezTo>
                    <a:lnTo>
                      <a:pt x="436519" y="431311"/>
                    </a:lnTo>
                    <a:cubicBezTo>
                      <a:pt x="439042" y="439523"/>
                      <a:pt x="436846" y="448389"/>
                      <a:pt x="430780" y="454457"/>
                    </a:cubicBezTo>
                    <a:lnTo>
                      <a:pt x="413080" y="472139"/>
                    </a:lnTo>
                    <a:lnTo>
                      <a:pt x="277696" y="280838"/>
                    </a:lnTo>
                    <a:cubicBezTo>
                      <a:pt x="274845" y="276811"/>
                      <a:pt x="270245" y="274323"/>
                      <a:pt x="265338" y="273682"/>
                    </a:cubicBezTo>
                    <a:cubicBezTo>
                      <a:pt x="264630" y="273594"/>
                      <a:pt x="263920" y="273544"/>
                      <a:pt x="263193" y="273544"/>
                    </a:cubicBezTo>
                    <a:cubicBezTo>
                      <a:pt x="258976" y="273544"/>
                      <a:pt x="254758" y="275118"/>
                      <a:pt x="251525" y="277813"/>
                    </a:cubicBezTo>
                    <a:cubicBezTo>
                      <a:pt x="250887" y="278350"/>
                      <a:pt x="249538" y="279387"/>
                      <a:pt x="247585" y="280907"/>
                    </a:cubicBezTo>
                    <a:cubicBezTo>
                      <a:pt x="234931" y="290708"/>
                      <a:pt x="201329" y="316741"/>
                      <a:pt x="167533" y="350360"/>
                    </a:cubicBezTo>
                    <a:cubicBezTo>
                      <a:pt x="161034" y="356861"/>
                      <a:pt x="157976" y="366143"/>
                      <a:pt x="159358" y="375203"/>
                    </a:cubicBezTo>
                    <a:cubicBezTo>
                      <a:pt x="159531" y="376446"/>
                      <a:pt x="159858" y="377656"/>
                      <a:pt x="160291" y="378832"/>
                    </a:cubicBezTo>
                    <a:lnTo>
                      <a:pt x="184301" y="442218"/>
                    </a:lnTo>
                    <a:cubicBezTo>
                      <a:pt x="185752" y="446074"/>
                      <a:pt x="184821" y="450411"/>
                      <a:pt x="181933" y="453299"/>
                    </a:cubicBezTo>
                    <a:lnTo>
                      <a:pt x="163610" y="471620"/>
                    </a:lnTo>
                    <a:lnTo>
                      <a:pt x="97355" y="378917"/>
                    </a:lnTo>
                    <a:cubicBezTo>
                      <a:pt x="96230" y="377328"/>
                      <a:pt x="94829" y="375946"/>
                      <a:pt x="93238" y="374803"/>
                    </a:cubicBezTo>
                    <a:lnTo>
                      <a:pt x="483" y="308512"/>
                    </a:lnTo>
                    <a:lnTo>
                      <a:pt x="18771" y="290208"/>
                    </a:lnTo>
                    <a:cubicBezTo>
                      <a:pt x="21659" y="287320"/>
                      <a:pt x="25998" y="286387"/>
                      <a:pt x="29817" y="287824"/>
                    </a:cubicBezTo>
                    <a:lnTo>
                      <a:pt x="94154" y="311935"/>
                    </a:lnTo>
                    <a:cubicBezTo>
                      <a:pt x="95312" y="312368"/>
                      <a:pt x="96541" y="312679"/>
                      <a:pt x="97769" y="312868"/>
                    </a:cubicBezTo>
                    <a:cubicBezTo>
                      <a:pt x="106306" y="314078"/>
                      <a:pt x="115105" y="311227"/>
                      <a:pt x="121190" y="305089"/>
                    </a:cubicBezTo>
                    <a:cubicBezTo>
                      <a:pt x="145303" y="280890"/>
                      <a:pt x="169401" y="252939"/>
                      <a:pt x="192823" y="221979"/>
                    </a:cubicBezTo>
                    <a:lnTo>
                      <a:pt x="194016" y="220373"/>
                    </a:lnTo>
                    <a:cubicBezTo>
                      <a:pt x="197317" y="216605"/>
                      <a:pt x="198872" y="211609"/>
                      <a:pt x="198285" y="206629"/>
                    </a:cubicBezTo>
                    <a:cubicBezTo>
                      <a:pt x="197698" y="201652"/>
                      <a:pt x="195018" y="197159"/>
                      <a:pt x="190939" y="194254"/>
                    </a:cubicBezTo>
                    <a:lnTo>
                      <a:pt x="0" y="59079"/>
                    </a:lnTo>
                    <a:lnTo>
                      <a:pt x="17769" y="41291"/>
                    </a:lnTo>
                    <a:cubicBezTo>
                      <a:pt x="23801" y="35242"/>
                      <a:pt x="32669" y="33010"/>
                      <a:pt x="40777" y="35467"/>
                    </a:cubicBezTo>
                    <a:cubicBezTo>
                      <a:pt x="121121" y="59700"/>
                      <a:pt x="265596" y="102743"/>
                      <a:pt x="297522" y="110332"/>
                    </a:cubicBezTo>
                    <a:cubicBezTo>
                      <a:pt x="306736" y="112527"/>
                      <a:pt x="316451" y="109830"/>
                      <a:pt x="323348" y="102967"/>
                    </a:cubicBezTo>
                    <a:cubicBezTo>
                      <a:pt x="339840" y="86408"/>
                      <a:pt x="351836" y="74169"/>
                      <a:pt x="363417" y="62329"/>
                    </a:cubicBezTo>
                    <a:cubicBezTo>
                      <a:pt x="375673" y="49815"/>
                      <a:pt x="387479" y="37766"/>
                      <a:pt x="403745" y="21483"/>
                    </a:cubicBezTo>
                    <a:cubicBezTo>
                      <a:pt x="414325" y="10868"/>
                      <a:pt x="427755" y="3920"/>
                      <a:pt x="442586" y="1396"/>
                    </a:cubicBezTo>
                    <a:lnTo>
                      <a:pt x="449139" y="255"/>
                    </a:lnTo>
                    <a:close/>
                  </a:path>
                </a:pathLst>
              </a:custGeom>
              <a:solidFill>
                <a:schemeClr val="bg1">
                  <a:alpha val="1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 name="Graphic 1204" descr="Cloud">
                <a:extLst>
                  <a:ext uri="{FF2B5EF4-FFF2-40B4-BE49-F238E27FC236}">
                    <a16:creationId xmlns:a16="http://schemas.microsoft.com/office/drawing/2014/main" id="{D765FAC2-D36A-4993-99AE-E263D7FE9150}"/>
                  </a:ext>
                </a:extLst>
              </p:cNvPr>
              <p:cNvSpPr/>
              <p:nvPr/>
            </p:nvSpPr>
            <p:spPr>
              <a:xfrm>
                <a:off x="4211573" y="1132927"/>
                <a:ext cx="472606" cy="27244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solidFill>
                <a:schemeClr val="bg1">
                  <a:alpha val="1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83" name="Group 282">
                <a:extLst>
                  <a:ext uri="{FF2B5EF4-FFF2-40B4-BE49-F238E27FC236}">
                    <a16:creationId xmlns:a16="http://schemas.microsoft.com/office/drawing/2014/main" id="{76896A69-4702-4E50-A5F1-1C8C5E047FCF}"/>
                  </a:ext>
                </a:extLst>
              </p:cNvPr>
              <p:cNvGrpSpPr/>
              <p:nvPr/>
            </p:nvGrpSpPr>
            <p:grpSpPr>
              <a:xfrm>
                <a:off x="8520303" y="1159966"/>
                <a:ext cx="472606" cy="408666"/>
                <a:chOff x="9660749" y="1759468"/>
                <a:chExt cx="959968" cy="830091"/>
              </a:xfrm>
              <a:solidFill>
                <a:schemeClr val="bg1">
                  <a:alpha val="14000"/>
                </a:schemeClr>
              </a:solidFill>
            </p:grpSpPr>
            <p:sp>
              <p:nvSpPr>
                <p:cNvPr id="303" name="Graphic 1204" descr="Cloud">
                  <a:extLst>
                    <a:ext uri="{FF2B5EF4-FFF2-40B4-BE49-F238E27FC236}">
                      <a16:creationId xmlns:a16="http://schemas.microsoft.com/office/drawing/2014/main" id="{29ACDD04-EBEB-4109-BC3D-98FA056C320D}"/>
                    </a:ext>
                  </a:extLst>
                </p:cNvPr>
                <p:cNvSpPr/>
                <p:nvPr/>
              </p:nvSpPr>
              <p:spPr>
                <a:xfrm>
                  <a:off x="9660749" y="1759468"/>
                  <a:ext cx="959968" cy="55339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4" name="Arrow: Up 303">
                  <a:extLst>
                    <a:ext uri="{FF2B5EF4-FFF2-40B4-BE49-F238E27FC236}">
                      <a16:creationId xmlns:a16="http://schemas.microsoft.com/office/drawing/2014/main" id="{AD6A8704-34AB-4B71-88AB-C4F4546C5DD0}"/>
                    </a:ext>
                  </a:extLst>
                </p:cNvPr>
                <p:cNvSpPr/>
                <p:nvPr/>
              </p:nvSpPr>
              <p:spPr>
                <a:xfrm>
                  <a:off x="9939565" y="2036165"/>
                  <a:ext cx="402336" cy="553394"/>
                </a:xfrm>
                <a:prstGeom prst="upArrow">
                  <a:avLst/>
                </a:prstGeom>
                <a:solidFill>
                  <a:srgbClr val="39A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84" name="Group 283">
                <a:extLst>
                  <a:ext uri="{FF2B5EF4-FFF2-40B4-BE49-F238E27FC236}">
                    <a16:creationId xmlns:a16="http://schemas.microsoft.com/office/drawing/2014/main" id="{732E628B-B671-4D44-BCB2-9ED266097818}"/>
                  </a:ext>
                </a:extLst>
              </p:cNvPr>
              <p:cNvGrpSpPr/>
              <p:nvPr/>
            </p:nvGrpSpPr>
            <p:grpSpPr>
              <a:xfrm>
                <a:off x="2405711" y="1116778"/>
                <a:ext cx="562798" cy="517692"/>
                <a:chOff x="7185952" y="5427811"/>
                <a:chExt cx="815293" cy="749952"/>
              </a:xfrm>
              <a:solidFill>
                <a:schemeClr val="bg1">
                  <a:alpha val="14000"/>
                </a:schemeClr>
              </a:solidFill>
            </p:grpSpPr>
            <p:sp>
              <p:nvSpPr>
                <p:cNvPr id="298" name="Freeform: Shape 297">
                  <a:extLst>
                    <a:ext uri="{FF2B5EF4-FFF2-40B4-BE49-F238E27FC236}">
                      <a16:creationId xmlns:a16="http://schemas.microsoft.com/office/drawing/2014/main" id="{7A4FF8A0-76DA-4AF5-AE40-473142154C54}"/>
                    </a:ext>
                  </a:extLst>
                </p:cNvPr>
                <p:cNvSpPr/>
                <p:nvPr/>
              </p:nvSpPr>
              <p:spPr>
                <a:xfrm>
                  <a:off x="7228862" y="5427811"/>
                  <a:ext cx="565634" cy="390092"/>
                </a:xfrm>
                <a:custGeom>
                  <a:avLst/>
                  <a:gdLst>
                    <a:gd name="connsiteX0" fmla="*/ 397669 w 552450"/>
                    <a:gd name="connsiteY0" fmla="*/ 32861 h 381000"/>
                    <a:gd name="connsiteX1" fmla="*/ 405289 w 552450"/>
                    <a:gd name="connsiteY1" fmla="*/ 70009 h 381000"/>
                    <a:gd name="connsiteX2" fmla="*/ 471011 w 552450"/>
                    <a:gd name="connsiteY2" fmla="*/ 56674 h 381000"/>
                    <a:gd name="connsiteX3" fmla="*/ 9049 w 552450"/>
                    <a:gd name="connsiteY3" fmla="*/ 341471 h 381000"/>
                    <a:gd name="connsiteX4" fmla="*/ 7144 w 552450"/>
                    <a:gd name="connsiteY4" fmla="*/ 379571 h 381000"/>
                    <a:gd name="connsiteX5" fmla="*/ 16669 w 552450"/>
                    <a:gd name="connsiteY5" fmla="*/ 379571 h 381000"/>
                    <a:gd name="connsiteX6" fmla="*/ 502444 w 552450"/>
                    <a:gd name="connsiteY6" fmla="*/ 83344 h 381000"/>
                    <a:gd name="connsiteX7" fmla="*/ 513874 w 552450"/>
                    <a:gd name="connsiteY7" fmla="*/ 141446 h 381000"/>
                    <a:gd name="connsiteX8" fmla="*/ 551021 w 552450"/>
                    <a:gd name="connsiteY8" fmla="*/ 133826 h 381000"/>
                    <a:gd name="connsiteX9" fmla="*/ 525304 w 552450"/>
                    <a:gd name="connsiteY9" fmla="*/ 7144 h 381000"/>
                    <a:gd name="connsiteX10" fmla="*/ 397669 w 552450"/>
                    <a:gd name="connsiteY10" fmla="*/ 3286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2450" h="381000">
                      <a:moveTo>
                        <a:pt x="397669" y="32861"/>
                      </a:moveTo>
                      <a:lnTo>
                        <a:pt x="405289" y="70009"/>
                      </a:lnTo>
                      <a:lnTo>
                        <a:pt x="471011" y="56674"/>
                      </a:lnTo>
                      <a:cubicBezTo>
                        <a:pt x="345281" y="354806"/>
                        <a:pt x="22384" y="341471"/>
                        <a:pt x="9049" y="341471"/>
                      </a:cubicBezTo>
                      <a:lnTo>
                        <a:pt x="7144" y="379571"/>
                      </a:lnTo>
                      <a:cubicBezTo>
                        <a:pt x="7144" y="379571"/>
                        <a:pt x="10954" y="379571"/>
                        <a:pt x="16669" y="379571"/>
                      </a:cubicBezTo>
                      <a:cubicBezTo>
                        <a:pt x="73819" y="379571"/>
                        <a:pt x="374809" y="366236"/>
                        <a:pt x="502444" y="83344"/>
                      </a:cubicBezTo>
                      <a:lnTo>
                        <a:pt x="513874" y="141446"/>
                      </a:lnTo>
                      <a:lnTo>
                        <a:pt x="551021" y="133826"/>
                      </a:lnTo>
                      <a:lnTo>
                        <a:pt x="525304" y="7144"/>
                      </a:lnTo>
                      <a:lnTo>
                        <a:pt x="397669" y="3286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9" name="Rectangle 298">
                  <a:extLst>
                    <a:ext uri="{FF2B5EF4-FFF2-40B4-BE49-F238E27FC236}">
                      <a16:creationId xmlns:a16="http://schemas.microsoft.com/office/drawing/2014/main" id="{8B140C6F-21C6-457F-A16A-2DB73B49DEC4}"/>
                    </a:ext>
                  </a:extLst>
                </p:cNvPr>
                <p:cNvSpPr/>
                <p:nvPr/>
              </p:nvSpPr>
              <p:spPr>
                <a:xfrm>
                  <a:off x="7402453" y="5970039"/>
                  <a:ext cx="165789" cy="204798"/>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0" name="Rectangle 299">
                  <a:extLst>
                    <a:ext uri="{FF2B5EF4-FFF2-40B4-BE49-F238E27FC236}">
                      <a16:creationId xmlns:a16="http://schemas.microsoft.com/office/drawing/2014/main" id="{4D4D5A25-BF29-4F3F-BD45-DA7FA37AA602}"/>
                    </a:ext>
                  </a:extLst>
                </p:cNvPr>
                <p:cNvSpPr/>
                <p:nvPr/>
              </p:nvSpPr>
              <p:spPr>
                <a:xfrm>
                  <a:off x="7618955" y="5797423"/>
                  <a:ext cx="165789" cy="380340"/>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1" name="Rectangle 300">
                  <a:extLst>
                    <a:ext uri="{FF2B5EF4-FFF2-40B4-BE49-F238E27FC236}">
                      <a16:creationId xmlns:a16="http://schemas.microsoft.com/office/drawing/2014/main" id="{2081D2B3-C452-40B3-95B1-50EC25EF8175}"/>
                    </a:ext>
                  </a:extLst>
                </p:cNvPr>
                <p:cNvSpPr/>
                <p:nvPr/>
              </p:nvSpPr>
              <p:spPr>
                <a:xfrm>
                  <a:off x="7185952" y="5912501"/>
                  <a:ext cx="165789" cy="263312"/>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2" name="Rectangle 301">
                  <a:extLst>
                    <a:ext uri="{FF2B5EF4-FFF2-40B4-BE49-F238E27FC236}">
                      <a16:creationId xmlns:a16="http://schemas.microsoft.com/office/drawing/2014/main" id="{07C833D0-36C6-4CFC-A88A-A3C49390D3E9}"/>
                    </a:ext>
                  </a:extLst>
                </p:cNvPr>
                <p:cNvSpPr/>
                <p:nvPr/>
              </p:nvSpPr>
              <p:spPr>
                <a:xfrm>
                  <a:off x="7835456" y="5638461"/>
                  <a:ext cx="165789" cy="536376"/>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5" name="Group 284">
                <a:extLst>
                  <a:ext uri="{FF2B5EF4-FFF2-40B4-BE49-F238E27FC236}">
                    <a16:creationId xmlns:a16="http://schemas.microsoft.com/office/drawing/2014/main" id="{77DA2240-6B01-4513-B68A-171ACA1BF46A}"/>
                  </a:ext>
                </a:extLst>
              </p:cNvPr>
              <p:cNvGrpSpPr/>
              <p:nvPr/>
            </p:nvGrpSpPr>
            <p:grpSpPr>
              <a:xfrm>
                <a:off x="9730695" y="1959786"/>
                <a:ext cx="598068" cy="425302"/>
                <a:chOff x="5662357" y="2997955"/>
                <a:chExt cx="866775" cy="616387"/>
              </a:xfrm>
              <a:solidFill>
                <a:schemeClr val="bg1">
                  <a:alpha val="14000"/>
                </a:schemeClr>
              </a:solidFill>
            </p:grpSpPr>
            <p:sp>
              <p:nvSpPr>
                <p:cNvPr id="294" name="Freeform: Shape 293">
                  <a:extLst>
                    <a:ext uri="{FF2B5EF4-FFF2-40B4-BE49-F238E27FC236}">
                      <a16:creationId xmlns:a16="http://schemas.microsoft.com/office/drawing/2014/main" id="{C702F6FC-D748-4545-99C2-63DC5A8698CB}"/>
                    </a:ext>
                  </a:extLst>
                </p:cNvPr>
                <p:cNvSpPr/>
                <p:nvPr/>
              </p:nvSpPr>
              <p:spPr>
                <a:xfrm>
                  <a:off x="5763682" y="2997955"/>
                  <a:ext cx="133350" cy="133350"/>
                </a:xfrm>
                <a:custGeom>
                  <a:avLst/>
                  <a:gdLst>
                    <a:gd name="connsiteX0" fmla="*/ 60808 w 133350"/>
                    <a:gd name="connsiteY0" fmla="*/ 126378 h 133350"/>
                    <a:gd name="connsiteX1" fmla="*/ 66923 w 133350"/>
                    <a:gd name="connsiteY1" fmla="*/ 126682 h 133350"/>
                    <a:gd name="connsiteX2" fmla="*/ 73038 w 133350"/>
                    <a:gd name="connsiteY2" fmla="*/ 126378 h 133350"/>
                    <a:gd name="connsiteX3" fmla="*/ 126702 w 133350"/>
                    <a:gd name="connsiteY3" fmla="*/ 66913 h 133350"/>
                    <a:gd name="connsiteX4" fmla="*/ 73038 w 133350"/>
                    <a:gd name="connsiteY4" fmla="*/ 7449 h 133350"/>
                    <a:gd name="connsiteX5" fmla="*/ 66923 w 133350"/>
                    <a:gd name="connsiteY5" fmla="*/ 7144 h 133350"/>
                    <a:gd name="connsiteX6" fmla="*/ 60808 w 133350"/>
                    <a:gd name="connsiteY6" fmla="*/ 7449 h 133350"/>
                    <a:gd name="connsiteX7" fmla="*/ 7144 w 133350"/>
                    <a:gd name="connsiteY7" fmla="*/ 66913 h 133350"/>
                    <a:gd name="connsiteX8" fmla="*/ 60808 w 133350"/>
                    <a:gd name="connsiteY8" fmla="*/ 126378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133350">
                      <a:moveTo>
                        <a:pt x="60808" y="126378"/>
                      </a:moveTo>
                      <a:cubicBezTo>
                        <a:pt x="62817" y="126578"/>
                        <a:pt x="64856" y="126682"/>
                        <a:pt x="66923" y="126682"/>
                      </a:cubicBezTo>
                      <a:cubicBezTo>
                        <a:pt x="68990" y="126682"/>
                        <a:pt x="71028" y="126578"/>
                        <a:pt x="73038" y="126378"/>
                      </a:cubicBezTo>
                      <a:cubicBezTo>
                        <a:pt x="103175" y="123320"/>
                        <a:pt x="126702" y="97860"/>
                        <a:pt x="126702" y="66913"/>
                      </a:cubicBezTo>
                      <a:cubicBezTo>
                        <a:pt x="126702" y="35966"/>
                        <a:pt x="103175" y="10516"/>
                        <a:pt x="73038" y="7449"/>
                      </a:cubicBezTo>
                      <a:cubicBezTo>
                        <a:pt x="71028" y="7249"/>
                        <a:pt x="68990" y="7144"/>
                        <a:pt x="66923" y="7144"/>
                      </a:cubicBezTo>
                      <a:cubicBezTo>
                        <a:pt x="64856" y="7144"/>
                        <a:pt x="62817" y="7249"/>
                        <a:pt x="60808" y="7449"/>
                      </a:cubicBezTo>
                      <a:cubicBezTo>
                        <a:pt x="30670" y="10506"/>
                        <a:pt x="7144" y="35966"/>
                        <a:pt x="7144" y="66913"/>
                      </a:cubicBezTo>
                      <a:cubicBezTo>
                        <a:pt x="7144" y="97860"/>
                        <a:pt x="30670" y="123311"/>
                        <a:pt x="60808" y="1263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5" name="Freeform: Shape 294">
                  <a:extLst>
                    <a:ext uri="{FF2B5EF4-FFF2-40B4-BE49-F238E27FC236}">
                      <a16:creationId xmlns:a16="http://schemas.microsoft.com/office/drawing/2014/main" id="{ACE6FECE-5186-4DA2-95BC-62C1428D2A2A}"/>
                    </a:ext>
                  </a:extLst>
                </p:cNvPr>
                <p:cNvSpPr/>
                <p:nvPr/>
              </p:nvSpPr>
              <p:spPr>
                <a:xfrm>
                  <a:off x="6031382" y="2997955"/>
                  <a:ext cx="133350" cy="133350"/>
                </a:xfrm>
                <a:custGeom>
                  <a:avLst/>
                  <a:gdLst>
                    <a:gd name="connsiteX0" fmla="*/ 126682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2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2" y="66913"/>
                      </a:moveTo>
                      <a:cubicBezTo>
                        <a:pt x="126682" y="99923"/>
                        <a:pt x="99923" y="126682"/>
                        <a:pt x="66913" y="126682"/>
                      </a:cubicBezTo>
                      <a:cubicBezTo>
                        <a:pt x="33903" y="126682"/>
                        <a:pt x="7144" y="99923"/>
                        <a:pt x="7144" y="66913"/>
                      </a:cubicBezTo>
                      <a:cubicBezTo>
                        <a:pt x="7144" y="33903"/>
                        <a:pt x="33903" y="7144"/>
                        <a:pt x="66913" y="7144"/>
                      </a:cubicBezTo>
                      <a:cubicBezTo>
                        <a:pt x="99923" y="7144"/>
                        <a:pt x="126682" y="33903"/>
                        <a:pt x="126682"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6" name="Freeform: Shape 295">
                  <a:extLst>
                    <a:ext uri="{FF2B5EF4-FFF2-40B4-BE49-F238E27FC236}">
                      <a16:creationId xmlns:a16="http://schemas.microsoft.com/office/drawing/2014/main" id="{D8402A38-53E0-42D6-A70E-A6B3C0800666}"/>
                    </a:ext>
                  </a:extLst>
                </p:cNvPr>
                <p:cNvSpPr/>
                <p:nvPr/>
              </p:nvSpPr>
              <p:spPr>
                <a:xfrm>
                  <a:off x="5662357" y="3128567"/>
                  <a:ext cx="866775" cy="485775"/>
                </a:xfrm>
                <a:custGeom>
                  <a:avLst/>
                  <a:gdLst>
                    <a:gd name="connsiteX0" fmla="*/ 857848 w 866775"/>
                    <a:gd name="connsiteY0" fmla="*/ 147747 h 485775"/>
                    <a:gd name="connsiteX1" fmla="*/ 762598 w 866775"/>
                    <a:gd name="connsiteY1" fmla="*/ 36305 h 485775"/>
                    <a:gd name="connsiteX2" fmla="*/ 745720 w 866775"/>
                    <a:gd name="connsiteY2" fmla="*/ 22732 h 485775"/>
                    <a:gd name="connsiteX3" fmla="*/ 703981 w 866775"/>
                    <a:gd name="connsiteY3" fmla="*/ 14273 h 485775"/>
                    <a:gd name="connsiteX4" fmla="*/ 701153 w 866775"/>
                    <a:gd name="connsiteY4" fmla="*/ 14273 h 485775"/>
                    <a:gd name="connsiteX5" fmla="*/ 659414 w 866775"/>
                    <a:gd name="connsiteY5" fmla="*/ 22732 h 485775"/>
                    <a:gd name="connsiteX6" fmla="*/ 642526 w 866775"/>
                    <a:gd name="connsiteY6" fmla="*/ 36409 h 485775"/>
                    <a:gd name="connsiteX7" fmla="*/ 569441 w 866775"/>
                    <a:gd name="connsiteY7" fmla="*/ 123125 h 485775"/>
                    <a:gd name="connsiteX8" fmla="*/ 495251 w 866775"/>
                    <a:gd name="connsiteY8" fmla="*/ 36314 h 485775"/>
                    <a:gd name="connsiteX9" fmla="*/ 478382 w 866775"/>
                    <a:gd name="connsiteY9" fmla="*/ 22741 h 485775"/>
                    <a:gd name="connsiteX10" fmla="*/ 436634 w 866775"/>
                    <a:gd name="connsiteY10" fmla="*/ 14283 h 485775"/>
                    <a:gd name="connsiteX11" fmla="*/ 433805 w 866775"/>
                    <a:gd name="connsiteY11" fmla="*/ 14283 h 485775"/>
                    <a:gd name="connsiteX12" fmla="*/ 392066 w 866775"/>
                    <a:gd name="connsiteY12" fmla="*/ 22741 h 485775"/>
                    <a:gd name="connsiteX13" fmla="*/ 375178 w 866775"/>
                    <a:gd name="connsiteY13" fmla="*/ 36419 h 485775"/>
                    <a:gd name="connsiteX14" fmla="*/ 301941 w 866775"/>
                    <a:gd name="connsiteY14" fmla="*/ 123335 h 485775"/>
                    <a:gd name="connsiteX15" fmla="*/ 227560 w 866775"/>
                    <a:gd name="connsiteY15" fmla="*/ 36314 h 485775"/>
                    <a:gd name="connsiteX16" fmla="*/ 210691 w 866775"/>
                    <a:gd name="connsiteY16" fmla="*/ 22741 h 485775"/>
                    <a:gd name="connsiteX17" fmla="*/ 168943 w 866775"/>
                    <a:gd name="connsiteY17" fmla="*/ 14283 h 485775"/>
                    <a:gd name="connsiteX18" fmla="*/ 166114 w 866775"/>
                    <a:gd name="connsiteY18" fmla="*/ 14283 h 485775"/>
                    <a:gd name="connsiteX19" fmla="*/ 124376 w 866775"/>
                    <a:gd name="connsiteY19" fmla="*/ 22741 h 485775"/>
                    <a:gd name="connsiteX20" fmla="*/ 107488 w 866775"/>
                    <a:gd name="connsiteY20" fmla="*/ 36419 h 485775"/>
                    <a:gd name="connsiteX21" fmla="*/ 13686 w 866775"/>
                    <a:gd name="connsiteY21" fmla="*/ 147709 h 485775"/>
                    <a:gd name="connsiteX22" fmla="*/ 16686 w 866775"/>
                    <a:gd name="connsiteY22" fmla="*/ 186104 h 485775"/>
                    <a:gd name="connsiteX23" fmla="*/ 34374 w 866775"/>
                    <a:gd name="connsiteY23" fmla="*/ 192648 h 485775"/>
                    <a:gd name="connsiteX24" fmla="*/ 55091 w 866775"/>
                    <a:gd name="connsiteY24" fmla="*/ 183104 h 485775"/>
                    <a:gd name="connsiteX25" fmla="*/ 100706 w 866775"/>
                    <a:gd name="connsiteY25" fmla="*/ 128154 h 485775"/>
                    <a:gd name="connsiteX26" fmla="*/ 92610 w 866775"/>
                    <a:gd name="connsiteY26" fmla="*/ 238025 h 485775"/>
                    <a:gd name="connsiteX27" fmla="*/ 112107 w 866775"/>
                    <a:gd name="connsiteY27" fmla="*/ 238025 h 485775"/>
                    <a:gd name="connsiteX28" fmla="*/ 112107 w 866775"/>
                    <a:gd name="connsiteY28" fmla="*/ 239959 h 485775"/>
                    <a:gd name="connsiteX29" fmla="*/ 92219 w 866775"/>
                    <a:gd name="connsiteY29" fmla="*/ 452938 h 485775"/>
                    <a:gd name="connsiteX30" fmla="*/ 116813 w 866775"/>
                    <a:gd name="connsiteY30" fmla="*/ 482589 h 485775"/>
                    <a:gd name="connsiteX31" fmla="*/ 119375 w 866775"/>
                    <a:gd name="connsiteY31" fmla="*/ 482703 h 485775"/>
                    <a:gd name="connsiteX32" fmla="*/ 146464 w 866775"/>
                    <a:gd name="connsiteY32" fmla="*/ 457996 h 485775"/>
                    <a:gd name="connsiteX33" fmla="*/ 165714 w 866775"/>
                    <a:gd name="connsiteY33" fmla="*/ 251817 h 485775"/>
                    <a:gd name="connsiteX34" fmla="*/ 169324 w 866775"/>
                    <a:gd name="connsiteY34" fmla="*/ 251817 h 485775"/>
                    <a:gd name="connsiteX35" fmla="*/ 188574 w 866775"/>
                    <a:gd name="connsiteY35" fmla="*/ 457996 h 485775"/>
                    <a:gd name="connsiteX36" fmla="*/ 215663 w 866775"/>
                    <a:gd name="connsiteY36" fmla="*/ 482703 h 485775"/>
                    <a:gd name="connsiteX37" fmla="*/ 218235 w 866775"/>
                    <a:gd name="connsiteY37" fmla="*/ 482589 h 485775"/>
                    <a:gd name="connsiteX38" fmla="*/ 242829 w 866775"/>
                    <a:gd name="connsiteY38" fmla="*/ 452938 h 485775"/>
                    <a:gd name="connsiteX39" fmla="*/ 222912 w 866775"/>
                    <a:gd name="connsiteY39" fmla="*/ 239949 h 485775"/>
                    <a:gd name="connsiteX40" fmla="*/ 222912 w 866775"/>
                    <a:gd name="connsiteY40" fmla="*/ 238025 h 485775"/>
                    <a:gd name="connsiteX41" fmla="*/ 242400 w 866775"/>
                    <a:gd name="connsiteY41" fmla="*/ 238025 h 485775"/>
                    <a:gd name="connsiteX42" fmla="*/ 234294 w 866775"/>
                    <a:gd name="connsiteY42" fmla="*/ 128050 h 485775"/>
                    <a:gd name="connsiteX43" fmla="*/ 281376 w 866775"/>
                    <a:gd name="connsiteY43" fmla="*/ 183142 h 485775"/>
                    <a:gd name="connsiteX44" fmla="*/ 282843 w 866775"/>
                    <a:gd name="connsiteY44" fmla="*/ 184514 h 485775"/>
                    <a:gd name="connsiteX45" fmla="*/ 284367 w 866775"/>
                    <a:gd name="connsiteY45" fmla="*/ 186104 h 485775"/>
                    <a:gd name="connsiteX46" fmla="*/ 285110 w 866775"/>
                    <a:gd name="connsiteY46" fmla="*/ 186628 h 485775"/>
                    <a:gd name="connsiteX47" fmla="*/ 287129 w 866775"/>
                    <a:gd name="connsiteY47" fmla="*/ 188067 h 485775"/>
                    <a:gd name="connsiteX48" fmla="*/ 289701 w 866775"/>
                    <a:gd name="connsiteY48" fmla="*/ 189571 h 485775"/>
                    <a:gd name="connsiteX49" fmla="*/ 291911 w 866775"/>
                    <a:gd name="connsiteY49" fmla="*/ 190610 h 485775"/>
                    <a:gd name="connsiteX50" fmla="*/ 294768 w 866775"/>
                    <a:gd name="connsiteY50" fmla="*/ 191543 h 485775"/>
                    <a:gd name="connsiteX51" fmla="*/ 297007 w 866775"/>
                    <a:gd name="connsiteY51" fmla="*/ 192143 h 485775"/>
                    <a:gd name="connsiteX52" fmla="*/ 300388 w 866775"/>
                    <a:gd name="connsiteY52" fmla="*/ 192505 h 485775"/>
                    <a:gd name="connsiteX53" fmla="*/ 302103 w 866775"/>
                    <a:gd name="connsiteY53" fmla="*/ 192686 h 485775"/>
                    <a:gd name="connsiteX54" fmla="*/ 307618 w 866775"/>
                    <a:gd name="connsiteY54" fmla="*/ 192067 h 485775"/>
                    <a:gd name="connsiteX55" fmla="*/ 308199 w 866775"/>
                    <a:gd name="connsiteY55" fmla="*/ 191905 h 485775"/>
                    <a:gd name="connsiteX56" fmla="*/ 312780 w 866775"/>
                    <a:gd name="connsiteY56" fmla="*/ 190410 h 485775"/>
                    <a:gd name="connsiteX57" fmla="*/ 313847 w 866775"/>
                    <a:gd name="connsiteY57" fmla="*/ 189914 h 485775"/>
                    <a:gd name="connsiteX58" fmla="*/ 317676 w 866775"/>
                    <a:gd name="connsiteY58" fmla="*/ 187657 h 485775"/>
                    <a:gd name="connsiteX59" fmla="*/ 318695 w 866775"/>
                    <a:gd name="connsiteY59" fmla="*/ 186933 h 485775"/>
                    <a:gd name="connsiteX60" fmla="*/ 319791 w 866775"/>
                    <a:gd name="connsiteY60" fmla="*/ 186152 h 485775"/>
                    <a:gd name="connsiteX61" fmla="*/ 322077 w 866775"/>
                    <a:gd name="connsiteY61" fmla="*/ 183771 h 485775"/>
                    <a:gd name="connsiteX62" fmla="*/ 322781 w 866775"/>
                    <a:gd name="connsiteY62" fmla="*/ 183114 h 485775"/>
                    <a:gd name="connsiteX63" fmla="*/ 323267 w 866775"/>
                    <a:gd name="connsiteY63" fmla="*/ 182523 h 485775"/>
                    <a:gd name="connsiteX64" fmla="*/ 323743 w 866775"/>
                    <a:gd name="connsiteY64" fmla="*/ 181942 h 485775"/>
                    <a:gd name="connsiteX65" fmla="*/ 368397 w 866775"/>
                    <a:gd name="connsiteY65" fmla="*/ 128164 h 485775"/>
                    <a:gd name="connsiteX66" fmla="*/ 360300 w 866775"/>
                    <a:gd name="connsiteY66" fmla="*/ 238035 h 485775"/>
                    <a:gd name="connsiteX67" fmla="*/ 379798 w 866775"/>
                    <a:gd name="connsiteY67" fmla="*/ 238035 h 485775"/>
                    <a:gd name="connsiteX68" fmla="*/ 379798 w 866775"/>
                    <a:gd name="connsiteY68" fmla="*/ 239968 h 485775"/>
                    <a:gd name="connsiteX69" fmla="*/ 359910 w 866775"/>
                    <a:gd name="connsiteY69" fmla="*/ 452947 h 485775"/>
                    <a:gd name="connsiteX70" fmla="*/ 384503 w 866775"/>
                    <a:gd name="connsiteY70" fmla="*/ 482599 h 485775"/>
                    <a:gd name="connsiteX71" fmla="*/ 387066 w 866775"/>
                    <a:gd name="connsiteY71" fmla="*/ 482713 h 485775"/>
                    <a:gd name="connsiteX72" fmla="*/ 414155 w 866775"/>
                    <a:gd name="connsiteY72" fmla="*/ 458005 h 485775"/>
                    <a:gd name="connsiteX73" fmla="*/ 433405 w 866775"/>
                    <a:gd name="connsiteY73" fmla="*/ 251827 h 485775"/>
                    <a:gd name="connsiteX74" fmla="*/ 437015 w 866775"/>
                    <a:gd name="connsiteY74" fmla="*/ 251827 h 485775"/>
                    <a:gd name="connsiteX75" fmla="*/ 456255 w 866775"/>
                    <a:gd name="connsiteY75" fmla="*/ 458005 h 485775"/>
                    <a:gd name="connsiteX76" fmla="*/ 483344 w 866775"/>
                    <a:gd name="connsiteY76" fmla="*/ 482713 h 485775"/>
                    <a:gd name="connsiteX77" fmla="*/ 485926 w 866775"/>
                    <a:gd name="connsiteY77" fmla="*/ 482599 h 485775"/>
                    <a:gd name="connsiteX78" fmla="*/ 510510 w 866775"/>
                    <a:gd name="connsiteY78" fmla="*/ 452947 h 485775"/>
                    <a:gd name="connsiteX79" fmla="*/ 490612 w 866775"/>
                    <a:gd name="connsiteY79" fmla="*/ 239949 h 485775"/>
                    <a:gd name="connsiteX80" fmla="*/ 490612 w 866775"/>
                    <a:gd name="connsiteY80" fmla="*/ 238025 h 485775"/>
                    <a:gd name="connsiteX81" fmla="*/ 510100 w 866775"/>
                    <a:gd name="connsiteY81" fmla="*/ 238025 h 485775"/>
                    <a:gd name="connsiteX82" fmla="*/ 501994 w 866775"/>
                    <a:gd name="connsiteY82" fmla="*/ 128050 h 485775"/>
                    <a:gd name="connsiteX83" fmla="*/ 547057 w 866775"/>
                    <a:gd name="connsiteY83" fmla="*/ 180780 h 485775"/>
                    <a:gd name="connsiteX84" fmla="*/ 551715 w 866775"/>
                    <a:gd name="connsiteY84" fmla="*/ 186104 h 485775"/>
                    <a:gd name="connsiteX85" fmla="*/ 563916 w 866775"/>
                    <a:gd name="connsiteY85" fmla="*/ 192019 h 485775"/>
                    <a:gd name="connsiteX86" fmla="*/ 564126 w 866775"/>
                    <a:gd name="connsiteY86" fmla="*/ 192086 h 485775"/>
                    <a:gd name="connsiteX87" fmla="*/ 569403 w 866775"/>
                    <a:gd name="connsiteY87" fmla="*/ 192648 h 485775"/>
                    <a:gd name="connsiteX88" fmla="*/ 569422 w 866775"/>
                    <a:gd name="connsiteY88" fmla="*/ 192648 h 485775"/>
                    <a:gd name="connsiteX89" fmla="*/ 569784 w 866775"/>
                    <a:gd name="connsiteY89" fmla="*/ 192686 h 485775"/>
                    <a:gd name="connsiteX90" fmla="*/ 587472 w 866775"/>
                    <a:gd name="connsiteY90" fmla="*/ 186152 h 485775"/>
                    <a:gd name="connsiteX91" fmla="*/ 592510 w 866775"/>
                    <a:gd name="connsiteY91" fmla="*/ 180218 h 485775"/>
                    <a:gd name="connsiteX92" fmla="*/ 635735 w 866775"/>
                    <a:gd name="connsiteY92" fmla="*/ 128164 h 485775"/>
                    <a:gd name="connsiteX93" fmla="*/ 627629 w 866775"/>
                    <a:gd name="connsiteY93" fmla="*/ 238035 h 485775"/>
                    <a:gd name="connsiteX94" fmla="*/ 647127 w 866775"/>
                    <a:gd name="connsiteY94" fmla="*/ 238035 h 485775"/>
                    <a:gd name="connsiteX95" fmla="*/ 647127 w 866775"/>
                    <a:gd name="connsiteY95" fmla="*/ 239968 h 485775"/>
                    <a:gd name="connsiteX96" fmla="*/ 627239 w 866775"/>
                    <a:gd name="connsiteY96" fmla="*/ 452947 h 485775"/>
                    <a:gd name="connsiteX97" fmla="*/ 651832 w 866775"/>
                    <a:gd name="connsiteY97" fmla="*/ 482599 h 485775"/>
                    <a:gd name="connsiteX98" fmla="*/ 654394 w 866775"/>
                    <a:gd name="connsiteY98" fmla="*/ 482713 h 485775"/>
                    <a:gd name="connsiteX99" fmla="*/ 681483 w 866775"/>
                    <a:gd name="connsiteY99" fmla="*/ 458005 h 485775"/>
                    <a:gd name="connsiteX100" fmla="*/ 700733 w 866775"/>
                    <a:gd name="connsiteY100" fmla="*/ 251827 h 485775"/>
                    <a:gd name="connsiteX101" fmla="*/ 704343 w 866775"/>
                    <a:gd name="connsiteY101" fmla="*/ 251827 h 485775"/>
                    <a:gd name="connsiteX102" fmla="*/ 723593 w 866775"/>
                    <a:gd name="connsiteY102" fmla="*/ 458005 h 485775"/>
                    <a:gd name="connsiteX103" fmla="*/ 750683 w 866775"/>
                    <a:gd name="connsiteY103" fmla="*/ 482713 h 485775"/>
                    <a:gd name="connsiteX104" fmla="*/ 753254 w 866775"/>
                    <a:gd name="connsiteY104" fmla="*/ 482599 h 485775"/>
                    <a:gd name="connsiteX105" fmla="*/ 777838 w 866775"/>
                    <a:gd name="connsiteY105" fmla="*/ 452947 h 485775"/>
                    <a:gd name="connsiteX106" fmla="*/ 757969 w 866775"/>
                    <a:gd name="connsiteY106" fmla="*/ 239949 h 485775"/>
                    <a:gd name="connsiteX107" fmla="*/ 757969 w 866775"/>
                    <a:gd name="connsiteY107" fmla="*/ 238025 h 485775"/>
                    <a:gd name="connsiteX108" fmla="*/ 777457 w 866775"/>
                    <a:gd name="connsiteY108" fmla="*/ 238025 h 485775"/>
                    <a:gd name="connsiteX109" fmla="*/ 769352 w 866775"/>
                    <a:gd name="connsiteY109" fmla="*/ 128050 h 485775"/>
                    <a:gd name="connsiteX110" fmla="*/ 816434 w 866775"/>
                    <a:gd name="connsiteY110" fmla="*/ 183142 h 485775"/>
                    <a:gd name="connsiteX111" fmla="*/ 837160 w 866775"/>
                    <a:gd name="connsiteY111" fmla="*/ 192677 h 485775"/>
                    <a:gd name="connsiteX112" fmla="*/ 854838 w 866775"/>
                    <a:gd name="connsiteY112" fmla="*/ 186142 h 485775"/>
                    <a:gd name="connsiteX113" fmla="*/ 857848 w 866775"/>
                    <a:gd name="connsiteY113" fmla="*/ 147747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866775" h="485775">
                      <a:moveTo>
                        <a:pt x="857848" y="147747"/>
                      </a:moveTo>
                      <a:lnTo>
                        <a:pt x="762598" y="36305"/>
                      </a:lnTo>
                      <a:lnTo>
                        <a:pt x="745720" y="22732"/>
                      </a:lnTo>
                      <a:cubicBezTo>
                        <a:pt x="745720" y="-6434"/>
                        <a:pt x="735204" y="14273"/>
                        <a:pt x="703981" y="14273"/>
                      </a:cubicBezTo>
                      <a:lnTo>
                        <a:pt x="701153" y="14273"/>
                      </a:lnTo>
                      <a:cubicBezTo>
                        <a:pt x="669939" y="14273"/>
                        <a:pt x="659414" y="-6434"/>
                        <a:pt x="659414" y="22732"/>
                      </a:cubicBezTo>
                      <a:lnTo>
                        <a:pt x="642526" y="36409"/>
                      </a:lnTo>
                      <a:lnTo>
                        <a:pt x="569441" y="123125"/>
                      </a:lnTo>
                      <a:lnTo>
                        <a:pt x="495251" y="36314"/>
                      </a:lnTo>
                      <a:lnTo>
                        <a:pt x="478382" y="22741"/>
                      </a:lnTo>
                      <a:cubicBezTo>
                        <a:pt x="478382" y="-6424"/>
                        <a:pt x="467857" y="14283"/>
                        <a:pt x="436634" y="14283"/>
                      </a:cubicBezTo>
                      <a:lnTo>
                        <a:pt x="433805" y="14283"/>
                      </a:lnTo>
                      <a:cubicBezTo>
                        <a:pt x="402591" y="14283"/>
                        <a:pt x="392066" y="-6424"/>
                        <a:pt x="392066" y="22741"/>
                      </a:cubicBezTo>
                      <a:lnTo>
                        <a:pt x="375178" y="36419"/>
                      </a:lnTo>
                      <a:lnTo>
                        <a:pt x="301941" y="123335"/>
                      </a:lnTo>
                      <a:lnTo>
                        <a:pt x="227560" y="36314"/>
                      </a:lnTo>
                      <a:lnTo>
                        <a:pt x="210691" y="22741"/>
                      </a:lnTo>
                      <a:cubicBezTo>
                        <a:pt x="210691" y="-6424"/>
                        <a:pt x="200166" y="14283"/>
                        <a:pt x="168943" y="14283"/>
                      </a:cubicBezTo>
                      <a:lnTo>
                        <a:pt x="166114" y="14283"/>
                      </a:lnTo>
                      <a:cubicBezTo>
                        <a:pt x="134901" y="14283"/>
                        <a:pt x="124376" y="-6424"/>
                        <a:pt x="124376" y="22741"/>
                      </a:cubicBezTo>
                      <a:lnTo>
                        <a:pt x="107488" y="36419"/>
                      </a:lnTo>
                      <a:lnTo>
                        <a:pt x="13686" y="147709"/>
                      </a:lnTo>
                      <a:cubicBezTo>
                        <a:pt x="3894" y="159158"/>
                        <a:pt x="5256" y="176351"/>
                        <a:pt x="16686" y="186104"/>
                      </a:cubicBezTo>
                      <a:cubicBezTo>
                        <a:pt x="21830" y="190495"/>
                        <a:pt x="28106" y="192648"/>
                        <a:pt x="34374" y="192648"/>
                      </a:cubicBezTo>
                      <a:cubicBezTo>
                        <a:pt x="42061" y="192648"/>
                        <a:pt x="49700" y="189410"/>
                        <a:pt x="55091" y="183104"/>
                      </a:cubicBezTo>
                      <a:lnTo>
                        <a:pt x="100706" y="128154"/>
                      </a:lnTo>
                      <a:lnTo>
                        <a:pt x="92610" y="238025"/>
                      </a:lnTo>
                      <a:lnTo>
                        <a:pt x="112107" y="238025"/>
                      </a:lnTo>
                      <a:lnTo>
                        <a:pt x="112107" y="239959"/>
                      </a:lnTo>
                      <a:lnTo>
                        <a:pt x="92219" y="452938"/>
                      </a:lnTo>
                      <a:cubicBezTo>
                        <a:pt x="90819" y="467921"/>
                        <a:pt x="101830" y="481198"/>
                        <a:pt x="116813" y="482589"/>
                      </a:cubicBezTo>
                      <a:cubicBezTo>
                        <a:pt x="117670" y="482665"/>
                        <a:pt x="118527" y="482703"/>
                        <a:pt x="119375" y="482703"/>
                      </a:cubicBezTo>
                      <a:cubicBezTo>
                        <a:pt x="133272" y="482703"/>
                        <a:pt x="145140" y="472121"/>
                        <a:pt x="146464" y="457996"/>
                      </a:cubicBezTo>
                      <a:lnTo>
                        <a:pt x="165714" y="251817"/>
                      </a:lnTo>
                      <a:lnTo>
                        <a:pt x="169324" y="251817"/>
                      </a:lnTo>
                      <a:lnTo>
                        <a:pt x="188574" y="457996"/>
                      </a:lnTo>
                      <a:cubicBezTo>
                        <a:pt x="189908" y="472112"/>
                        <a:pt x="201776" y="482703"/>
                        <a:pt x="215663" y="482703"/>
                      </a:cubicBezTo>
                      <a:cubicBezTo>
                        <a:pt x="216511" y="482703"/>
                        <a:pt x="217368" y="482665"/>
                        <a:pt x="218235" y="482589"/>
                      </a:cubicBezTo>
                      <a:cubicBezTo>
                        <a:pt x="233208" y="481198"/>
                        <a:pt x="244210" y="467921"/>
                        <a:pt x="242829" y="452938"/>
                      </a:cubicBezTo>
                      <a:lnTo>
                        <a:pt x="222912" y="239949"/>
                      </a:lnTo>
                      <a:lnTo>
                        <a:pt x="222912" y="238025"/>
                      </a:lnTo>
                      <a:lnTo>
                        <a:pt x="242400" y="238025"/>
                      </a:lnTo>
                      <a:lnTo>
                        <a:pt x="234294" y="128050"/>
                      </a:lnTo>
                      <a:lnTo>
                        <a:pt x="281376" y="183142"/>
                      </a:lnTo>
                      <a:cubicBezTo>
                        <a:pt x="281824" y="183666"/>
                        <a:pt x="282367" y="184028"/>
                        <a:pt x="282843" y="184514"/>
                      </a:cubicBezTo>
                      <a:cubicBezTo>
                        <a:pt x="283367" y="185038"/>
                        <a:pt x="283796" y="185619"/>
                        <a:pt x="284367" y="186104"/>
                      </a:cubicBezTo>
                      <a:cubicBezTo>
                        <a:pt x="284596" y="186304"/>
                        <a:pt x="284862" y="186438"/>
                        <a:pt x="285110" y="186628"/>
                      </a:cubicBezTo>
                      <a:cubicBezTo>
                        <a:pt x="285767" y="187152"/>
                        <a:pt x="286444" y="187609"/>
                        <a:pt x="287129" y="188067"/>
                      </a:cubicBezTo>
                      <a:cubicBezTo>
                        <a:pt x="287968" y="188619"/>
                        <a:pt x="288815" y="189124"/>
                        <a:pt x="289701" y="189571"/>
                      </a:cubicBezTo>
                      <a:cubicBezTo>
                        <a:pt x="290435" y="189952"/>
                        <a:pt x="291158" y="190305"/>
                        <a:pt x="291911" y="190610"/>
                      </a:cubicBezTo>
                      <a:cubicBezTo>
                        <a:pt x="292854" y="190991"/>
                        <a:pt x="293806" y="191276"/>
                        <a:pt x="294768" y="191543"/>
                      </a:cubicBezTo>
                      <a:cubicBezTo>
                        <a:pt x="295521" y="191743"/>
                        <a:pt x="296245" y="191991"/>
                        <a:pt x="297007" y="192143"/>
                      </a:cubicBezTo>
                      <a:cubicBezTo>
                        <a:pt x="298131" y="192353"/>
                        <a:pt x="299255" y="192429"/>
                        <a:pt x="300388" y="192505"/>
                      </a:cubicBezTo>
                      <a:cubicBezTo>
                        <a:pt x="300960" y="192534"/>
                        <a:pt x="301531" y="192686"/>
                        <a:pt x="302103" y="192686"/>
                      </a:cubicBezTo>
                      <a:cubicBezTo>
                        <a:pt x="303950" y="192686"/>
                        <a:pt x="305789" y="192438"/>
                        <a:pt x="307618" y="192067"/>
                      </a:cubicBezTo>
                      <a:cubicBezTo>
                        <a:pt x="307818" y="192019"/>
                        <a:pt x="307999" y="191953"/>
                        <a:pt x="308199" y="191905"/>
                      </a:cubicBezTo>
                      <a:cubicBezTo>
                        <a:pt x="309761" y="191553"/>
                        <a:pt x="311285" y="191048"/>
                        <a:pt x="312780" y="190410"/>
                      </a:cubicBezTo>
                      <a:cubicBezTo>
                        <a:pt x="313142" y="190248"/>
                        <a:pt x="313485" y="190086"/>
                        <a:pt x="313847" y="189914"/>
                      </a:cubicBezTo>
                      <a:cubicBezTo>
                        <a:pt x="315171" y="189276"/>
                        <a:pt x="316438" y="188524"/>
                        <a:pt x="317676" y="187657"/>
                      </a:cubicBezTo>
                      <a:cubicBezTo>
                        <a:pt x="318019" y="187419"/>
                        <a:pt x="318362" y="187200"/>
                        <a:pt x="318695" y="186933"/>
                      </a:cubicBezTo>
                      <a:cubicBezTo>
                        <a:pt x="319057" y="186657"/>
                        <a:pt x="319448" y="186457"/>
                        <a:pt x="319791" y="186152"/>
                      </a:cubicBezTo>
                      <a:cubicBezTo>
                        <a:pt x="320648" y="185419"/>
                        <a:pt x="321334" y="184571"/>
                        <a:pt x="322077" y="183771"/>
                      </a:cubicBezTo>
                      <a:cubicBezTo>
                        <a:pt x="322296" y="183533"/>
                        <a:pt x="322562" y="183361"/>
                        <a:pt x="322781" y="183114"/>
                      </a:cubicBezTo>
                      <a:lnTo>
                        <a:pt x="323267" y="182523"/>
                      </a:lnTo>
                      <a:cubicBezTo>
                        <a:pt x="323429" y="182323"/>
                        <a:pt x="323591" y="182142"/>
                        <a:pt x="323743" y="181942"/>
                      </a:cubicBezTo>
                      <a:lnTo>
                        <a:pt x="368397" y="128164"/>
                      </a:lnTo>
                      <a:lnTo>
                        <a:pt x="360300" y="238035"/>
                      </a:lnTo>
                      <a:lnTo>
                        <a:pt x="379798" y="238035"/>
                      </a:lnTo>
                      <a:lnTo>
                        <a:pt x="379798" y="239968"/>
                      </a:lnTo>
                      <a:lnTo>
                        <a:pt x="359910" y="452947"/>
                      </a:lnTo>
                      <a:cubicBezTo>
                        <a:pt x="358510" y="467930"/>
                        <a:pt x="369521" y="481208"/>
                        <a:pt x="384503" y="482599"/>
                      </a:cubicBezTo>
                      <a:cubicBezTo>
                        <a:pt x="385361" y="482675"/>
                        <a:pt x="386218" y="482713"/>
                        <a:pt x="387066" y="482713"/>
                      </a:cubicBezTo>
                      <a:cubicBezTo>
                        <a:pt x="400953" y="482713"/>
                        <a:pt x="412831" y="472131"/>
                        <a:pt x="414155" y="458005"/>
                      </a:cubicBezTo>
                      <a:lnTo>
                        <a:pt x="433405" y="251827"/>
                      </a:lnTo>
                      <a:lnTo>
                        <a:pt x="437015" y="251827"/>
                      </a:lnTo>
                      <a:lnTo>
                        <a:pt x="456255" y="458005"/>
                      </a:lnTo>
                      <a:cubicBezTo>
                        <a:pt x="457589" y="472121"/>
                        <a:pt x="469466" y="482713"/>
                        <a:pt x="483344" y="482713"/>
                      </a:cubicBezTo>
                      <a:cubicBezTo>
                        <a:pt x="484202" y="482713"/>
                        <a:pt x="485059" y="482675"/>
                        <a:pt x="485926" y="482599"/>
                      </a:cubicBezTo>
                      <a:cubicBezTo>
                        <a:pt x="500889" y="481208"/>
                        <a:pt x="511891" y="467930"/>
                        <a:pt x="510510" y="452947"/>
                      </a:cubicBezTo>
                      <a:lnTo>
                        <a:pt x="490612" y="239949"/>
                      </a:lnTo>
                      <a:lnTo>
                        <a:pt x="490612" y="238025"/>
                      </a:lnTo>
                      <a:lnTo>
                        <a:pt x="510100" y="238025"/>
                      </a:lnTo>
                      <a:lnTo>
                        <a:pt x="501994" y="128050"/>
                      </a:lnTo>
                      <a:lnTo>
                        <a:pt x="547057" y="180780"/>
                      </a:lnTo>
                      <a:cubicBezTo>
                        <a:pt x="548381" y="182694"/>
                        <a:pt x="549867" y="184523"/>
                        <a:pt x="551715" y="186104"/>
                      </a:cubicBezTo>
                      <a:cubicBezTo>
                        <a:pt x="555344" y="189200"/>
                        <a:pt x="559554" y="191124"/>
                        <a:pt x="563916" y="192019"/>
                      </a:cubicBezTo>
                      <a:cubicBezTo>
                        <a:pt x="563993" y="192038"/>
                        <a:pt x="564059" y="192067"/>
                        <a:pt x="564126" y="192086"/>
                      </a:cubicBezTo>
                      <a:cubicBezTo>
                        <a:pt x="565878" y="192429"/>
                        <a:pt x="567631" y="192648"/>
                        <a:pt x="569403" y="192648"/>
                      </a:cubicBezTo>
                      <a:cubicBezTo>
                        <a:pt x="569412" y="192648"/>
                        <a:pt x="569412" y="192648"/>
                        <a:pt x="569422" y="192648"/>
                      </a:cubicBezTo>
                      <a:cubicBezTo>
                        <a:pt x="569546" y="192648"/>
                        <a:pt x="569660" y="192686"/>
                        <a:pt x="569784" y="192686"/>
                      </a:cubicBezTo>
                      <a:cubicBezTo>
                        <a:pt x="576051" y="192686"/>
                        <a:pt x="582328" y="190534"/>
                        <a:pt x="587472" y="186152"/>
                      </a:cubicBezTo>
                      <a:cubicBezTo>
                        <a:pt x="589520" y="184399"/>
                        <a:pt x="591120" y="182361"/>
                        <a:pt x="592510" y="180218"/>
                      </a:cubicBezTo>
                      <a:lnTo>
                        <a:pt x="635735" y="128164"/>
                      </a:lnTo>
                      <a:lnTo>
                        <a:pt x="627629" y="238035"/>
                      </a:lnTo>
                      <a:lnTo>
                        <a:pt x="647127" y="238035"/>
                      </a:lnTo>
                      <a:lnTo>
                        <a:pt x="647127" y="239968"/>
                      </a:lnTo>
                      <a:lnTo>
                        <a:pt x="627239" y="452947"/>
                      </a:lnTo>
                      <a:cubicBezTo>
                        <a:pt x="625838" y="467930"/>
                        <a:pt x="636849" y="481208"/>
                        <a:pt x="651832" y="482599"/>
                      </a:cubicBezTo>
                      <a:cubicBezTo>
                        <a:pt x="652689" y="482675"/>
                        <a:pt x="653547" y="482713"/>
                        <a:pt x="654394" y="482713"/>
                      </a:cubicBezTo>
                      <a:cubicBezTo>
                        <a:pt x="668291" y="482713"/>
                        <a:pt x="680159" y="472131"/>
                        <a:pt x="681483" y="458005"/>
                      </a:cubicBezTo>
                      <a:lnTo>
                        <a:pt x="700733" y="251827"/>
                      </a:lnTo>
                      <a:lnTo>
                        <a:pt x="704343" y="251827"/>
                      </a:lnTo>
                      <a:lnTo>
                        <a:pt x="723593" y="458005"/>
                      </a:lnTo>
                      <a:cubicBezTo>
                        <a:pt x="724927" y="472121"/>
                        <a:pt x="736795" y="482713"/>
                        <a:pt x="750683" y="482713"/>
                      </a:cubicBezTo>
                      <a:cubicBezTo>
                        <a:pt x="751530" y="482713"/>
                        <a:pt x="752387" y="482675"/>
                        <a:pt x="753254" y="482599"/>
                      </a:cubicBezTo>
                      <a:cubicBezTo>
                        <a:pt x="768228" y="481208"/>
                        <a:pt x="779238" y="467930"/>
                        <a:pt x="777838" y="452947"/>
                      </a:cubicBezTo>
                      <a:lnTo>
                        <a:pt x="757969" y="239949"/>
                      </a:lnTo>
                      <a:lnTo>
                        <a:pt x="757969" y="238025"/>
                      </a:lnTo>
                      <a:lnTo>
                        <a:pt x="777457" y="238025"/>
                      </a:lnTo>
                      <a:lnTo>
                        <a:pt x="769352" y="128050"/>
                      </a:lnTo>
                      <a:lnTo>
                        <a:pt x="816434" y="183142"/>
                      </a:lnTo>
                      <a:cubicBezTo>
                        <a:pt x="821825" y="189438"/>
                        <a:pt x="829473" y="192677"/>
                        <a:pt x="837160" y="192677"/>
                      </a:cubicBezTo>
                      <a:cubicBezTo>
                        <a:pt x="843418" y="192677"/>
                        <a:pt x="849695" y="190524"/>
                        <a:pt x="854838" y="186142"/>
                      </a:cubicBezTo>
                      <a:cubicBezTo>
                        <a:pt x="866278" y="176370"/>
                        <a:pt x="867640" y="159177"/>
                        <a:pt x="857848" y="1477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7" name="Freeform: Shape 296">
                  <a:extLst>
                    <a:ext uri="{FF2B5EF4-FFF2-40B4-BE49-F238E27FC236}">
                      <a16:creationId xmlns:a16="http://schemas.microsoft.com/office/drawing/2014/main" id="{37149721-8B7E-4311-A8F3-D743DBD0DF11}"/>
                    </a:ext>
                  </a:extLst>
                </p:cNvPr>
                <p:cNvSpPr/>
                <p:nvPr/>
              </p:nvSpPr>
              <p:spPr>
                <a:xfrm>
                  <a:off x="6298730" y="2997955"/>
                  <a:ext cx="133350" cy="133350"/>
                </a:xfrm>
                <a:custGeom>
                  <a:avLst/>
                  <a:gdLst>
                    <a:gd name="connsiteX0" fmla="*/ 126683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3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3" y="66913"/>
                      </a:moveTo>
                      <a:cubicBezTo>
                        <a:pt x="126683" y="99923"/>
                        <a:pt x="99923" y="126682"/>
                        <a:pt x="66913" y="126682"/>
                      </a:cubicBezTo>
                      <a:cubicBezTo>
                        <a:pt x="33903" y="126682"/>
                        <a:pt x="7144" y="99923"/>
                        <a:pt x="7144" y="66913"/>
                      </a:cubicBezTo>
                      <a:cubicBezTo>
                        <a:pt x="7144" y="33903"/>
                        <a:pt x="33903" y="7144"/>
                        <a:pt x="66913" y="7144"/>
                      </a:cubicBezTo>
                      <a:cubicBezTo>
                        <a:pt x="99923" y="7144"/>
                        <a:pt x="126683" y="33903"/>
                        <a:pt x="126683"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6" name="Group 285">
                <a:extLst>
                  <a:ext uri="{FF2B5EF4-FFF2-40B4-BE49-F238E27FC236}">
                    <a16:creationId xmlns:a16="http://schemas.microsoft.com/office/drawing/2014/main" id="{57ADF174-D597-40C3-91DE-FB947ACFD318}"/>
                  </a:ext>
                </a:extLst>
              </p:cNvPr>
              <p:cNvGrpSpPr/>
              <p:nvPr/>
            </p:nvGrpSpPr>
            <p:grpSpPr>
              <a:xfrm>
                <a:off x="6251070" y="4855168"/>
                <a:ext cx="1221640" cy="425472"/>
                <a:chOff x="4224528" y="5719876"/>
                <a:chExt cx="2481419" cy="864227"/>
              </a:xfrm>
            </p:grpSpPr>
            <p:sp>
              <p:nvSpPr>
                <p:cNvPr id="290" name="Arrow: Up 289">
                  <a:extLst>
                    <a:ext uri="{FF2B5EF4-FFF2-40B4-BE49-F238E27FC236}">
                      <a16:creationId xmlns:a16="http://schemas.microsoft.com/office/drawing/2014/main" id="{218C4FC7-41CE-4D05-A163-351769F8444A}"/>
                    </a:ext>
                  </a:extLst>
                </p:cNvPr>
                <p:cNvSpPr/>
                <p:nvPr/>
              </p:nvSpPr>
              <p:spPr>
                <a:xfrm rot="5400000">
                  <a:off x="4716178" y="5381664"/>
                  <a:ext cx="460818" cy="1444118"/>
                </a:xfrm>
                <a:prstGeom prst="upArrow">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91" name="Group 290">
                  <a:extLst>
                    <a:ext uri="{FF2B5EF4-FFF2-40B4-BE49-F238E27FC236}">
                      <a16:creationId xmlns:a16="http://schemas.microsoft.com/office/drawing/2014/main" id="{0ED2BCD7-3F37-4582-B53B-A9635B2B0B64}"/>
                    </a:ext>
                  </a:extLst>
                </p:cNvPr>
                <p:cNvGrpSpPr/>
                <p:nvPr/>
              </p:nvGrpSpPr>
              <p:grpSpPr>
                <a:xfrm>
                  <a:off x="5841718" y="5719876"/>
                  <a:ext cx="864229" cy="864227"/>
                  <a:chOff x="3038498" y="4899165"/>
                  <a:chExt cx="864229" cy="864227"/>
                </a:xfrm>
                <a:solidFill>
                  <a:schemeClr val="bg1">
                    <a:alpha val="14000"/>
                  </a:schemeClr>
                </a:solidFill>
              </p:grpSpPr>
              <p:sp>
                <p:nvSpPr>
                  <p:cNvPr id="292" name="Oval 291">
                    <a:extLst>
                      <a:ext uri="{FF2B5EF4-FFF2-40B4-BE49-F238E27FC236}">
                        <a16:creationId xmlns:a16="http://schemas.microsoft.com/office/drawing/2014/main" id="{1AD62E10-1759-44A7-A41E-97E4D2C20DDB}"/>
                      </a:ext>
                    </a:extLst>
                  </p:cNvPr>
                  <p:cNvSpPr/>
                  <p:nvPr/>
                </p:nvSpPr>
                <p:spPr>
                  <a:xfrm>
                    <a:off x="3038498" y="4899165"/>
                    <a:ext cx="864229" cy="864227"/>
                  </a:xfrm>
                  <a:prstGeom prst="ellipse">
                    <a:avLst/>
                  </a:prstGeom>
                  <a:grp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93" name="TextBox 292">
                    <a:extLst>
                      <a:ext uri="{FF2B5EF4-FFF2-40B4-BE49-F238E27FC236}">
                        <a16:creationId xmlns:a16="http://schemas.microsoft.com/office/drawing/2014/main" id="{C8FC69D0-F5B3-4CC8-A9D1-5D9693701045}"/>
                      </a:ext>
                    </a:extLst>
                  </p:cNvPr>
                  <p:cNvSpPr txBox="1"/>
                  <p:nvPr/>
                </p:nvSpPr>
                <p:spPr>
                  <a:xfrm>
                    <a:off x="3249632" y="4995427"/>
                    <a:ext cx="441961" cy="671703"/>
                  </a:xfrm>
                  <a:custGeom>
                    <a:avLst/>
                    <a:gdLst>
                      <a:gd name="connsiteX0" fmla="*/ 96440 w 380069"/>
                      <a:gd name="connsiteY0" fmla="*/ 366005 h 577640"/>
                      <a:gd name="connsiteX1" fmla="*/ 116364 w 380069"/>
                      <a:gd name="connsiteY1" fmla="*/ 416569 h 577640"/>
                      <a:gd name="connsiteX2" fmla="*/ 162408 w 380069"/>
                      <a:gd name="connsiteY2" fmla="*/ 452735 h 577640"/>
                      <a:gd name="connsiteX3" fmla="*/ 162408 w 380069"/>
                      <a:gd name="connsiteY3" fmla="*/ 454409 h 577640"/>
                      <a:gd name="connsiteX4" fmla="*/ 112011 w 380069"/>
                      <a:gd name="connsiteY4" fmla="*/ 423936 h 577640"/>
                      <a:gd name="connsiteX5" fmla="*/ 87064 w 380069"/>
                      <a:gd name="connsiteY5" fmla="*/ 368349 h 577640"/>
                      <a:gd name="connsiteX6" fmla="*/ 197570 w 380069"/>
                      <a:gd name="connsiteY6" fmla="*/ 296354 h 577640"/>
                      <a:gd name="connsiteX7" fmla="*/ 197570 w 380069"/>
                      <a:gd name="connsiteY7" fmla="*/ 464456 h 577640"/>
                      <a:gd name="connsiteX8" fmla="*/ 201253 w 380069"/>
                      <a:gd name="connsiteY8" fmla="*/ 464456 h 577640"/>
                      <a:gd name="connsiteX9" fmla="*/ 214313 w 380069"/>
                      <a:gd name="connsiteY9" fmla="*/ 463116 h 577640"/>
                      <a:gd name="connsiteX10" fmla="*/ 217996 w 380069"/>
                      <a:gd name="connsiteY10" fmla="*/ 463116 h 577640"/>
                      <a:gd name="connsiteX11" fmla="*/ 217996 w 380069"/>
                      <a:gd name="connsiteY11" fmla="*/ 320799 h 577640"/>
                      <a:gd name="connsiteX12" fmla="*/ 283630 w 380069"/>
                      <a:gd name="connsiteY12" fmla="*/ 366006 h 577640"/>
                      <a:gd name="connsiteX13" fmla="*/ 281286 w 380069"/>
                      <a:gd name="connsiteY13" fmla="*/ 366006 h 577640"/>
                      <a:gd name="connsiteX14" fmla="*/ 226368 w 380069"/>
                      <a:gd name="connsiteY14" fmla="*/ 332854 h 577640"/>
                      <a:gd name="connsiteX15" fmla="*/ 226368 w 380069"/>
                      <a:gd name="connsiteY15" fmla="*/ 463116 h 577640"/>
                      <a:gd name="connsiteX16" fmla="*/ 277770 w 380069"/>
                      <a:gd name="connsiteY16" fmla="*/ 436662 h 577640"/>
                      <a:gd name="connsiteX17" fmla="*/ 296020 w 380069"/>
                      <a:gd name="connsiteY17" fmla="*/ 388777 h 577640"/>
                      <a:gd name="connsiteX18" fmla="*/ 275258 w 380069"/>
                      <a:gd name="connsiteY18" fmla="*/ 336203 h 577640"/>
                      <a:gd name="connsiteX19" fmla="*/ 248134 w 380069"/>
                      <a:gd name="connsiteY19" fmla="*/ 313767 h 577640"/>
                      <a:gd name="connsiteX20" fmla="*/ 201923 w 380069"/>
                      <a:gd name="connsiteY20" fmla="*/ 297694 h 577640"/>
                      <a:gd name="connsiteX21" fmla="*/ 334193 w 380069"/>
                      <a:gd name="connsiteY21" fmla="*/ 270235 h 577640"/>
                      <a:gd name="connsiteX22" fmla="*/ 380069 w 380069"/>
                      <a:gd name="connsiteY22" fmla="*/ 364666 h 577640"/>
                      <a:gd name="connsiteX23" fmla="*/ 340388 w 380069"/>
                      <a:gd name="connsiteY23" fmla="*/ 463116 h 577640"/>
                      <a:gd name="connsiteX24" fmla="*/ 244115 w 380069"/>
                      <a:gd name="connsiteY24" fmla="*/ 514685 h 577640"/>
                      <a:gd name="connsiteX25" fmla="*/ 229381 w 380069"/>
                      <a:gd name="connsiteY25" fmla="*/ 516694 h 577640"/>
                      <a:gd name="connsiteX26" fmla="*/ 226367 w 380069"/>
                      <a:gd name="connsiteY26" fmla="*/ 517364 h 577640"/>
                      <a:gd name="connsiteX27" fmla="*/ 226367 w 380069"/>
                      <a:gd name="connsiteY27" fmla="*/ 577640 h 577640"/>
                      <a:gd name="connsiteX28" fmla="*/ 189532 w 380069"/>
                      <a:gd name="connsiteY28" fmla="*/ 577640 h 577640"/>
                      <a:gd name="connsiteX29" fmla="*/ 182165 w 380069"/>
                      <a:gd name="connsiteY29" fmla="*/ 568598 h 577640"/>
                      <a:gd name="connsiteX30" fmla="*/ 217995 w 380069"/>
                      <a:gd name="connsiteY30" fmla="*/ 568598 h 577640"/>
                      <a:gd name="connsiteX31" fmla="*/ 217995 w 380069"/>
                      <a:gd name="connsiteY31" fmla="*/ 507988 h 577640"/>
                      <a:gd name="connsiteX32" fmla="*/ 278271 w 380069"/>
                      <a:gd name="connsiteY32" fmla="*/ 494259 h 577640"/>
                      <a:gd name="connsiteX33" fmla="*/ 345244 w 380069"/>
                      <a:gd name="connsiteY33" fmla="*/ 441183 h 577640"/>
                      <a:gd name="connsiteX34" fmla="*/ 370358 w 380069"/>
                      <a:gd name="connsiteY34" fmla="*/ 363327 h 577640"/>
                      <a:gd name="connsiteX35" fmla="*/ 334193 w 380069"/>
                      <a:gd name="connsiteY35" fmla="*/ 272244 h 577640"/>
                      <a:gd name="connsiteX36" fmla="*/ 170781 w 380069"/>
                      <a:gd name="connsiteY36" fmla="*/ 72331 h 577640"/>
                      <a:gd name="connsiteX37" fmla="*/ 113184 w 380069"/>
                      <a:gd name="connsiteY37" fmla="*/ 92925 h 577640"/>
                      <a:gd name="connsiteX38" fmla="*/ 89074 w 380069"/>
                      <a:gd name="connsiteY38" fmla="*/ 142317 h 577640"/>
                      <a:gd name="connsiteX39" fmla="*/ 166428 w 380069"/>
                      <a:gd name="connsiteY39" fmla="*/ 216657 h 577640"/>
                      <a:gd name="connsiteX40" fmla="*/ 170781 w 380069"/>
                      <a:gd name="connsiteY40" fmla="*/ 217661 h 577640"/>
                      <a:gd name="connsiteX41" fmla="*/ 170781 w 380069"/>
                      <a:gd name="connsiteY41" fmla="*/ 99455 h 577640"/>
                      <a:gd name="connsiteX42" fmla="*/ 133444 w 380069"/>
                      <a:gd name="connsiteY42" fmla="*/ 115361 h 577640"/>
                      <a:gd name="connsiteX43" fmla="*/ 119547 w 380069"/>
                      <a:gd name="connsiteY43" fmla="*/ 150689 h 577640"/>
                      <a:gd name="connsiteX44" fmla="*/ 155377 w 380069"/>
                      <a:gd name="connsiteY44" fmla="*/ 202927 h 577640"/>
                      <a:gd name="connsiteX45" fmla="*/ 155377 w 380069"/>
                      <a:gd name="connsiteY45" fmla="*/ 205271 h 577640"/>
                      <a:gd name="connsiteX46" fmla="*/ 109836 w 380069"/>
                      <a:gd name="connsiteY46" fmla="*/ 149349 h 577640"/>
                      <a:gd name="connsiteX47" fmla="*/ 127751 w 380069"/>
                      <a:gd name="connsiteY47" fmla="*/ 107826 h 577640"/>
                      <a:gd name="connsiteX48" fmla="*/ 170781 w 380069"/>
                      <a:gd name="connsiteY48" fmla="*/ 90413 h 577640"/>
                      <a:gd name="connsiteX49" fmla="*/ 347253 w 380069"/>
                      <a:gd name="connsiteY49" fmla="*/ 66638 h 577640"/>
                      <a:gd name="connsiteX50" fmla="*/ 355624 w 380069"/>
                      <a:gd name="connsiteY50" fmla="*/ 70322 h 577640"/>
                      <a:gd name="connsiteX51" fmla="*/ 352611 w 380069"/>
                      <a:gd name="connsiteY51" fmla="*/ 75679 h 577640"/>
                      <a:gd name="connsiteX52" fmla="*/ 316110 w 380069"/>
                      <a:gd name="connsiteY52" fmla="*/ 144661 h 577640"/>
                      <a:gd name="connsiteX53" fmla="*/ 303051 w 380069"/>
                      <a:gd name="connsiteY53" fmla="*/ 173125 h 577640"/>
                      <a:gd name="connsiteX54" fmla="*/ 301376 w 380069"/>
                      <a:gd name="connsiteY54" fmla="*/ 177143 h 577640"/>
                      <a:gd name="connsiteX55" fmla="*/ 293340 w 380069"/>
                      <a:gd name="connsiteY55" fmla="*/ 174129 h 577640"/>
                      <a:gd name="connsiteX56" fmla="*/ 296353 w 380069"/>
                      <a:gd name="connsiteY56" fmla="*/ 167767 h 577640"/>
                      <a:gd name="connsiteX57" fmla="*/ 310753 w 380069"/>
                      <a:gd name="connsiteY57" fmla="*/ 136290 h 577640"/>
                      <a:gd name="connsiteX58" fmla="*/ 347253 w 380069"/>
                      <a:gd name="connsiteY58" fmla="*/ 66638 h 577640"/>
                      <a:gd name="connsiteX59" fmla="*/ 171116 w 380069"/>
                      <a:gd name="connsiteY59" fmla="*/ 0 h 577640"/>
                      <a:gd name="connsiteX60" fmla="*/ 198240 w 380069"/>
                      <a:gd name="connsiteY60" fmla="*/ 0 h 577640"/>
                      <a:gd name="connsiteX61" fmla="*/ 198240 w 380069"/>
                      <a:gd name="connsiteY61" fmla="*/ 47216 h 577640"/>
                      <a:gd name="connsiteX62" fmla="*/ 218331 w 380069"/>
                      <a:gd name="connsiteY62" fmla="*/ 51569 h 577640"/>
                      <a:gd name="connsiteX63" fmla="*/ 218331 w 380069"/>
                      <a:gd name="connsiteY63" fmla="*/ 11721 h 577640"/>
                      <a:gd name="connsiteX64" fmla="*/ 227038 w 380069"/>
                      <a:gd name="connsiteY64" fmla="*/ 18083 h 577640"/>
                      <a:gd name="connsiteX65" fmla="*/ 227038 w 380069"/>
                      <a:gd name="connsiteY65" fmla="*/ 51569 h 577640"/>
                      <a:gd name="connsiteX66" fmla="*/ 268896 w 380069"/>
                      <a:gd name="connsiteY66" fmla="*/ 61950 h 577640"/>
                      <a:gd name="connsiteX67" fmla="*/ 298364 w 380069"/>
                      <a:gd name="connsiteY67" fmla="*/ 66303 h 577640"/>
                      <a:gd name="connsiteX68" fmla="*/ 331515 w 380069"/>
                      <a:gd name="connsiteY68" fmla="*/ 54248 h 577640"/>
                      <a:gd name="connsiteX69" fmla="*/ 334194 w 380069"/>
                      <a:gd name="connsiteY69" fmla="*/ 56592 h 577640"/>
                      <a:gd name="connsiteX70" fmla="*/ 279946 w 380069"/>
                      <a:gd name="connsiteY70" fmla="*/ 166427 h 577640"/>
                      <a:gd name="connsiteX71" fmla="*/ 279276 w 380069"/>
                      <a:gd name="connsiteY71" fmla="*/ 169441 h 577640"/>
                      <a:gd name="connsiteX72" fmla="*/ 277267 w 380069"/>
                      <a:gd name="connsiteY72" fmla="*/ 169106 h 577640"/>
                      <a:gd name="connsiteX73" fmla="*/ 198240 w 380069"/>
                      <a:gd name="connsiteY73" fmla="*/ 76684 h 577640"/>
                      <a:gd name="connsiteX74" fmla="*/ 198240 w 380069"/>
                      <a:gd name="connsiteY74" fmla="*/ 224024 h 577640"/>
                      <a:gd name="connsiteX75" fmla="*/ 218331 w 380069"/>
                      <a:gd name="connsiteY75" fmla="*/ 229382 h 577640"/>
                      <a:gd name="connsiteX76" fmla="*/ 218331 w 380069"/>
                      <a:gd name="connsiteY76" fmla="*/ 98450 h 577640"/>
                      <a:gd name="connsiteX77" fmla="*/ 243446 w 380069"/>
                      <a:gd name="connsiteY77" fmla="*/ 113519 h 577640"/>
                      <a:gd name="connsiteX78" fmla="*/ 260859 w 380069"/>
                      <a:gd name="connsiteY78" fmla="*/ 137294 h 577640"/>
                      <a:gd name="connsiteX79" fmla="*/ 257845 w 380069"/>
                      <a:gd name="connsiteY79" fmla="*/ 137294 h 577640"/>
                      <a:gd name="connsiteX80" fmla="*/ 255501 w 380069"/>
                      <a:gd name="connsiteY80" fmla="*/ 134950 h 577640"/>
                      <a:gd name="connsiteX81" fmla="*/ 227038 w 380069"/>
                      <a:gd name="connsiteY81" fmla="*/ 112849 h 577640"/>
                      <a:gd name="connsiteX82" fmla="*/ 227038 w 380069"/>
                      <a:gd name="connsiteY82" fmla="*/ 232061 h 577640"/>
                      <a:gd name="connsiteX83" fmla="*/ 232396 w 380069"/>
                      <a:gd name="connsiteY83" fmla="*/ 233735 h 577640"/>
                      <a:gd name="connsiteX84" fmla="*/ 310419 w 380069"/>
                      <a:gd name="connsiteY84" fmla="*/ 268226 h 577640"/>
                      <a:gd name="connsiteX85" fmla="*/ 351607 w 380069"/>
                      <a:gd name="connsiteY85" fmla="*/ 359309 h 577640"/>
                      <a:gd name="connsiteX86" fmla="*/ 310251 w 380069"/>
                      <a:gd name="connsiteY86" fmla="*/ 452401 h 577640"/>
                      <a:gd name="connsiteX87" fmla="*/ 208955 w 380069"/>
                      <a:gd name="connsiteY87" fmla="*/ 490575 h 577640"/>
                      <a:gd name="connsiteX88" fmla="*/ 198240 w 380069"/>
                      <a:gd name="connsiteY88" fmla="*/ 489905 h 577640"/>
                      <a:gd name="connsiteX89" fmla="*/ 198240 w 380069"/>
                      <a:gd name="connsiteY89" fmla="*/ 551855 h 577640"/>
                      <a:gd name="connsiteX90" fmla="*/ 171116 w 380069"/>
                      <a:gd name="connsiteY90" fmla="*/ 551855 h 577640"/>
                      <a:gd name="connsiteX91" fmla="*/ 171116 w 380069"/>
                      <a:gd name="connsiteY91" fmla="*/ 515690 h 577640"/>
                      <a:gd name="connsiteX92" fmla="*/ 165758 w 380069"/>
                      <a:gd name="connsiteY92" fmla="*/ 514685 h 577640"/>
                      <a:gd name="connsiteX93" fmla="*/ 125239 w 380069"/>
                      <a:gd name="connsiteY93" fmla="*/ 505644 h 577640"/>
                      <a:gd name="connsiteX94" fmla="*/ 94097 w 380069"/>
                      <a:gd name="connsiteY94" fmla="*/ 497942 h 577640"/>
                      <a:gd name="connsiteX95" fmla="*/ 51235 w 380069"/>
                      <a:gd name="connsiteY95" fmla="*/ 492919 h 577640"/>
                      <a:gd name="connsiteX96" fmla="*/ 15739 w 380069"/>
                      <a:gd name="connsiteY96" fmla="*/ 500286 h 577640"/>
                      <a:gd name="connsiteX97" fmla="*/ 11386 w 380069"/>
                      <a:gd name="connsiteY97" fmla="*/ 489905 h 577640"/>
                      <a:gd name="connsiteX98" fmla="*/ 47551 w 380069"/>
                      <a:gd name="connsiteY98" fmla="*/ 482873 h 577640"/>
                      <a:gd name="connsiteX99" fmla="*/ 127583 w 380069"/>
                      <a:gd name="connsiteY99" fmla="*/ 496937 h 577640"/>
                      <a:gd name="connsiteX100" fmla="*/ 166762 w 380069"/>
                      <a:gd name="connsiteY100" fmla="*/ 505309 h 577640"/>
                      <a:gd name="connsiteX101" fmla="*/ 171116 w 380069"/>
                      <a:gd name="connsiteY101" fmla="*/ 506314 h 577640"/>
                      <a:gd name="connsiteX102" fmla="*/ 171116 w 380069"/>
                      <a:gd name="connsiteY102" fmla="*/ 487226 h 577640"/>
                      <a:gd name="connsiteX103" fmla="*/ 89074 w 380069"/>
                      <a:gd name="connsiteY103" fmla="*/ 469479 h 577640"/>
                      <a:gd name="connsiteX104" fmla="*/ 46881 w 380069"/>
                      <a:gd name="connsiteY104" fmla="*/ 462781 h 577640"/>
                      <a:gd name="connsiteX105" fmla="*/ 2679 w 380069"/>
                      <a:gd name="connsiteY105" fmla="*/ 475841 h 577640"/>
                      <a:gd name="connsiteX106" fmla="*/ 0 w 380069"/>
                      <a:gd name="connsiteY106" fmla="*/ 470483 h 577640"/>
                      <a:gd name="connsiteX107" fmla="*/ 3014 w 380069"/>
                      <a:gd name="connsiteY107" fmla="*/ 465795 h 577640"/>
                      <a:gd name="connsiteX108" fmla="*/ 58267 w 380069"/>
                      <a:gd name="connsiteY108" fmla="*/ 352611 h 577640"/>
                      <a:gd name="connsiteX109" fmla="*/ 63625 w 380069"/>
                      <a:gd name="connsiteY109" fmla="*/ 352611 h 577640"/>
                      <a:gd name="connsiteX110" fmla="*/ 98115 w 380069"/>
                      <a:gd name="connsiteY110" fmla="*/ 427956 h 577640"/>
                      <a:gd name="connsiteX111" fmla="*/ 171116 w 380069"/>
                      <a:gd name="connsiteY111" fmla="*/ 461442 h 577640"/>
                      <a:gd name="connsiteX112" fmla="*/ 171116 w 380069"/>
                      <a:gd name="connsiteY112" fmla="*/ 318790 h 577640"/>
                      <a:gd name="connsiteX113" fmla="*/ 164084 w 380069"/>
                      <a:gd name="connsiteY113" fmla="*/ 316781 h 577640"/>
                      <a:gd name="connsiteX114" fmla="*/ 79865 w 380069"/>
                      <a:gd name="connsiteY114" fmla="*/ 290159 h 577640"/>
                      <a:gd name="connsiteX115" fmla="*/ 53913 w 380069"/>
                      <a:gd name="connsiteY115" fmla="*/ 258515 h 577640"/>
                      <a:gd name="connsiteX116" fmla="*/ 66303 w 380069"/>
                      <a:gd name="connsiteY116" fmla="*/ 265212 h 577640"/>
                      <a:gd name="connsiteX117" fmla="*/ 125909 w 380069"/>
                      <a:gd name="connsiteY117" fmla="*/ 296354 h 577640"/>
                      <a:gd name="connsiteX118" fmla="*/ 166093 w 380069"/>
                      <a:gd name="connsiteY118" fmla="*/ 306400 h 577640"/>
                      <a:gd name="connsiteX119" fmla="*/ 171116 w 380069"/>
                      <a:gd name="connsiteY119" fmla="*/ 307740 h 577640"/>
                      <a:gd name="connsiteX120" fmla="*/ 171116 w 380069"/>
                      <a:gd name="connsiteY120" fmla="*/ 289657 h 577640"/>
                      <a:gd name="connsiteX121" fmla="*/ 164418 w 380069"/>
                      <a:gd name="connsiteY121" fmla="*/ 288318 h 577640"/>
                      <a:gd name="connsiteX122" fmla="*/ 70992 w 380069"/>
                      <a:gd name="connsiteY122" fmla="*/ 255501 h 577640"/>
                      <a:gd name="connsiteX123" fmla="*/ 41858 w 380069"/>
                      <a:gd name="connsiteY123" fmla="*/ 217494 h 577640"/>
                      <a:gd name="connsiteX124" fmla="*/ 30808 w 380069"/>
                      <a:gd name="connsiteY124" fmla="*/ 167767 h 577640"/>
                      <a:gd name="connsiteX125" fmla="*/ 68647 w 380069"/>
                      <a:gd name="connsiteY125" fmla="*/ 78358 h 577640"/>
                      <a:gd name="connsiteX126" fmla="*/ 171116 w 380069"/>
                      <a:gd name="connsiteY126" fmla="*/ 45207 h 57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380069" h="577640">
                        <a:moveTo>
                          <a:pt x="96440" y="366005"/>
                        </a:moveTo>
                        <a:cubicBezTo>
                          <a:pt x="100458" y="387659"/>
                          <a:pt x="107100" y="404514"/>
                          <a:pt x="116364" y="416569"/>
                        </a:cubicBezTo>
                        <a:cubicBezTo>
                          <a:pt x="125629" y="428624"/>
                          <a:pt x="140977" y="440679"/>
                          <a:pt x="162408" y="452735"/>
                        </a:cubicBezTo>
                        <a:lnTo>
                          <a:pt x="162408" y="454409"/>
                        </a:lnTo>
                        <a:cubicBezTo>
                          <a:pt x="142540" y="449721"/>
                          <a:pt x="125741" y="439563"/>
                          <a:pt x="112011" y="423936"/>
                        </a:cubicBezTo>
                        <a:cubicBezTo>
                          <a:pt x="98282" y="408309"/>
                          <a:pt x="89966" y="389780"/>
                          <a:pt x="87064" y="368349"/>
                        </a:cubicBezTo>
                        <a:close/>
                        <a:moveTo>
                          <a:pt x="197570" y="296354"/>
                        </a:moveTo>
                        <a:lnTo>
                          <a:pt x="197570" y="464456"/>
                        </a:lnTo>
                        <a:cubicBezTo>
                          <a:pt x="199133" y="464456"/>
                          <a:pt x="200360" y="464456"/>
                          <a:pt x="201253" y="464456"/>
                        </a:cubicBezTo>
                        <a:cubicBezTo>
                          <a:pt x="201923" y="464456"/>
                          <a:pt x="206276" y="464009"/>
                          <a:pt x="214313" y="463116"/>
                        </a:cubicBezTo>
                        <a:cubicBezTo>
                          <a:pt x="215206" y="463116"/>
                          <a:pt x="216434" y="463116"/>
                          <a:pt x="217996" y="463116"/>
                        </a:cubicBezTo>
                        <a:lnTo>
                          <a:pt x="217996" y="320799"/>
                        </a:lnTo>
                        <a:cubicBezTo>
                          <a:pt x="253492" y="328613"/>
                          <a:pt x="275370" y="343682"/>
                          <a:pt x="283630" y="366006"/>
                        </a:cubicBezTo>
                        <a:lnTo>
                          <a:pt x="281286" y="366006"/>
                        </a:lnTo>
                        <a:cubicBezTo>
                          <a:pt x="267668" y="349486"/>
                          <a:pt x="249362" y="338435"/>
                          <a:pt x="226368" y="332854"/>
                        </a:cubicBezTo>
                        <a:lnTo>
                          <a:pt x="226368" y="463116"/>
                        </a:lnTo>
                        <a:cubicBezTo>
                          <a:pt x="248469" y="458428"/>
                          <a:pt x="265603" y="449610"/>
                          <a:pt x="277770" y="436662"/>
                        </a:cubicBezTo>
                        <a:cubicBezTo>
                          <a:pt x="289936" y="423714"/>
                          <a:pt x="296020" y="407752"/>
                          <a:pt x="296020" y="388777"/>
                        </a:cubicBezTo>
                        <a:cubicBezTo>
                          <a:pt x="296020" y="369578"/>
                          <a:pt x="289099" y="352053"/>
                          <a:pt x="275258" y="336203"/>
                        </a:cubicBezTo>
                        <a:cubicBezTo>
                          <a:pt x="266552" y="326157"/>
                          <a:pt x="257510" y="318679"/>
                          <a:pt x="248134" y="313767"/>
                        </a:cubicBezTo>
                        <a:cubicBezTo>
                          <a:pt x="238758" y="308856"/>
                          <a:pt x="223354" y="303498"/>
                          <a:pt x="201923" y="297694"/>
                        </a:cubicBezTo>
                        <a:close/>
                        <a:moveTo>
                          <a:pt x="334193" y="270235"/>
                        </a:moveTo>
                        <a:cubicBezTo>
                          <a:pt x="364777" y="292559"/>
                          <a:pt x="380069" y="324036"/>
                          <a:pt x="380069" y="364666"/>
                        </a:cubicBezTo>
                        <a:cubicBezTo>
                          <a:pt x="380069" y="401055"/>
                          <a:pt x="366842" y="433872"/>
                          <a:pt x="340388" y="463116"/>
                        </a:cubicBezTo>
                        <a:cubicBezTo>
                          <a:pt x="313934" y="492361"/>
                          <a:pt x="281843" y="509551"/>
                          <a:pt x="244115" y="514685"/>
                        </a:cubicBezTo>
                        <a:lnTo>
                          <a:pt x="229381" y="516694"/>
                        </a:lnTo>
                        <a:lnTo>
                          <a:pt x="226367" y="517364"/>
                        </a:lnTo>
                        <a:lnTo>
                          <a:pt x="226367" y="577640"/>
                        </a:lnTo>
                        <a:lnTo>
                          <a:pt x="189532" y="577640"/>
                        </a:lnTo>
                        <a:lnTo>
                          <a:pt x="182165" y="568598"/>
                        </a:lnTo>
                        <a:lnTo>
                          <a:pt x="217995" y="568598"/>
                        </a:lnTo>
                        <a:lnTo>
                          <a:pt x="217995" y="507988"/>
                        </a:lnTo>
                        <a:cubicBezTo>
                          <a:pt x="236301" y="507988"/>
                          <a:pt x="256393" y="503411"/>
                          <a:pt x="278271" y="494259"/>
                        </a:cubicBezTo>
                        <a:cubicBezTo>
                          <a:pt x="306176" y="482650"/>
                          <a:pt x="328500" y="464958"/>
                          <a:pt x="345244" y="441183"/>
                        </a:cubicBezTo>
                        <a:cubicBezTo>
                          <a:pt x="361987" y="417407"/>
                          <a:pt x="370358" y="391455"/>
                          <a:pt x="370358" y="363327"/>
                        </a:cubicBezTo>
                        <a:cubicBezTo>
                          <a:pt x="370358" y="327608"/>
                          <a:pt x="358303" y="297247"/>
                          <a:pt x="334193" y="272244"/>
                        </a:cubicBezTo>
                        <a:close/>
                        <a:moveTo>
                          <a:pt x="170781" y="72331"/>
                        </a:moveTo>
                        <a:cubicBezTo>
                          <a:pt x="148457" y="72331"/>
                          <a:pt x="129258" y="79195"/>
                          <a:pt x="113184" y="92925"/>
                        </a:cubicBezTo>
                        <a:cubicBezTo>
                          <a:pt x="97111" y="106654"/>
                          <a:pt x="89074" y="123118"/>
                          <a:pt x="89074" y="142317"/>
                        </a:cubicBezTo>
                        <a:cubicBezTo>
                          <a:pt x="89074" y="178259"/>
                          <a:pt x="114859" y="203039"/>
                          <a:pt x="166428" y="216657"/>
                        </a:cubicBezTo>
                        <a:lnTo>
                          <a:pt x="170781" y="217661"/>
                        </a:lnTo>
                        <a:lnTo>
                          <a:pt x="170781" y="99455"/>
                        </a:lnTo>
                        <a:cubicBezTo>
                          <a:pt x="155154" y="100794"/>
                          <a:pt x="142708" y="106096"/>
                          <a:pt x="133444" y="115361"/>
                        </a:cubicBezTo>
                        <a:cubicBezTo>
                          <a:pt x="124179" y="124625"/>
                          <a:pt x="119547" y="136401"/>
                          <a:pt x="119547" y="150689"/>
                        </a:cubicBezTo>
                        <a:cubicBezTo>
                          <a:pt x="119547" y="170557"/>
                          <a:pt x="131490" y="187970"/>
                          <a:pt x="155377" y="202927"/>
                        </a:cubicBezTo>
                        <a:lnTo>
                          <a:pt x="155377" y="205271"/>
                        </a:lnTo>
                        <a:cubicBezTo>
                          <a:pt x="125016" y="192323"/>
                          <a:pt x="109836" y="173683"/>
                          <a:pt x="109836" y="149349"/>
                        </a:cubicBezTo>
                        <a:cubicBezTo>
                          <a:pt x="109836" y="133276"/>
                          <a:pt x="115807" y="119435"/>
                          <a:pt x="127751" y="107826"/>
                        </a:cubicBezTo>
                        <a:cubicBezTo>
                          <a:pt x="139694" y="96218"/>
                          <a:pt x="154038" y="90413"/>
                          <a:pt x="170781" y="90413"/>
                        </a:cubicBezTo>
                        <a:close/>
                        <a:moveTo>
                          <a:pt x="347253" y="66638"/>
                        </a:moveTo>
                        <a:lnTo>
                          <a:pt x="355624" y="70322"/>
                        </a:lnTo>
                        <a:lnTo>
                          <a:pt x="352611" y="75679"/>
                        </a:lnTo>
                        <a:cubicBezTo>
                          <a:pt x="337877" y="101129"/>
                          <a:pt x="325710" y="124123"/>
                          <a:pt x="316110" y="144661"/>
                        </a:cubicBezTo>
                        <a:lnTo>
                          <a:pt x="303051" y="173125"/>
                        </a:lnTo>
                        <a:lnTo>
                          <a:pt x="301376" y="177143"/>
                        </a:lnTo>
                        <a:lnTo>
                          <a:pt x="293340" y="174129"/>
                        </a:lnTo>
                        <a:cubicBezTo>
                          <a:pt x="295126" y="170334"/>
                          <a:pt x="296130" y="168213"/>
                          <a:pt x="296353" y="167767"/>
                        </a:cubicBezTo>
                        <a:lnTo>
                          <a:pt x="310753" y="136290"/>
                        </a:lnTo>
                        <a:cubicBezTo>
                          <a:pt x="323254" y="108608"/>
                          <a:pt x="335421" y="85390"/>
                          <a:pt x="347253" y="66638"/>
                        </a:cubicBezTo>
                        <a:close/>
                        <a:moveTo>
                          <a:pt x="171116" y="0"/>
                        </a:moveTo>
                        <a:lnTo>
                          <a:pt x="198240" y="0"/>
                        </a:lnTo>
                        <a:lnTo>
                          <a:pt x="198240" y="47216"/>
                        </a:lnTo>
                        <a:cubicBezTo>
                          <a:pt x="205830" y="48555"/>
                          <a:pt x="212527" y="50007"/>
                          <a:pt x="218331" y="51569"/>
                        </a:cubicBezTo>
                        <a:lnTo>
                          <a:pt x="218331" y="11721"/>
                        </a:lnTo>
                        <a:lnTo>
                          <a:pt x="227038" y="18083"/>
                        </a:lnTo>
                        <a:lnTo>
                          <a:pt x="227038" y="51569"/>
                        </a:lnTo>
                        <a:cubicBezTo>
                          <a:pt x="232172" y="52685"/>
                          <a:pt x="246125" y="56146"/>
                          <a:pt x="268896" y="61950"/>
                        </a:cubicBezTo>
                        <a:cubicBezTo>
                          <a:pt x="280281" y="64852"/>
                          <a:pt x="290104" y="66303"/>
                          <a:pt x="298364" y="66303"/>
                        </a:cubicBezTo>
                        <a:cubicBezTo>
                          <a:pt x="310196" y="66303"/>
                          <a:pt x="321246" y="62285"/>
                          <a:pt x="331515" y="54248"/>
                        </a:cubicBezTo>
                        <a:lnTo>
                          <a:pt x="334194" y="56592"/>
                        </a:lnTo>
                        <a:cubicBezTo>
                          <a:pt x="308968" y="96553"/>
                          <a:pt x="290885" y="133164"/>
                          <a:pt x="279946" y="166427"/>
                        </a:cubicBezTo>
                        <a:lnTo>
                          <a:pt x="279276" y="169441"/>
                        </a:lnTo>
                        <a:lnTo>
                          <a:pt x="277267" y="169106"/>
                        </a:lnTo>
                        <a:cubicBezTo>
                          <a:pt x="268561" y="120216"/>
                          <a:pt x="242218" y="89409"/>
                          <a:pt x="198240" y="76684"/>
                        </a:cubicBezTo>
                        <a:lnTo>
                          <a:pt x="198240" y="224024"/>
                        </a:lnTo>
                        <a:lnTo>
                          <a:pt x="218331" y="229382"/>
                        </a:lnTo>
                        <a:lnTo>
                          <a:pt x="218331" y="98450"/>
                        </a:lnTo>
                        <a:cubicBezTo>
                          <a:pt x="230163" y="104031"/>
                          <a:pt x="238535" y="109054"/>
                          <a:pt x="243446" y="113519"/>
                        </a:cubicBezTo>
                        <a:cubicBezTo>
                          <a:pt x="248357" y="117984"/>
                          <a:pt x="254162" y="125909"/>
                          <a:pt x="260859" y="137294"/>
                        </a:cubicBezTo>
                        <a:lnTo>
                          <a:pt x="257845" y="137294"/>
                        </a:lnTo>
                        <a:lnTo>
                          <a:pt x="255501" y="134950"/>
                        </a:lnTo>
                        <a:cubicBezTo>
                          <a:pt x="243446" y="123788"/>
                          <a:pt x="233958" y="116421"/>
                          <a:pt x="227038" y="112849"/>
                        </a:cubicBezTo>
                        <a:lnTo>
                          <a:pt x="227038" y="232061"/>
                        </a:lnTo>
                        <a:lnTo>
                          <a:pt x="232396" y="233735"/>
                        </a:lnTo>
                        <a:cubicBezTo>
                          <a:pt x="269677" y="244450"/>
                          <a:pt x="295685" y="255948"/>
                          <a:pt x="310419" y="268226"/>
                        </a:cubicBezTo>
                        <a:cubicBezTo>
                          <a:pt x="337878" y="291443"/>
                          <a:pt x="351607" y="321804"/>
                          <a:pt x="351607" y="359309"/>
                        </a:cubicBezTo>
                        <a:cubicBezTo>
                          <a:pt x="351607" y="395920"/>
                          <a:pt x="337822" y="426951"/>
                          <a:pt x="310251" y="452401"/>
                        </a:cubicBezTo>
                        <a:cubicBezTo>
                          <a:pt x="282681" y="477850"/>
                          <a:pt x="248916" y="490575"/>
                          <a:pt x="208955" y="490575"/>
                        </a:cubicBezTo>
                        <a:cubicBezTo>
                          <a:pt x="206946" y="490575"/>
                          <a:pt x="203374" y="490352"/>
                          <a:pt x="198240" y="489905"/>
                        </a:cubicBezTo>
                        <a:lnTo>
                          <a:pt x="198240" y="551855"/>
                        </a:lnTo>
                        <a:lnTo>
                          <a:pt x="171116" y="551855"/>
                        </a:lnTo>
                        <a:lnTo>
                          <a:pt x="171116" y="515690"/>
                        </a:lnTo>
                        <a:lnTo>
                          <a:pt x="165758" y="514685"/>
                        </a:lnTo>
                        <a:cubicBezTo>
                          <a:pt x="148122" y="511113"/>
                          <a:pt x="134616" y="508100"/>
                          <a:pt x="125239" y="505644"/>
                        </a:cubicBezTo>
                        <a:lnTo>
                          <a:pt x="94097" y="497942"/>
                        </a:lnTo>
                        <a:cubicBezTo>
                          <a:pt x="80033" y="494593"/>
                          <a:pt x="65745" y="492919"/>
                          <a:pt x="51235" y="492919"/>
                        </a:cubicBezTo>
                        <a:cubicBezTo>
                          <a:pt x="39180" y="492919"/>
                          <a:pt x="27348" y="495375"/>
                          <a:pt x="15739" y="500286"/>
                        </a:cubicBezTo>
                        <a:lnTo>
                          <a:pt x="11386" y="489905"/>
                        </a:lnTo>
                        <a:cubicBezTo>
                          <a:pt x="23664" y="485217"/>
                          <a:pt x="35719" y="482873"/>
                          <a:pt x="47551" y="482873"/>
                        </a:cubicBezTo>
                        <a:cubicBezTo>
                          <a:pt x="62955" y="482873"/>
                          <a:pt x="89632" y="487561"/>
                          <a:pt x="127583" y="496937"/>
                        </a:cubicBezTo>
                        <a:cubicBezTo>
                          <a:pt x="141201" y="500063"/>
                          <a:pt x="154261" y="502853"/>
                          <a:pt x="166762" y="505309"/>
                        </a:cubicBezTo>
                        <a:lnTo>
                          <a:pt x="171116" y="506314"/>
                        </a:lnTo>
                        <a:lnTo>
                          <a:pt x="171116" y="487226"/>
                        </a:lnTo>
                        <a:cubicBezTo>
                          <a:pt x="154372" y="485217"/>
                          <a:pt x="127025" y="479301"/>
                          <a:pt x="89074" y="469479"/>
                        </a:cubicBezTo>
                        <a:cubicBezTo>
                          <a:pt x="72331" y="465014"/>
                          <a:pt x="58267" y="462781"/>
                          <a:pt x="46881" y="462781"/>
                        </a:cubicBezTo>
                        <a:cubicBezTo>
                          <a:pt x="33040" y="462781"/>
                          <a:pt x="18306" y="467135"/>
                          <a:pt x="2679" y="475841"/>
                        </a:cubicBezTo>
                        <a:lnTo>
                          <a:pt x="0" y="470483"/>
                        </a:lnTo>
                        <a:lnTo>
                          <a:pt x="3014" y="465795"/>
                        </a:lnTo>
                        <a:cubicBezTo>
                          <a:pt x="28687" y="423379"/>
                          <a:pt x="47105" y="385651"/>
                          <a:pt x="58267" y="352611"/>
                        </a:cubicBezTo>
                        <a:lnTo>
                          <a:pt x="63625" y="352611"/>
                        </a:lnTo>
                        <a:cubicBezTo>
                          <a:pt x="67866" y="383865"/>
                          <a:pt x="79363" y="408980"/>
                          <a:pt x="98115" y="427956"/>
                        </a:cubicBezTo>
                        <a:cubicBezTo>
                          <a:pt x="116868" y="446931"/>
                          <a:pt x="141201" y="458093"/>
                          <a:pt x="171116" y="461442"/>
                        </a:cubicBezTo>
                        <a:lnTo>
                          <a:pt x="171116" y="318790"/>
                        </a:lnTo>
                        <a:lnTo>
                          <a:pt x="164084" y="316781"/>
                        </a:lnTo>
                        <a:cubicBezTo>
                          <a:pt x="119882" y="305396"/>
                          <a:pt x="91809" y="296522"/>
                          <a:pt x="79865" y="290159"/>
                        </a:cubicBezTo>
                        <a:cubicBezTo>
                          <a:pt x="67922" y="283797"/>
                          <a:pt x="59271" y="273249"/>
                          <a:pt x="53913" y="258515"/>
                        </a:cubicBezTo>
                        <a:lnTo>
                          <a:pt x="66303" y="265212"/>
                        </a:lnTo>
                        <a:cubicBezTo>
                          <a:pt x="73001" y="277714"/>
                          <a:pt x="92869" y="288094"/>
                          <a:pt x="125909" y="296354"/>
                        </a:cubicBezTo>
                        <a:lnTo>
                          <a:pt x="166093" y="306400"/>
                        </a:lnTo>
                        <a:lnTo>
                          <a:pt x="171116" y="307740"/>
                        </a:lnTo>
                        <a:lnTo>
                          <a:pt x="171116" y="289657"/>
                        </a:lnTo>
                        <a:lnTo>
                          <a:pt x="164418" y="288318"/>
                        </a:lnTo>
                        <a:cubicBezTo>
                          <a:pt x="118430" y="278718"/>
                          <a:pt x="87288" y="267779"/>
                          <a:pt x="70992" y="255501"/>
                        </a:cubicBezTo>
                        <a:cubicBezTo>
                          <a:pt x="58936" y="246125"/>
                          <a:pt x="49225" y="233456"/>
                          <a:pt x="41858" y="217494"/>
                        </a:cubicBezTo>
                        <a:cubicBezTo>
                          <a:pt x="34491" y="201532"/>
                          <a:pt x="30808" y="184956"/>
                          <a:pt x="30808" y="167767"/>
                        </a:cubicBezTo>
                        <a:cubicBezTo>
                          <a:pt x="30808" y="130262"/>
                          <a:pt x="43421" y="100459"/>
                          <a:pt x="68647" y="78358"/>
                        </a:cubicBezTo>
                        <a:cubicBezTo>
                          <a:pt x="93874" y="56257"/>
                          <a:pt x="128030" y="45207"/>
                          <a:pt x="171116" y="45207"/>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5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grpSp>
            <p:nvGrpSpPr>
              <p:cNvPr id="287" name="Group 286">
                <a:extLst>
                  <a:ext uri="{FF2B5EF4-FFF2-40B4-BE49-F238E27FC236}">
                    <a16:creationId xmlns:a16="http://schemas.microsoft.com/office/drawing/2014/main" id="{C8E122C4-268B-4C7E-BBE8-3FDAAF14274F}"/>
                  </a:ext>
                </a:extLst>
              </p:cNvPr>
              <p:cNvGrpSpPr/>
              <p:nvPr/>
            </p:nvGrpSpPr>
            <p:grpSpPr>
              <a:xfrm>
                <a:off x="2594384" y="3383989"/>
                <a:ext cx="472606" cy="408666"/>
                <a:chOff x="9660749" y="1759468"/>
                <a:chExt cx="959968" cy="830091"/>
              </a:xfrm>
              <a:solidFill>
                <a:schemeClr val="bg1">
                  <a:alpha val="14000"/>
                </a:schemeClr>
              </a:solidFill>
            </p:grpSpPr>
            <p:sp>
              <p:nvSpPr>
                <p:cNvPr id="288" name="Graphic 1204" descr="Cloud">
                  <a:extLst>
                    <a:ext uri="{FF2B5EF4-FFF2-40B4-BE49-F238E27FC236}">
                      <a16:creationId xmlns:a16="http://schemas.microsoft.com/office/drawing/2014/main" id="{F2CF64A7-B9AA-4112-AA7F-9389E293BD5F}"/>
                    </a:ext>
                  </a:extLst>
                </p:cNvPr>
                <p:cNvSpPr/>
                <p:nvPr/>
              </p:nvSpPr>
              <p:spPr>
                <a:xfrm>
                  <a:off x="9660749" y="1759468"/>
                  <a:ext cx="959968" cy="55339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9" name="Arrow: Up 288">
                  <a:extLst>
                    <a:ext uri="{FF2B5EF4-FFF2-40B4-BE49-F238E27FC236}">
                      <a16:creationId xmlns:a16="http://schemas.microsoft.com/office/drawing/2014/main" id="{780A5183-5E04-4D0B-B7E1-2D3BDB10FAEC}"/>
                    </a:ext>
                  </a:extLst>
                </p:cNvPr>
                <p:cNvSpPr/>
                <p:nvPr/>
              </p:nvSpPr>
              <p:spPr>
                <a:xfrm>
                  <a:off x="9939565" y="2036165"/>
                  <a:ext cx="402336" cy="553394"/>
                </a:xfrm>
                <a:prstGeom prst="upArrow">
                  <a:avLst/>
                </a:prstGeom>
                <a:solidFill>
                  <a:srgbClr val="39A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24" name="Group 223">
            <a:extLst>
              <a:ext uri="{FF2B5EF4-FFF2-40B4-BE49-F238E27FC236}">
                <a16:creationId xmlns:a16="http://schemas.microsoft.com/office/drawing/2014/main" id="{52519E86-B88F-4EBF-BC58-884781D84AC7}"/>
              </a:ext>
            </a:extLst>
          </p:cNvPr>
          <p:cNvGrpSpPr/>
          <p:nvPr/>
        </p:nvGrpSpPr>
        <p:grpSpPr>
          <a:xfrm>
            <a:off x="2612151" y="3729377"/>
            <a:ext cx="625871" cy="1962020"/>
            <a:chOff x="-181849" y="3383968"/>
            <a:chExt cx="574922" cy="1802302"/>
          </a:xfrm>
        </p:grpSpPr>
        <p:sp>
          <p:nvSpPr>
            <p:cNvPr id="248" name="Freeform 368">
              <a:extLst>
                <a:ext uri="{FF2B5EF4-FFF2-40B4-BE49-F238E27FC236}">
                  <a16:creationId xmlns:a16="http://schemas.microsoft.com/office/drawing/2014/main" id="{36D9C191-69FB-487B-A2B5-D8EE289C99B3}"/>
                </a:ext>
              </a:extLst>
            </p:cNvPr>
            <p:cNvSpPr>
              <a:spLocks/>
            </p:cNvSpPr>
            <p:nvPr/>
          </p:nvSpPr>
          <p:spPr bwMode="auto">
            <a:xfrm>
              <a:off x="144690" y="4392316"/>
              <a:ext cx="248383" cy="313747"/>
            </a:xfrm>
            <a:custGeom>
              <a:avLst/>
              <a:gdLst>
                <a:gd name="T0" fmla="*/ 102 w 1380"/>
                <a:gd name="T1" fmla="*/ 1158 h 1746"/>
                <a:gd name="T2" fmla="*/ 103 w 1380"/>
                <a:gd name="T3" fmla="*/ 1471 h 1746"/>
                <a:gd name="T4" fmla="*/ 103 w 1380"/>
                <a:gd name="T5" fmla="*/ 1633 h 1746"/>
                <a:gd name="T6" fmla="*/ 154 w 1380"/>
                <a:gd name="T7" fmla="*/ 1734 h 1746"/>
                <a:gd name="T8" fmla="*/ 1219 w 1380"/>
                <a:gd name="T9" fmla="*/ 1731 h 1746"/>
                <a:gd name="T10" fmla="*/ 1288 w 1380"/>
                <a:gd name="T11" fmla="*/ 1438 h 1746"/>
                <a:gd name="T12" fmla="*/ 1288 w 1380"/>
                <a:gd name="T13" fmla="*/ 1082 h 1746"/>
                <a:gd name="T14" fmla="*/ 1327 w 1380"/>
                <a:gd name="T15" fmla="*/ 938 h 1746"/>
                <a:gd name="T16" fmla="*/ 1058 w 1380"/>
                <a:gd name="T17" fmla="*/ 297 h 1746"/>
                <a:gd name="T18" fmla="*/ 1043 w 1380"/>
                <a:gd name="T19" fmla="*/ 110 h 1746"/>
                <a:gd name="T20" fmla="*/ 935 w 1380"/>
                <a:gd name="T21" fmla="*/ 17 h 1746"/>
                <a:gd name="T22" fmla="*/ 929 w 1380"/>
                <a:gd name="T23" fmla="*/ 299 h 1746"/>
                <a:gd name="T24" fmla="*/ 448 w 1380"/>
                <a:gd name="T25" fmla="*/ 298 h 1746"/>
                <a:gd name="T26" fmla="*/ 462 w 1380"/>
                <a:gd name="T27" fmla="*/ 138 h 1746"/>
                <a:gd name="T28" fmla="*/ 637 w 1380"/>
                <a:gd name="T29" fmla="*/ 88 h 1746"/>
                <a:gd name="T30" fmla="*/ 500 w 1380"/>
                <a:gd name="T31" fmla="*/ 7 h 1746"/>
                <a:gd name="T32" fmla="*/ 471 w 1380"/>
                <a:gd name="T33" fmla="*/ 9 h 1746"/>
                <a:gd name="T34" fmla="*/ 321 w 1380"/>
                <a:gd name="T35" fmla="*/ 300 h 1746"/>
                <a:gd name="T36" fmla="*/ 59 w 1380"/>
                <a:gd name="T37" fmla="*/ 845 h 1746"/>
                <a:gd name="T38" fmla="*/ 104 w 1380"/>
                <a:gd name="T39" fmla="*/ 1064 h 1746"/>
                <a:gd name="T40" fmla="*/ 102 w 1380"/>
                <a:gd name="T41" fmla="*/ 1158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0" h="1746">
                  <a:moveTo>
                    <a:pt x="102" y="1158"/>
                  </a:moveTo>
                  <a:cubicBezTo>
                    <a:pt x="102" y="1263"/>
                    <a:pt x="103" y="1367"/>
                    <a:pt x="103" y="1471"/>
                  </a:cubicBezTo>
                  <a:cubicBezTo>
                    <a:pt x="103" y="1525"/>
                    <a:pt x="103" y="1579"/>
                    <a:pt x="103" y="1633"/>
                  </a:cubicBezTo>
                  <a:cubicBezTo>
                    <a:pt x="103" y="1708"/>
                    <a:pt x="106" y="1703"/>
                    <a:pt x="154" y="1734"/>
                  </a:cubicBezTo>
                  <a:cubicBezTo>
                    <a:pt x="250" y="1734"/>
                    <a:pt x="1168" y="1746"/>
                    <a:pt x="1219" y="1731"/>
                  </a:cubicBezTo>
                  <a:cubicBezTo>
                    <a:pt x="1316" y="1704"/>
                    <a:pt x="1288" y="1544"/>
                    <a:pt x="1288" y="1438"/>
                  </a:cubicBezTo>
                  <a:cubicBezTo>
                    <a:pt x="1288" y="1339"/>
                    <a:pt x="1278" y="1172"/>
                    <a:pt x="1288" y="1082"/>
                  </a:cubicBezTo>
                  <a:cubicBezTo>
                    <a:pt x="1294" y="1027"/>
                    <a:pt x="1326" y="1026"/>
                    <a:pt x="1327" y="938"/>
                  </a:cubicBezTo>
                  <a:cubicBezTo>
                    <a:pt x="1334" y="260"/>
                    <a:pt x="1380" y="302"/>
                    <a:pt x="1058" y="297"/>
                  </a:cubicBezTo>
                  <a:cubicBezTo>
                    <a:pt x="1043" y="238"/>
                    <a:pt x="1065" y="168"/>
                    <a:pt x="1043" y="110"/>
                  </a:cubicBezTo>
                  <a:cubicBezTo>
                    <a:pt x="1026" y="67"/>
                    <a:pt x="983" y="26"/>
                    <a:pt x="935" y="17"/>
                  </a:cubicBezTo>
                  <a:cubicBezTo>
                    <a:pt x="928" y="114"/>
                    <a:pt x="937" y="262"/>
                    <a:pt x="929" y="299"/>
                  </a:cubicBezTo>
                  <a:lnTo>
                    <a:pt x="448" y="298"/>
                  </a:lnTo>
                  <a:cubicBezTo>
                    <a:pt x="436" y="255"/>
                    <a:pt x="444" y="176"/>
                    <a:pt x="462" y="138"/>
                  </a:cubicBezTo>
                  <a:cubicBezTo>
                    <a:pt x="523" y="120"/>
                    <a:pt x="617" y="159"/>
                    <a:pt x="637" y="88"/>
                  </a:cubicBezTo>
                  <a:cubicBezTo>
                    <a:pt x="661" y="0"/>
                    <a:pt x="564" y="7"/>
                    <a:pt x="500" y="7"/>
                  </a:cubicBezTo>
                  <a:lnTo>
                    <a:pt x="471" y="9"/>
                  </a:lnTo>
                  <a:cubicBezTo>
                    <a:pt x="302" y="18"/>
                    <a:pt x="318" y="183"/>
                    <a:pt x="321" y="300"/>
                  </a:cubicBezTo>
                  <a:cubicBezTo>
                    <a:pt x="0" y="289"/>
                    <a:pt x="59" y="260"/>
                    <a:pt x="59" y="845"/>
                  </a:cubicBezTo>
                  <a:cubicBezTo>
                    <a:pt x="59" y="963"/>
                    <a:pt x="40" y="1021"/>
                    <a:pt x="104" y="1064"/>
                  </a:cubicBezTo>
                  <a:lnTo>
                    <a:pt x="102" y="1158"/>
                  </a:ln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9" name="Freeform 362">
              <a:extLst>
                <a:ext uri="{FF2B5EF4-FFF2-40B4-BE49-F238E27FC236}">
                  <a16:creationId xmlns:a16="http://schemas.microsoft.com/office/drawing/2014/main" id="{AD4AD02A-7DDF-40E3-899A-EFC37D79C5C4}"/>
                </a:ext>
              </a:extLst>
            </p:cNvPr>
            <p:cNvSpPr>
              <a:spLocks/>
            </p:cNvSpPr>
            <p:nvPr/>
          </p:nvSpPr>
          <p:spPr bwMode="auto">
            <a:xfrm>
              <a:off x="-81034" y="4158749"/>
              <a:ext cx="316362" cy="441860"/>
            </a:xfrm>
            <a:custGeom>
              <a:avLst/>
              <a:gdLst>
                <a:gd name="T0" fmla="*/ 262 w 1759"/>
                <a:gd name="T1" fmla="*/ 2455 h 2456"/>
                <a:gd name="T2" fmla="*/ 754 w 1759"/>
                <a:gd name="T3" fmla="*/ 2454 h 2456"/>
                <a:gd name="T4" fmla="*/ 935 w 1759"/>
                <a:gd name="T5" fmla="*/ 2454 h 2456"/>
                <a:gd name="T6" fmla="*/ 1358 w 1759"/>
                <a:gd name="T7" fmla="*/ 2456 h 2456"/>
                <a:gd name="T8" fmla="*/ 1360 w 1759"/>
                <a:gd name="T9" fmla="*/ 2362 h 2456"/>
                <a:gd name="T10" fmla="*/ 1315 w 1759"/>
                <a:gd name="T11" fmla="*/ 2143 h 2456"/>
                <a:gd name="T12" fmla="*/ 1577 w 1759"/>
                <a:gd name="T13" fmla="*/ 1598 h 2456"/>
                <a:gd name="T14" fmla="*/ 1727 w 1759"/>
                <a:gd name="T15" fmla="*/ 1307 h 2456"/>
                <a:gd name="T16" fmla="*/ 1574 w 1759"/>
                <a:gd name="T17" fmla="*/ 0 h 2456"/>
                <a:gd name="T18" fmla="*/ 141 w 1759"/>
                <a:gd name="T19" fmla="*/ 0 h 2456"/>
                <a:gd name="T20" fmla="*/ 27 w 1759"/>
                <a:gd name="T21" fmla="*/ 584 h 2456"/>
                <a:gd name="T22" fmla="*/ 13 w 1759"/>
                <a:gd name="T23" fmla="*/ 1248 h 2456"/>
                <a:gd name="T24" fmla="*/ 137 w 1759"/>
                <a:gd name="T25" fmla="*/ 2165 h 2456"/>
                <a:gd name="T26" fmla="*/ 202 w 1759"/>
                <a:gd name="T27" fmla="*/ 2454 h 2456"/>
                <a:gd name="T28" fmla="*/ 262 w 1759"/>
                <a:gd name="T29" fmla="*/ 2455 h 2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59" h="2456">
                  <a:moveTo>
                    <a:pt x="262" y="2455"/>
                  </a:moveTo>
                  <a:lnTo>
                    <a:pt x="754" y="2454"/>
                  </a:lnTo>
                  <a:lnTo>
                    <a:pt x="935" y="2454"/>
                  </a:lnTo>
                  <a:lnTo>
                    <a:pt x="1358" y="2456"/>
                  </a:lnTo>
                  <a:lnTo>
                    <a:pt x="1360" y="2362"/>
                  </a:lnTo>
                  <a:cubicBezTo>
                    <a:pt x="1296" y="2319"/>
                    <a:pt x="1315" y="2261"/>
                    <a:pt x="1315" y="2143"/>
                  </a:cubicBezTo>
                  <a:cubicBezTo>
                    <a:pt x="1315" y="1558"/>
                    <a:pt x="1256" y="1587"/>
                    <a:pt x="1577" y="1598"/>
                  </a:cubicBezTo>
                  <a:cubicBezTo>
                    <a:pt x="1574" y="1481"/>
                    <a:pt x="1558" y="1316"/>
                    <a:pt x="1727" y="1307"/>
                  </a:cubicBezTo>
                  <a:cubicBezTo>
                    <a:pt x="1744" y="759"/>
                    <a:pt x="1759" y="534"/>
                    <a:pt x="1574" y="0"/>
                  </a:cubicBezTo>
                  <a:lnTo>
                    <a:pt x="141" y="0"/>
                  </a:lnTo>
                  <a:cubicBezTo>
                    <a:pt x="100" y="227"/>
                    <a:pt x="61" y="273"/>
                    <a:pt x="27" y="584"/>
                  </a:cubicBezTo>
                  <a:cubicBezTo>
                    <a:pt x="5" y="797"/>
                    <a:pt x="0" y="1030"/>
                    <a:pt x="13" y="1248"/>
                  </a:cubicBezTo>
                  <a:cubicBezTo>
                    <a:pt x="34" y="1579"/>
                    <a:pt x="74" y="1845"/>
                    <a:pt x="137" y="2165"/>
                  </a:cubicBezTo>
                  <a:cubicBezTo>
                    <a:pt x="154" y="2245"/>
                    <a:pt x="175" y="2382"/>
                    <a:pt x="202" y="2454"/>
                  </a:cubicBezTo>
                  <a:lnTo>
                    <a:pt x="262" y="2455"/>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0" name="Freeform 376">
              <a:extLst>
                <a:ext uri="{FF2B5EF4-FFF2-40B4-BE49-F238E27FC236}">
                  <a16:creationId xmlns:a16="http://schemas.microsoft.com/office/drawing/2014/main" id="{8D2FA8D1-B271-407B-807B-96CA717463A9}"/>
                </a:ext>
              </a:extLst>
            </p:cNvPr>
            <p:cNvSpPr>
              <a:spLocks/>
            </p:cNvSpPr>
            <p:nvPr/>
          </p:nvSpPr>
          <p:spPr bwMode="auto">
            <a:xfrm>
              <a:off x="-54888" y="4600609"/>
              <a:ext cx="110683" cy="522040"/>
            </a:xfrm>
            <a:custGeom>
              <a:avLst/>
              <a:gdLst>
                <a:gd name="T0" fmla="*/ 355 w 619"/>
                <a:gd name="T1" fmla="*/ 2553 h 2906"/>
                <a:gd name="T2" fmla="*/ 463 w 619"/>
                <a:gd name="T3" fmla="*/ 2901 h 2906"/>
                <a:gd name="T4" fmla="*/ 590 w 619"/>
                <a:gd name="T5" fmla="*/ 2788 h 2906"/>
                <a:gd name="T6" fmla="*/ 606 w 619"/>
                <a:gd name="T7" fmla="*/ 2686 h 2906"/>
                <a:gd name="T8" fmla="*/ 609 w 619"/>
                <a:gd name="T9" fmla="*/ 2572 h 2906"/>
                <a:gd name="T10" fmla="*/ 588 w 619"/>
                <a:gd name="T11" fmla="*/ 2517 h 2906"/>
                <a:gd name="T12" fmla="*/ 613 w 619"/>
                <a:gd name="T13" fmla="*/ 1289 h 2906"/>
                <a:gd name="T14" fmla="*/ 612 w 619"/>
                <a:gd name="T15" fmla="*/ 629 h 2906"/>
                <a:gd name="T16" fmla="*/ 591 w 619"/>
                <a:gd name="T17" fmla="*/ 324 h 2906"/>
                <a:gd name="T18" fmla="*/ 610 w 619"/>
                <a:gd name="T19" fmla="*/ 0 h 2906"/>
                <a:gd name="T20" fmla="*/ 118 w 619"/>
                <a:gd name="T21" fmla="*/ 1 h 2906"/>
                <a:gd name="T22" fmla="*/ 134 w 619"/>
                <a:gd name="T23" fmla="*/ 639 h 2906"/>
                <a:gd name="T24" fmla="*/ 355 w 619"/>
                <a:gd name="T25" fmla="*/ 2553 h 2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9" h="2906">
                  <a:moveTo>
                    <a:pt x="355" y="2553"/>
                  </a:moveTo>
                  <a:cubicBezTo>
                    <a:pt x="364" y="2577"/>
                    <a:pt x="306" y="2890"/>
                    <a:pt x="463" y="2901"/>
                  </a:cubicBezTo>
                  <a:cubicBezTo>
                    <a:pt x="534" y="2906"/>
                    <a:pt x="571" y="2845"/>
                    <a:pt x="590" y="2788"/>
                  </a:cubicBezTo>
                  <a:cubicBezTo>
                    <a:pt x="600" y="2757"/>
                    <a:pt x="605" y="2721"/>
                    <a:pt x="606" y="2686"/>
                  </a:cubicBezTo>
                  <a:cubicBezTo>
                    <a:pt x="607" y="2631"/>
                    <a:pt x="592" y="2600"/>
                    <a:pt x="609" y="2572"/>
                  </a:cubicBezTo>
                  <a:cubicBezTo>
                    <a:pt x="597" y="2539"/>
                    <a:pt x="592" y="2562"/>
                    <a:pt x="588" y="2517"/>
                  </a:cubicBezTo>
                  <a:lnTo>
                    <a:pt x="613" y="1289"/>
                  </a:lnTo>
                  <a:cubicBezTo>
                    <a:pt x="618" y="1072"/>
                    <a:pt x="619" y="846"/>
                    <a:pt x="612" y="629"/>
                  </a:cubicBezTo>
                  <a:cubicBezTo>
                    <a:pt x="608" y="527"/>
                    <a:pt x="596" y="425"/>
                    <a:pt x="591" y="324"/>
                  </a:cubicBezTo>
                  <a:cubicBezTo>
                    <a:pt x="587" y="215"/>
                    <a:pt x="605" y="109"/>
                    <a:pt x="610" y="0"/>
                  </a:cubicBezTo>
                  <a:lnTo>
                    <a:pt x="118" y="1"/>
                  </a:lnTo>
                  <a:cubicBezTo>
                    <a:pt x="203" y="272"/>
                    <a:pt x="187" y="367"/>
                    <a:pt x="134" y="639"/>
                  </a:cubicBezTo>
                  <a:cubicBezTo>
                    <a:pt x="0" y="1327"/>
                    <a:pt x="295" y="1922"/>
                    <a:pt x="355" y="2553"/>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1" name="Freeform 377">
              <a:extLst>
                <a:ext uri="{FF2B5EF4-FFF2-40B4-BE49-F238E27FC236}">
                  <a16:creationId xmlns:a16="http://schemas.microsoft.com/office/drawing/2014/main" id="{96ADA6BA-1E0C-40D0-A990-052374650481}"/>
                </a:ext>
              </a:extLst>
            </p:cNvPr>
            <p:cNvSpPr>
              <a:spLocks/>
            </p:cNvSpPr>
            <p:nvPr/>
          </p:nvSpPr>
          <p:spPr bwMode="auto">
            <a:xfrm>
              <a:off x="81941" y="4600609"/>
              <a:ext cx="97610" cy="518554"/>
            </a:xfrm>
            <a:custGeom>
              <a:avLst/>
              <a:gdLst>
                <a:gd name="T0" fmla="*/ 26 w 540"/>
                <a:gd name="T1" fmla="*/ 2554 h 2885"/>
                <a:gd name="T2" fmla="*/ 35 w 540"/>
                <a:gd name="T3" fmla="*/ 2574 h 2885"/>
                <a:gd name="T4" fmla="*/ 165 w 540"/>
                <a:gd name="T5" fmla="*/ 2885 h 2885"/>
                <a:gd name="T6" fmla="*/ 281 w 540"/>
                <a:gd name="T7" fmla="*/ 2537 h 2885"/>
                <a:gd name="T8" fmla="*/ 537 w 540"/>
                <a:gd name="T9" fmla="*/ 1095 h 2885"/>
                <a:gd name="T10" fmla="*/ 530 w 540"/>
                <a:gd name="T11" fmla="*/ 822 h 2885"/>
                <a:gd name="T12" fmla="*/ 514 w 540"/>
                <a:gd name="T13" fmla="*/ 693 h 2885"/>
                <a:gd name="T14" fmla="*/ 502 w 540"/>
                <a:gd name="T15" fmla="*/ 578 h 2885"/>
                <a:gd name="T16" fmla="*/ 451 w 540"/>
                <a:gd name="T17" fmla="*/ 477 h 2885"/>
                <a:gd name="T18" fmla="*/ 451 w 540"/>
                <a:gd name="T19" fmla="*/ 315 h 2885"/>
                <a:gd name="T20" fmla="*/ 450 w 540"/>
                <a:gd name="T21" fmla="*/ 2 h 2885"/>
                <a:gd name="T22" fmla="*/ 27 w 540"/>
                <a:gd name="T23" fmla="*/ 0 h 2885"/>
                <a:gd name="T24" fmla="*/ 24 w 540"/>
                <a:gd name="T25" fmla="*/ 620 h 2885"/>
                <a:gd name="T26" fmla="*/ 23 w 540"/>
                <a:gd name="T27" fmla="*/ 1281 h 2885"/>
                <a:gd name="T28" fmla="*/ 37 w 540"/>
                <a:gd name="T29" fmla="*/ 1924 h 2885"/>
                <a:gd name="T30" fmla="*/ 47 w 540"/>
                <a:gd name="T31" fmla="*/ 2492 h 2885"/>
                <a:gd name="T32" fmla="*/ 26 w 540"/>
                <a:gd name="T33" fmla="*/ 2554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0" h="2885">
                  <a:moveTo>
                    <a:pt x="26" y="2554"/>
                  </a:moveTo>
                  <a:cubicBezTo>
                    <a:pt x="33" y="2565"/>
                    <a:pt x="31" y="2555"/>
                    <a:pt x="35" y="2574"/>
                  </a:cubicBezTo>
                  <a:cubicBezTo>
                    <a:pt x="35" y="2574"/>
                    <a:pt x="0" y="2885"/>
                    <a:pt x="165" y="2885"/>
                  </a:cubicBezTo>
                  <a:cubicBezTo>
                    <a:pt x="330" y="2885"/>
                    <a:pt x="272" y="2561"/>
                    <a:pt x="281" y="2537"/>
                  </a:cubicBezTo>
                  <a:cubicBezTo>
                    <a:pt x="314" y="2168"/>
                    <a:pt x="523" y="1477"/>
                    <a:pt x="537" y="1095"/>
                  </a:cubicBezTo>
                  <a:cubicBezTo>
                    <a:pt x="540" y="1006"/>
                    <a:pt x="538" y="908"/>
                    <a:pt x="530" y="822"/>
                  </a:cubicBezTo>
                  <a:cubicBezTo>
                    <a:pt x="527" y="778"/>
                    <a:pt x="522" y="737"/>
                    <a:pt x="514" y="693"/>
                  </a:cubicBezTo>
                  <a:lnTo>
                    <a:pt x="502" y="578"/>
                  </a:lnTo>
                  <a:cubicBezTo>
                    <a:pt x="454" y="547"/>
                    <a:pt x="451" y="552"/>
                    <a:pt x="451" y="477"/>
                  </a:cubicBezTo>
                  <a:cubicBezTo>
                    <a:pt x="451" y="423"/>
                    <a:pt x="451" y="369"/>
                    <a:pt x="451" y="315"/>
                  </a:cubicBezTo>
                  <a:cubicBezTo>
                    <a:pt x="451" y="211"/>
                    <a:pt x="450" y="107"/>
                    <a:pt x="450" y="2"/>
                  </a:cubicBezTo>
                  <a:lnTo>
                    <a:pt x="27" y="0"/>
                  </a:lnTo>
                  <a:cubicBezTo>
                    <a:pt x="53" y="237"/>
                    <a:pt x="31" y="392"/>
                    <a:pt x="24" y="620"/>
                  </a:cubicBezTo>
                  <a:cubicBezTo>
                    <a:pt x="17" y="841"/>
                    <a:pt x="20" y="1059"/>
                    <a:pt x="23" y="1281"/>
                  </a:cubicBezTo>
                  <a:cubicBezTo>
                    <a:pt x="27" y="1495"/>
                    <a:pt x="31" y="1710"/>
                    <a:pt x="37" y="1924"/>
                  </a:cubicBezTo>
                  <a:lnTo>
                    <a:pt x="47" y="2492"/>
                  </a:lnTo>
                  <a:cubicBezTo>
                    <a:pt x="45" y="2550"/>
                    <a:pt x="43" y="2514"/>
                    <a:pt x="26" y="2554"/>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2" name="Freeform 391">
              <a:extLst>
                <a:ext uri="{FF2B5EF4-FFF2-40B4-BE49-F238E27FC236}">
                  <a16:creationId xmlns:a16="http://schemas.microsoft.com/office/drawing/2014/main" id="{55BDB3AB-8194-41F0-9965-B11C2887E7A7}"/>
                </a:ext>
              </a:extLst>
            </p:cNvPr>
            <p:cNvSpPr>
              <a:spLocks/>
            </p:cNvSpPr>
            <p:nvPr/>
          </p:nvSpPr>
          <p:spPr bwMode="auto">
            <a:xfrm>
              <a:off x="-47916" y="3578317"/>
              <a:ext cx="252740" cy="210908"/>
            </a:xfrm>
            <a:custGeom>
              <a:avLst/>
              <a:gdLst>
                <a:gd name="T0" fmla="*/ 81 w 1404"/>
                <a:gd name="T1" fmla="*/ 278 h 1171"/>
                <a:gd name="T2" fmla="*/ 64 w 1404"/>
                <a:gd name="T3" fmla="*/ 661 h 1171"/>
                <a:gd name="T4" fmla="*/ 42 w 1404"/>
                <a:gd name="T5" fmla="*/ 835 h 1171"/>
                <a:gd name="T6" fmla="*/ 0 w 1404"/>
                <a:gd name="T7" fmla="*/ 1003 h 1171"/>
                <a:gd name="T8" fmla="*/ 361 w 1404"/>
                <a:gd name="T9" fmla="*/ 866 h 1171"/>
                <a:gd name="T10" fmla="*/ 397 w 1404"/>
                <a:gd name="T11" fmla="*/ 850 h 1171"/>
                <a:gd name="T12" fmla="*/ 416 w 1404"/>
                <a:gd name="T13" fmla="*/ 847 h 1171"/>
                <a:gd name="T14" fmla="*/ 436 w 1404"/>
                <a:gd name="T15" fmla="*/ 852 h 1171"/>
                <a:gd name="T16" fmla="*/ 944 w 1404"/>
                <a:gd name="T17" fmla="*/ 868 h 1171"/>
                <a:gd name="T18" fmla="*/ 977 w 1404"/>
                <a:gd name="T19" fmla="*/ 863 h 1171"/>
                <a:gd name="T20" fmla="*/ 1003 w 1404"/>
                <a:gd name="T21" fmla="*/ 876 h 1171"/>
                <a:gd name="T22" fmla="*/ 1404 w 1404"/>
                <a:gd name="T23" fmla="*/ 1040 h 1171"/>
                <a:gd name="T24" fmla="*/ 1358 w 1404"/>
                <a:gd name="T25" fmla="*/ 889 h 1171"/>
                <a:gd name="T26" fmla="*/ 1333 w 1404"/>
                <a:gd name="T27" fmla="*/ 715 h 1171"/>
                <a:gd name="T28" fmla="*/ 1311 w 1404"/>
                <a:gd name="T29" fmla="*/ 327 h 1171"/>
                <a:gd name="T30" fmla="*/ 1300 w 1404"/>
                <a:gd name="T31" fmla="*/ 38 h 1171"/>
                <a:gd name="T32" fmla="*/ 1159 w 1404"/>
                <a:gd name="T33" fmla="*/ 217 h 1171"/>
                <a:gd name="T34" fmla="*/ 1075 w 1404"/>
                <a:gd name="T35" fmla="*/ 445 h 1171"/>
                <a:gd name="T36" fmla="*/ 263 w 1404"/>
                <a:gd name="T37" fmla="*/ 298 h 1171"/>
                <a:gd name="T38" fmla="*/ 228 w 1404"/>
                <a:gd name="T39" fmla="*/ 182 h 1171"/>
                <a:gd name="T40" fmla="*/ 116 w 1404"/>
                <a:gd name="T41" fmla="*/ 57 h 1171"/>
                <a:gd name="T42" fmla="*/ 93 w 1404"/>
                <a:gd name="T43" fmla="*/ 7 h 1171"/>
                <a:gd name="T44" fmla="*/ 89 w 1404"/>
                <a:gd name="T45" fmla="*/ 0 h 1171"/>
                <a:gd name="T46" fmla="*/ 81 w 1404"/>
                <a:gd name="T47" fmla="*/ 278 h 1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04" h="1171">
                  <a:moveTo>
                    <a:pt x="81" y="278"/>
                  </a:moveTo>
                  <a:cubicBezTo>
                    <a:pt x="91" y="377"/>
                    <a:pt x="73" y="558"/>
                    <a:pt x="64" y="661"/>
                  </a:cubicBezTo>
                  <a:cubicBezTo>
                    <a:pt x="58" y="720"/>
                    <a:pt x="51" y="777"/>
                    <a:pt x="42" y="835"/>
                  </a:cubicBezTo>
                  <a:cubicBezTo>
                    <a:pt x="31" y="899"/>
                    <a:pt x="13" y="947"/>
                    <a:pt x="0" y="1003"/>
                  </a:cubicBezTo>
                  <a:cubicBezTo>
                    <a:pt x="49" y="972"/>
                    <a:pt x="307" y="837"/>
                    <a:pt x="361" y="866"/>
                  </a:cubicBezTo>
                  <a:cubicBezTo>
                    <a:pt x="369" y="862"/>
                    <a:pt x="390" y="852"/>
                    <a:pt x="397" y="850"/>
                  </a:cubicBezTo>
                  <a:cubicBezTo>
                    <a:pt x="404" y="848"/>
                    <a:pt x="409" y="847"/>
                    <a:pt x="416" y="847"/>
                  </a:cubicBezTo>
                  <a:cubicBezTo>
                    <a:pt x="435" y="848"/>
                    <a:pt x="419" y="844"/>
                    <a:pt x="436" y="852"/>
                  </a:cubicBezTo>
                  <a:cubicBezTo>
                    <a:pt x="387" y="1171"/>
                    <a:pt x="974" y="1168"/>
                    <a:pt x="944" y="868"/>
                  </a:cubicBezTo>
                  <a:cubicBezTo>
                    <a:pt x="959" y="851"/>
                    <a:pt x="935" y="855"/>
                    <a:pt x="977" y="863"/>
                  </a:cubicBezTo>
                  <a:cubicBezTo>
                    <a:pt x="980" y="864"/>
                    <a:pt x="1000" y="874"/>
                    <a:pt x="1003" y="876"/>
                  </a:cubicBezTo>
                  <a:cubicBezTo>
                    <a:pt x="1063" y="846"/>
                    <a:pt x="1359" y="1016"/>
                    <a:pt x="1404" y="1040"/>
                  </a:cubicBezTo>
                  <a:cubicBezTo>
                    <a:pt x="1391" y="990"/>
                    <a:pt x="1370" y="951"/>
                    <a:pt x="1358" y="889"/>
                  </a:cubicBezTo>
                  <a:cubicBezTo>
                    <a:pt x="1347" y="832"/>
                    <a:pt x="1339" y="773"/>
                    <a:pt x="1333" y="715"/>
                  </a:cubicBezTo>
                  <a:cubicBezTo>
                    <a:pt x="1319" y="589"/>
                    <a:pt x="1311" y="455"/>
                    <a:pt x="1311" y="327"/>
                  </a:cubicBezTo>
                  <a:cubicBezTo>
                    <a:pt x="1297" y="295"/>
                    <a:pt x="1300" y="92"/>
                    <a:pt x="1300" y="38"/>
                  </a:cubicBezTo>
                  <a:cubicBezTo>
                    <a:pt x="1195" y="233"/>
                    <a:pt x="1180" y="141"/>
                    <a:pt x="1159" y="217"/>
                  </a:cubicBezTo>
                  <a:cubicBezTo>
                    <a:pt x="1130" y="324"/>
                    <a:pt x="1126" y="357"/>
                    <a:pt x="1075" y="445"/>
                  </a:cubicBezTo>
                  <a:cubicBezTo>
                    <a:pt x="865" y="811"/>
                    <a:pt x="390" y="748"/>
                    <a:pt x="263" y="298"/>
                  </a:cubicBezTo>
                  <a:cubicBezTo>
                    <a:pt x="251" y="259"/>
                    <a:pt x="253" y="204"/>
                    <a:pt x="228" y="182"/>
                  </a:cubicBezTo>
                  <a:cubicBezTo>
                    <a:pt x="191" y="150"/>
                    <a:pt x="154" y="137"/>
                    <a:pt x="116" y="57"/>
                  </a:cubicBezTo>
                  <a:lnTo>
                    <a:pt x="93" y="7"/>
                  </a:lnTo>
                  <a:cubicBezTo>
                    <a:pt x="92" y="3"/>
                    <a:pt x="90" y="2"/>
                    <a:pt x="89" y="0"/>
                  </a:cubicBezTo>
                  <a:cubicBezTo>
                    <a:pt x="92" y="46"/>
                    <a:pt x="97" y="253"/>
                    <a:pt x="81" y="278"/>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3" name="Freeform 410">
              <a:extLst>
                <a:ext uri="{FF2B5EF4-FFF2-40B4-BE49-F238E27FC236}">
                  <a16:creationId xmlns:a16="http://schemas.microsoft.com/office/drawing/2014/main" id="{60E795BC-FB95-4FC2-9889-2A3C419BEF11}"/>
                </a:ext>
              </a:extLst>
            </p:cNvPr>
            <p:cNvSpPr>
              <a:spLocks/>
            </p:cNvSpPr>
            <p:nvPr/>
          </p:nvSpPr>
          <p:spPr bwMode="auto">
            <a:xfrm>
              <a:off x="223127" y="4330438"/>
              <a:ext cx="89767" cy="115912"/>
            </a:xfrm>
            <a:custGeom>
              <a:avLst/>
              <a:gdLst>
                <a:gd name="T0" fmla="*/ 64 w 501"/>
                <a:gd name="T1" fmla="*/ 354 h 646"/>
                <a:gd name="T2" fmla="*/ 201 w 501"/>
                <a:gd name="T3" fmla="*/ 435 h 646"/>
                <a:gd name="T4" fmla="*/ 26 w 501"/>
                <a:gd name="T5" fmla="*/ 485 h 646"/>
                <a:gd name="T6" fmla="*/ 12 w 501"/>
                <a:gd name="T7" fmla="*/ 645 h 646"/>
                <a:gd name="T8" fmla="*/ 493 w 501"/>
                <a:gd name="T9" fmla="*/ 646 h 646"/>
                <a:gd name="T10" fmla="*/ 499 w 501"/>
                <a:gd name="T11" fmla="*/ 364 h 646"/>
                <a:gd name="T12" fmla="*/ 443 w 501"/>
                <a:gd name="T13" fmla="*/ 36 h 646"/>
                <a:gd name="T14" fmla="*/ 428 w 501"/>
                <a:gd name="T15" fmla="*/ 14 h 646"/>
                <a:gd name="T16" fmla="*/ 160 w 501"/>
                <a:gd name="T17" fmla="*/ 0 h 646"/>
                <a:gd name="T18" fmla="*/ 64 w 501"/>
                <a:gd name="T19" fmla="*/ 354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1" h="646">
                  <a:moveTo>
                    <a:pt x="64" y="354"/>
                  </a:moveTo>
                  <a:cubicBezTo>
                    <a:pt x="128" y="354"/>
                    <a:pt x="225" y="347"/>
                    <a:pt x="201" y="435"/>
                  </a:cubicBezTo>
                  <a:cubicBezTo>
                    <a:pt x="181" y="506"/>
                    <a:pt x="87" y="467"/>
                    <a:pt x="26" y="485"/>
                  </a:cubicBezTo>
                  <a:cubicBezTo>
                    <a:pt x="8" y="523"/>
                    <a:pt x="0" y="602"/>
                    <a:pt x="12" y="645"/>
                  </a:cubicBezTo>
                  <a:lnTo>
                    <a:pt x="493" y="646"/>
                  </a:lnTo>
                  <a:cubicBezTo>
                    <a:pt x="501" y="609"/>
                    <a:pt x="492" y="461"/>
                    <a:pt x="499" y="364"/>
                  </a:cubicBezTo>
                  <a:cubicBezTo>
                    <a:pt x="496" y="283"/>
                    <a:pt x="481" y="116"/>
                    <a:pt x="443" y="36"/>
                  </a:cubicBezTo>
                  <a:cubicBezTo>
                    <a:pt x="431" y="10"/>
                    <a:pt x="440" y="27"/>
                    <a:pt x="428" y="14"/>
                  </a:cubicBezTo>
                  <a:lnTo>
                    <a:pt x="160" y="0"/>
                  </a:lnTo>
                  <a:cubicBezTo>
                    <a:pt x="86" y="90"/>
                    <a:pt x="78" y="225"/>
                    <a:pt x="64" y="354"/>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4" name="Freeform 425">
              <a:extLst>
                <a:ext uri="{FF2B5EF4-FFF2-40B4-BE49-F238E27FC236}">
                  <a16:creationId xmlns:a16="http://schemas.microsoft.com/office/drawing/2014/main" id="{A84EBFFA-5A6E-421A-B10A-DD6E7AB70829}"/>
                </a:ext>
              </a:extLst>
            </p:cNvPr>
            <p:cNvSpPr>
              <a:spLocks/>
            </p:cNvSpPr>
            <p:nvPr/>
          </p:nvSpPr>
          <p:spPr bwMode="auto">
            <a:xfrm>
              <a:off x="72354" y="5056413"/>
              <a:ext cx="89767" cy="127242"/>
            </a:xfrm>
            <a:custGeom>
              <a:avLst/>
              <a:gdLst>
                <a:gd name="T0" fmla="*/ 82 w 498"/>
                <a:gd name="T1" fmla="*/ 17 h 705"/>
                <a:gd name="T2" fmla="*/ 19 w 498"/>
                <a:gd name="T3" fmla="*/ 226 h 705"/>
                <a:gd name="T4" fmla="*/ 10 w 498"/>
                <a:gd name="T5" fmla="*/ 475 h 705"/>
                <a:gd name="T6" fmla="*/ 76 w 498"/>
                <a:gd name="T7" fmla="*/ 624 h 705"/>
                <a:gd name="T8" fmla="*/ 213 w 498"/>
                <a:gd name="T9" fmla="*/ 698 h 705"/>
                <a:gd name="T10" fmla="*/ 448 w 498"/>
                <a:gd name="T11" fmla="*/ 503 h 705"/>
                <a:gd name="T12" fmla="*/ 337 w 498"/>
                <a:gd name="T13" fmla="*/ 0 h 705"/>
                <a:gd name="T14" fmla="*/ 221 w 498"/>
                <a:gd name="T15" fmla="*/ 348 h 705"/>
                <a:gd name="T16" fmla="*/ 91 w 498"/>
                <a:gd name="T17" fmla="*/ 37 h 705"/>
                <a:gd name="T18" fmla="*/ 82 w 498"/>
                <a:gd name="T19" fmla="*/ 17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8" h="705">
                  <a:moveTo>
                    <a:pt x="82" y="17"/>
                  </a:moveTo>
                  <a:cubicBezTo>
                    <a:pt x="74" y="70"/>
                    <a:pt x="33" y="152"/>
                    <a:pt x="19" y="226"/>
                  </a:cubicBezTo>
                  <a:cubicBezTo>
                    <a:pt x="0" y="325"/>
                    <a:pt x="7" y="378"/>
                    <a:pt x="10" y="475"/>
                  </a:cubicBezTo>
                  <a:cubicBezTo>
                    <a:pt x="38" y="533"/>
                    <a:pt x="29" y="571"/>
                    <a:pt x="76" y="624"/>
                  </a:cubicBezTo>
                  <a:cubicBezTo>
                    <a:pt x="105" y="656"/>
                    <a:pt x="148" y="694"/>
                    <a:pt x="213" y="698"/>
                  </a:cubicBezTo>
                  <a:cubicBezTo>
                    <a:pt x="328" y="705"/>
                    <a:pt x="420" y="595"/>
                    <a:pt x="448" y="503"/>
                  </a:cubicBezTo>
                  <a:cubicBezTo>
                    <a:pt x="498" y="318"/>
                    <a:pt x="399" y="138"/>
                    <a:pt x="337" y="0"/>
                  </a:cubicBezTo>
                  <a:cubicBezTo>
                    <a:pt x="328" y="24"/>
                    <a:pt x="386" y="348"/>
                    <a:pt x="221" y="348"/>
                  </a:cubicBezTo>
                  <a:cubicBezTo>
                    <a:pt x="56" y="348"/>
                    <a:pt x="91" y="37"/>
                    <a:pt x="91" y="37"/>
                  </a:cubicBezTo>
                  <a:cubicBezTo>
                    <a:pt x="87" y="18"/>
                    <a:pt x="89" y="28"/>
                    <a:pt x="82" y="17"/>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5" name="Freeform 426">
              <a:extLst>
                <a:ext uri="{FF2B5EF4-FFF2-40B4-BE49-F238E27FC236}">
                  <a16:creationId xmlns:a16="http://schemas.microsoft.com/office/drawing/2014/main" id="{397BFDDA-204E-44A3-8943-06B2E6C78DD8}"/>
                </a:ext>
              </a:extLst>
            </p:cNvPr>
            <p:cNvSpPr>
              <a:spLocks/>
            </p:cNvSpPr>
            <p:nvPr/>
          </p:nvSpPr>
          <p:spPr bwMode="auto">
            <a:xfrm>
              <a:off x="-13055" y="5059899"/>
              <a:ext cx="82795" cy="126371"/>
            </a:xfrm>
            <a:custGeom>
              <a:avLst/>
              <a:gdLst>
                <a:gd name="T0" fmla="*/ 0 w 458"/>
                <a:gd name="T1" fmla="*/ 471 h 705"/>
                <a:gd name="T2" fmla="*/ 222 w 458"/>
                <a:gd name="T3" fmla="*/ 698 h 705"/>
                <a:gd name="T4" fmla="*/ 377 w 458"/>
                <a:gd name="T5" fmla="*/ 628 h 705"/>
                <a:gd name="T6" fmla="*/ 450 w 458"/>
                <a:gd name="T7" fmla="*/ 471 h 705"/>
                <a:gd name="T8" fmla="*/ 439 w 458"/>
                <a:gd name="T9" fmla="*/ 221 h 705"/>
                <a:gd name="T10" fmla="*/ 375 w 458"/>
                <a:gd name="T11" fmla="*/ 19 h 705"/>
                <a:gd name="T12" fmla="*/ 372 w 458"/>
                <a:gd name="T13" fmla="*/ 133 h 705"/>
                <a:gd name="T14" fmla="*/ 356 w 458"/>
                <a:gd name="T15" fmla="*/ 235 h 705"/>
                <a:gd name="T16" fmla="*/ 229 w 458"/>
                <a:gd name="T17" fmla="*/ 348 h 705"/>
                <a:gd name="T18" fmla="*/ 121 w 458"/>
                <a:gd name="T19" fmla="*/ 0 h 705"/>
                <a:gd name="T20" fmla="*/ 0 w 458"/>
                <a:gd name="T21" fmla="*/ 471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8" h="705">
                  <a:moveTo>
                    <a:pt x="0" y="471"/>
                  </a:moveTo>
                  <a:cubicBezTo>
                    <a:pt x="25" y="523"/>
                    <a:pt x="57" y="683"/>
                    <a:pt x="222" y="698"/>
                  </a:cubicBezTo>
                  <a:cubicBezTo>
                    <a:pt x="293" y="705"/>
                    <a:pt x="346" y="662"/>
                    <a:pt x="377" y="628"/>
                  </a:cubicBezTo>
                  <a:cubicBezTo>
                    <a:pt x="437" y="563"/>
                    <a:pt x="419" y="536"/>
                    <a:pt x="450" y="471"/>
                  </a:cubicBezTo>
                  <a:cubicBezTo>
                    <a:pt x="448" y="376"/>
                    <a:pt x="458" y="321"/>
                    <a:pt x="439" y="221"/>
                  </a:cubicBezTo>
                  <a:cubicBezTo>
                    <a:pt x="423" y="142"/>
                    <a:pt x="390" y="81"/>
                    <a:pt x="375" y="19"/>
                  </a:cubicBezTo>
                  <a:cubicBezTo>
                    <a:pt x="358" y="47"/>
                    <a:pt x="373" y="78"/>
                    <a:pt x="372" y="133"/>
                  </a:cubicBezTo>
                  <a:cubicBezTo>
                    <a:pt x="371" y="168"/>
                    <a:pt x="366" y="204"/>
                    <a:pt x="356" y="235"/>
                  </a:cubicBezTo>
                  <a:cubicBezTo>
                    <a:pt x="337" y="292"/>
                    <a:pt x="300" y="353"/>
                    <a:pt x="229" y="348"/>
                  </a:cubicBezTo>
                  <a:cubicBezTo>
                    <a:pt x="72" y="337"/>
                    <a:pt x="130" y="24"/>
                    <a:pt x="121" y="0"/>
                  </a:cubicBezTo>
                  <a:cubicBezTo>
                    <a:pt x="33" y="180"/>
                    <a:pt x="5" y="244"/>
                    <a:pt x="0" y="471"/>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6" name="Freeform 432">
              <a:extLst>
                <a:ext uri="{FF2B5EF4-FFF2-40B4-BE49-F238E27FC236}">
                  <a16:creationId xmlns:a16="http://schemas.microsoft.com/office/drawing/2014/main" id="{CF213090-3A48-4992-B013-4131EE66C65E}"/>
                </a:ext>
              </a:extLst>
            </p:cNvPr>
            <p:cNvSpPr>
              <a:spLocks/>
            </p:cNvSpPr>
            <p:nvPr/>
          </p:nvSpPr>
          <p:spPr bwMode="auto">
            <a:xfrm>
              <a:off x="-167314" y="4326952"/>
              <a:ext cx="70593" cy="115912"/>
            </a:xfrm>
            <a:custGeom>
              <a:avLst/>
              <a:gdLst>
                <a:gd name="T0" fmla="*/ 0 w 394"/>
                <a:gd name="T1" fmla="*/ 239 h 643"/>
                <a:gd name="T2" fmla="*/ 30 w 394"/>
                <a:gd name="T3" fmla="*/ 302 h 643"/>
                <a:gd name="T4" fmla="*/ 111 w 394"/>
                <a:gd name="T5" fmla="*/ 491 h 643"/>
                <a:gd name="T6" fmla="*/ 196 w 394"/>
                <a:gd name="T7" fmla="*/ 584 h 643"/>
                <a:gd name="T8" fmla="*/ 276 w 394"/>
                <a:gd name="T9" fmla="*/ 504 h 643"/>
                <a:gd name="T10" fmla="*/ 229 w 394"/>
                <a:gd name="T11" fmla="*/ 425 h 643"/>
                <a:gd name="T12" fmla="*/ 194 w 394"/>
                <a:gd name="T13" fmla="*/ 276 h 643"/>
                <a:gd name="T14" fmla="*/ 217 w 394"/>
                <a:gd name="T15" fmla="*/ 229 h 643"/>
                <a:gd name="T16" fmla="*/ 253 w 394"/>
                <a:gd name="T17" fmla="*/ 290 h 643"/>
                <a:gd name="T18" fmla="*/ 360 w 394"/>
                <a:gd name="T19" fmla="*/ 461 h 643"/>
                <a:gd name="T20" fmla="*/ 310 w 394"/>
                <a:gd name="T21" fmla="*/ 3 h 643"/>
                <a:gd name="T22" fmla="*/ 3 w 394"/>
                <a:gd name="T23" fmla="*/ 0 h 643"/>
                <a:gd name="T24" fmla="*/ 3 w 394"/>
                <a:gd name="T25" fmla="*/ 132 h 643"/>
                <a:gd name="T26" fmla="*/ 0 w 394"/>
                <a:gd name="T27" fmla="*/ 239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4" h="643">
                  <a:moveTo>
                    <a:pt x="0" y="239"/>
                  </a:moveTo>
                  <a:cubicBezTo>
                    <a:pt x="23" y="250"/>
                    <a:pt x="18" y="249"/>
                    <a:pt x="30" y="302"/>
                  </a:cubicBezTo>
                  <a:cubicBezTo>
                    <a:pt x="44" y="367"/>
                    <a:pt x="74" y="440"/>
                    <a:pt x="111" y="491"/>
                  </a:cubicBezTo>
                  <a:cubicBezTo>
                    <a:pt x="131" y="519"/>
                    <a:pt x="167" y="560"/>
                    <a:pt x="196" y="584"/>
                  </a:cubicBezTo>
                  <a:cubicBezTo>
                    <a:pt x="265" y="643"/>
                    <a:pt x="361" y="623"/>
                    <a:pt x="276" y="504"/>
                  </a:cubicBezTo>
                  <a:cubicBezTo>
                    <a:pt x="255" y="475"/>
                    <a:pt x="245" y="457"/>
                    <a:pt x="229" y="425"/>
                  </a:cubicBezTo>
                  <a:cubicBezTo>
                    <a:pt x="206" y="378"/>
                    <a:pt x="189" y="330"/>
                    <a:pt x="194" y="276"/>
                  </a:cubicBezTo>
                  <a:cubicBezTo>
                    <a:pt x="197" y="244"/>
                    <a:pt x="197" y="244"/>
                    <a:pt x="217" y="229"/>
                  </a:cubicBezTo>
                  <a:cubicBezTo>
                    <a:pt x="236" y="236"/>
                    <a:pt x="237" y="220"/>
                    <a:pt x="253" y="290"/>
                  </a:cubicBezTo>
                  <a:cubicBezTo>
                    <a:pt x="268" y="361"/>
                    <a:pt x="291" y="470"/>
                    <a:pt x="360" y="461"/>
                  </a:cubicBezTo>
                  <a:cubicBezTo>
                    <a:pt x="394" y="375"/>
                    <a:pt x="310" y="208"/>
                    <a:pt x="310" y="3"/>
                  </a:cubicBezTo>
                  <a:lnTo>
                    <a:pt x="3" y="0"/>
                  </a:lnTo>
                  <a:cubicBezTo>
                    <a:pt x="2" y="47"/>
                    <a:pt x="0" y="84"/>
                    <a:pt x="3" y="132"/>
                  </a:cubicBezTo>
                  <a:cubicBezTo>
                    <a:pt x="6" y="176"/>
                    <a:pt x="16" y="211"/>
                    <a:pt x="0" y="239"/>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7" name="Freeform 450">
              <a:extLst>
                <a:ext uri="{FF2B5EF4-FFF2-40B4-BE49-F238E27FC236}">
                  <a16:creationId xmlns:a16="http://schemas.microsoft.com/office/drawing/2014/main" id="{E45F75EA-EE1F-4650-99B1-54472BC102A2}"/>
                </a:ext>
              </a:extLst>
            </p:cNvPr>
            <p:cNvSpPr>
              <a:spLocks/>
            </p:cNvSpPr>
            <p:nvPr/>
          </p:nvSpPr>
          <p:spPr bwMode="auto">
            <a:xfrm>
              <a:off x="264088" y="4564877"/>
              <a:ext cx="55777" cy="33990"/>
            </a:xfrm>
            <a:custGeom>
              <a:avLst/>
              <a:gdLst>
                <a:gd name="T0" fmla="*/ 84 w 308"/>
                <a:gd name="T1" fmla="*/ 160 h 189"/>
                <a:gd name="T2" fmla="*/ 275 w 308"/>
                <a:gd name="T3" fmla="*/ 0 h 189"/>
                <a:gd name="T4" fmla="*/ 29 w 308"/>
                <a:gd name="T5" fmla="*/ 1 h 189"/>
                <a:gd name="T6" fmla="*/ 84 w 308"/>
                <a:gd name="T7" fmla="*/ 160 h 189"/>
              </a:gdLst>
              <a:ahLst/>
              <a:cxnLst>
                <a:cxn ang="0">
                  <a:pos x="T0" y="T1"/>
                </a:cxn>
                <a:cxn ang="0">
                  <a:pos x="T2" y="T3"/>
                </a:cxn>
                <a:cxn ang="0">
                  <a:pos x="T4" y="T5"/>
                </a:cxn>
                <a:cxn ang="0">
                  <a:pos x="T6" y="T7"/>
                </a:cxn>
              </a:cxnLst>
              <a:rect l="0" t="0" r="r" b="b"/>
              <a:pathLst>
                <a:path w="308" h="189">
                  <a:moveTo>
                    <a:pt x="84" y="160"/>
                  </a:moveTo>
                  <a:cubicBezTo>
                    <a:pt x="308" y="160"/>
                    <a:pt x="275" y="189"/>
                    <a:pt x="275" y="0"/>
                  </a:cubicBezTo>
                  <a:lnTo>
                    <a:pt x="29" y="1"/>
                  </a:lnTo>
                  <a:cubicBezTo>
                    <a:pt x="28" y="82"/>
                    <a:pt x="0" y="160"/>
                    <a:pt x="84" y="160"/>
                  </a:cubicBezTo>
                  <a:close/>
                </a:path>
              </a:pathLst>
            </a:custGeom>
            <a:solidFill>
              <a:srgbClr val="A59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8" name="Rectangle 12">
              <a:extLst>
                <a:ext uri="{FF2B5EF4-FFF2-40B4-BE49-F238E27FC236}">
                  <a16:creationId xmlns:a16="http://schemas.microsoft.com/office/drawing/2014/main" id="{F44018E6-8C5D-4EF3-8ADD-28C21DB271FE}"/>
                </a:ext>
              </a:extLst>
            </p:cNvPr>
            <p:cNvSpPr/>
            <p:nvPr/>
          </p:nvSpPr>
          <p:spPr>
            <a:xfrm>
              <a:off x="-54423" y="4115194"/>
              <a:ext cx="256350" cy="46004"/>
            </a:xfrm>
            <a:custGeom>
              <a:avLst/>
              <a:gdLst>
                <a:gd name="connsiteX0" fmla="*/ 0 w 358502"/>
                <a:gd name="connsiteY0" fmla="*/ 0 h 104775"/>
                <a:gd name="connsiteX1" fmla="*/ 358502 w 358502"/>
                <a:gd name="connsiteY1" fmla="*/ 0 h 104775"/>
                <a:gd name="connsiteX2" fmla="*/ 358502 w 358502"/>
                <a:gd name="connsiteY2" fmla="*/ 104775 h 104775"/>
                <a:gd name="connsiteX3" fmla="*/ 0 w 358502"/>
                <a:gd name="connsiteY3" fmla="*/ 104775 h 104775"/>
                <a:gd name="connsiteX4" fmla="*/ 0 w 358502"/>
                <a:gd name="connsiteY4" fmla="*/ 0 h 104775"/>
                <a:gd name="connsiteX0" fmla="*/ 0 w 430892"/>
                <a:gd name="connsiteY0" fmla="*/ 11430 h 104775"/>
                <a:gd name="connsiteX1" fmla="*/ 430892 w 430892"/>
                <a:gd name="connsiteY1" fmla="*/ 0 h 104775"/>
                <a:gd name="connsiteX2" fmla="*/ 430892 w 430892"/>
                <a:gd name="connsiteY2" fmla="*/ 104775 h 104775"/>
                <a:gd name="connsiteX3" fmla="*/ 72390 w 430892"/>
                <a:gd name="connsiteY3" fmla="*/ 104775 h 104775"/>
                <a:gd name="connsiteX4" fmla="*/ 0 w 430892"/>
                <a:gd name="connsiteY4" fmla="*/ 11430 h 104775"/>
                <a:gd name="connsiteX0" fmla="*/ 22860 w 453752"/>
                <a:gd name="connsiteY0" fmla="*/ 11430 h 104775"/>
                <a:gd name="connsiteX1" fmla="*/ 453752 w 453752"/>
                <a:gd name="connsiteY1" fmla="*/ 0 h 104775"/>
                <a:gd name="connsiteX2" fmla="*/ 453752 w 453752"/>
                <a:gd name="connsiteY2" fmla="*/ 104775 h 104775"/>
                <a:gd name="connsiteX3" fmla="*/ 0 w 453752"/>
                <a:gd name="connsiteY3" fmla="*/ 104775 h 104775"/>
                <a:gd name="connsiteX4" fmla="*/ 22860 w 453752"/>
                <a:gd name="connsiteY4" fmla="*/ 11430 h 104775"/>
                <a:gd name="connsiteX0" fmla="*/ 22860 w 541382"/>
                <a:gd name="connsiteY0" fmla="*/ 11430 h 104775"/>
                <a:gd name="connsiteX1" fmla="*/ 453752 w 541382"/>
                <a:gd name="connsiteY1" fmla="*/ 0 h 104775"/>
                <a:gd name="connsiteX2" fmla="*/ 541382 w 541382"/>
                <a:gd name="connsiteY2" fmla="*/ 100965 h 104775"/>
                <a:gd name="connsiteX3" fmla="*/ 0 w 541382"/>
                <a:gd name="connsiteY3" fmla="*/ 104775 h 104775"/>
                <a:gd name="connsiteX4" fmla="*/ 22860 w 541382"/>
                <a:gd name="connsiteY4" fmla="*/ 11430 h 104775"/>
                <a:gd name="connsiteX0" fmla="*/ 22860 w 541382"/>
                <a:gd name="connsiteY0" fmla="*/ 3810 h 97155"/>
                <a:gd name="connsiteX1" fmla="*/ 512807 w 541382"/>
                <a:gd name="connsiteY1" fmla="*/ 0 h 97155"/>
                <a:gd name="connsiteX2" fmla="*/ 541382 w 541382"/>
                <a:gd name="connsiteY2" fmla="*/ 93345 h 97155"/>
                <a:gd name="connsiteX3" fmla="*/ 0 w 541382"/>
                <a:gd name="connsiteY3" fmla="*/ 97155 h 97155"/>
                <a:gd name="connsiteX4" fmla="*/ 22860 w 541382"/>
                <a:gd name="connsiteY4" fmla="*/ 3810 h 97155"/>
                <a:gd name="connsiteX0" fmla="*/ 22860 w 541382"/>
                <a:gd name="connsiteY0" fmla="*/ 3810 h 97155"/>
                <a:gd name="connsiteX1" fmla="*/ 518522 w 541382"/>
                <a:gd name="connsiteY1" fmla="*/ 0 h 97155"/>
                <a:gd name="connsiteX2" fmla="*/ 541382 w 541382"/>
                <a:gd name="connsiteY2" fmla="*/ 93345 h 97155"/>
                <a:gd name="connsiteX3" fmla="*/ 0 w 541382"/>
                <a:gd name="connsiteY3" fmla="*/ 97155 h 97155"/>
                <a:gd name="connsiteX4" fmla="*/ 22860 w 541382"/>
                <a:gd name="connsiteY4" fmla="*/ 3810 h 97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382" h="97155">
                  <a:moveTo>
                    <a:pt x="22860" y="3810"/>
                  </a:moveTo>
                  <a:lnTo>
                    <a:pt x="518522" y="0"/>
                  </a:lnTo>
                  <a:lnTo>
                    <a:pt x="541382" y="93345"/>
                  </a:lnTo>
                  <a:lnTo>
                    <a:pt x="0" y="97155"/>
                  </a:lnTo>
                  <a:lnTo>
                    <a:pt x="22860" y="381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9" name="Rectangle 258">
              <a:extLst>
                <a:ext uri="{FF2B5EF4-FFF2-40B4-BE49-F238E27FC236}">
                  <a16:creationId xmlns:a16="http://schemas.microsoft.com/office/drawing/2014/main" id="{F2D87494-7AD6-4FAA-B033-D7F98461DB00}"/>
                </a:ext>
              </a:extLst>
            </p:cNvPr>
            <p:cNvSpPr/>
            <p:nvPr/>
          </p:nvSpPr>
          <p:spPr>
            <a:xfrm>
              <a:off x="-181849" y="4296504"/>
              <a:ext cx="80028" cy="33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0" name="Rectangle: Rounded Corners 259">
              <a:extLst>
                <a:ext uri="{FF2B5EF4-FFF2-40B4-BE49-F238E27FC236}">
                  <a16:creationId xmlns:a16="http://schemas.microsoft.com/office/drawing/2014/main" id="{57EA0651-AFD4-4F3C-8CE5-4FB888340600}"/>
                </a:ext>
              </a:extLst>
            </p:cNvPr>
            <p:cNvSpPr/>
            <p:nvPr/>
          </p:nvSpPr>
          <p:spPr>
            <a:xfrm>
              <a:off x="32498" y="3647299"/>
              <a:ext cx="90638" cy="217792"/>
            </a:xfrm>
            <a:prstGeom prst="roundRect">
              <a:avLst>
                <a:gd name="adj" fmla="val 50000"/>
              </a:avLst>
            </a:prstGeom>
            <a:solidFill>
              <a:srgbClr val="FEB2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1" name="Freeform 379">
              <a:extLst>
                <a:ext uri="{FF2B5EF4-FFF2-40B4-BE49-F238E27FC236}">
                  <a16:creationId xmlns:a16="http://schemas.microsoft.com/office/drawing/2014/main" id="{05262AC1-7F40-4243-B4A4-05A11D0325D8}"/>
                </a:ext>
              </a:extLst>
            </p:cNvPr>
            <p:cNvSpPr>
              <a:spLocks/>
            </p:cNvSpPr>
            <p:nvPr/>
          </p:nvSpPr>
          <p:spPr bwMode="auto">
            <a:xfrm>
              <a:off x="-32229" y="3484193"/>
              <a:ext cx="221366" cy="239668"/>
            </a:xfrm>
            <a:custGeom>
              <a:avLst/>
              <a:gdLst>
                <a:gd name="T0" fmla="*/ 2 w 1232"/>
                <a:gd name="T1" fmla="*/ 525 h 1336"/>
                <a:gd name="T2" fmla="*/ 6 w 1232"/>
                <a:gd name="T3" fmla="*/ 532 h 1336"/>
                <a:gd name="T4" fmla="*/ 29 w 1232"/>
                <a:gd name="T5" fmla="*/ 582 h 1336"/>
                <a:gd name="T6" fmla="*/ 141 w 1232"/>
                <a:gd name="T7" fmla="*/ 707 h 1336"/>
                <a:gd name="T8" fmla="*/ 176 w 1232"/>
                <a:gd name="T9" fmla="*/ 823 h 1336"/>
                <a:gd name="T10" fmla="*/ 988 w 1232"/>
                <a:gd name="T11" fmla="*/ 970 h 1336"/>
                <a:gd name="T12" fmla="*/ 1072 w 1232"/>
                <a:gd name="T13" fmla="*/ 742 h 1336"/>
                <a:gd name="T14" fmla="*/ 1213 w 1232"/>
                <a:gd name="T15" fmla="*/ 563 h 1336"/>
                <a:gd name="T16" fmla="*/ 1224 w 1232"/>
                <a:gd name="T17" fmla="*/ 852 h 1336"/>
                <a:gd name="T18" fmla="*/ 1224 w 1232"/>
                <a:gd name="T19" fmla="*/ 511 h 1336"/>
                <a:gd name="T20" fmla="*/ 1128 w 1232"/>
                <a:gd name="T21" fmla="*/ 342 h 1336"/>
                <a:gd name="T22" fmla="*/ 1084 w 1232"/>
                <a:gd name="T23" fmla="*/ 433 h 1336"/>
                <a:gd name="T24" fmla="*/ 1048 w 1232"/>
                <a:gd name="T25" fmla="*/ 145 h 1336"/>
                <a:gd name="T26" fmla="*/ 604 w 1232"/>
                <a:gd name="T27" fmla="*/ 0 h 1336"/>
                <a:gd name="T28" fmla="*/ 439 w 1232"/>
                <a:gd name="T29" fmla="*/ 117 h 1336"/>
                <a:gd name="T30" fmla="*/ 191 w 1232"/>
                <a:gd name="T31" fmla="*/ 154 h 1336"/>
                <a:gd name="T32" fmla="*/ 153 w 1232"/>
                <a:gd name="T33" fmla="*/ 434 h 1336"/>
                <a:gd name="T34" fmla="*/ 106 w 1232"/>
                <a:gd name="T35" fmla="*/ 345 h 1336"/>
                <a:gd name="T36" fmla="*/ 2 w 1232"/>
                <a:gd name="T37" fmla="*/ 525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2" h="1336">
                  <a:moveTo>
                    <a:pt x="2" y="525"/>
                  </a:moveTo>
                  <a:cubicBezTo>
                    <a:pt x="3" y="527"/>
                    <a:pt x="5" y="528"/>
                    <a:pt x="6" y="532"/>
                  </a:cubicBezTo>
                  <a:lnTo>
                    <a:pt x="29" y="582"/>
                  </a:lnTo>
                  <a:cubicBezTo>
                    <a:pt x="67" y="662"/>
                    <a:pt x="104" y="675"/>
                    <a:pt x="141" y="707"/>
                  </a:cubicBezTo>
                  <a:cubicBezTo>
                    <a:pt x="166" y="729"/>
                    <a:pt x="164" y="784"/>
                    <a:pt x="176" y="823"/>
                  </a:cubicBezTo>
                  <a:cubicBezTo>
                    <a:pt x="303" y="1273"/>
                    <a:pt x="778" y="1336"/>
                    <a:pt x="988" y="970"/>
                  </a:cubicBezTo>
                  <a:cubicBezTo>
                    <a:pt x="1039" y="882"/>
                    <a:pt x="1043" y="849"/>
                    <a:pt x="1072" y="742"/>
                  </a:cubicBezTo>
                  <a:cubicBezTo>
                    <a:pt x="1093" y="666"/>
                    <a:pt x="1108" y="758"/>
                    <a:pt x="1213" y="563"/>
                  </a:cubicBezTo>
                  <a:cubicBezTo>
                    <a:pt x="1213" y="617"/>
                    <a:pt x="1210" y="820"/>
                    <a:pt x="1224" y="852"/>
                  </a:cubicBezTo>
                  <a:lnTo>
                    <a:pt x="1224" y="511"/>
                  </a:lnTo>
                  <a:cubicBezTo>
                    <a:pt x="1232" y="416"/>
                    <a:pt x="1213" y="356"/>
                    <a:pt x="1128" y="342"/>
                  </a:cubicBezTo>
                  <a:cubicBezTo>
                    <a:pt x="1120" y="375"/>
                    <a:pt x="1108" y="411"/>
                    <a:pt x="1084" y="433"/>
                  </a:cubicBezTo>
                  <a:cubicBezTo>
                    <a:pt x="1099" y="199"/>
                    <a:pt x="1077" y="276"/>
                    <a:pt x="1048" y="145"/>
                  </a:cubicBezTo>
                  <a:cubicBezTo>
                    <a:pt x="776" y="193"/>
                    <a:pt x="744" y="89"/>
                    <a:pt x="604" y="0"/>
                  </a:cubicBezTo>
                  <a:cubicBezTo>
                    <a:pt x="573" y="33"/>
                    <a:pt x="495" y="87"/>
                    <a:pt x="439" y="117"/>
                  </a:cubicBezTo>
                  <a:cubicBezTo>
                    <a:pt x="355" y="161"/>
                    <a:pt x="293" y="167"/>
                    <a:pt x="191" y="154"/>
                  </a:cubicBezTo>
                  <a:cubicBezTo>
                    <a:pt x="138" y="226"/>
                    <a:pt x="148" y="338"/>
                    <a:pt x="153" y="434"/>
                  </a:cubicBezTo>
                  <a:cubicBezTo>
                    <a:pt x="120" y="403"/>
                    <a:pt x="125" y="384"/>
                    <a:pt x="106" y="345"/>
                  </a:cubicBezTo>
                  <a:cubicBezTo>
                    <a:pt x="1" y="366"/>
                    <a:pt x="0" y="457"/>
                    <a:pt x="2" y="525"/>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2" name="Freeform 388">
              <a:extLst>
                <a:ext uri="{FF2B5EF4-FFF2-40B4-BE49-F238E27FC236}">
                  <a16:creationId xmlns:a16="http://schemas.microsoft.com/office/drawing/2014/main" id="{DB5A6C1D-B1E4-4C11-BFE4-F63B272D2A5A}"/>
                </a:ext>
              </a:extLst>
            </p:cNvPr>
            <p:cNvSpPr>
              <a:spLocks/>
            </p:cNvSpPr>
            <p:nvPr/>
          </p:nvSpPr>
          <p:spPr bwMode="auto">
            <a:xfrm>
              <a:off x="-41815" y="3383968"/>
              <a:ext cx="236182" cy="244025"/>
            </a:xfrm>
            <a:custGeom>
              <a:avLst/>
              <a:gdLst>
                <a:gd name="T0" fmla="*/ 48 w 1315"/>
                <a:gd name="T1" fmla="*/ 1357 h 1357"/>
                <a:gd name="T2" fmla="*/ 56 w 1315"/>
                <a:gd name="T3" fmla="*/ 1079 h 1357"/>
                <a:gd name="T4" fmla="*/ 160 w 1315"/>
                <a:gd name="T5" fmla="*/ 899 h 1357"/>
                <a:gd name="T6" fmla="*/ 207 w 1315"/>
                <a:gd name="T7" fmla="*/ 988 h 1357"/>
                <a:gd name="T8" fmla="*/ 245 w 1315"/>
                <a:gd name="T9" fmla="*/ 708 h 1357"/>
                <a:gd name="T10" fmla="*/ 493 w 1315"/>
                <a:gd name="T11" fmla="*/ 671 h 1357"/>
                <a:gd name="T12" fmla="*/ 658 w 1315"/>
                <a:gd name="T13" fmla="*/ 554 h 1357"/>
                <a:gd name="T14" fmla="*/ 1102 w 1315"/>
                <a:gd name="T15" fmla="*/ 699 h 1357"/>
                <a:gd name="T16" fmla="*/ 1138 w 1315"/>
                <a:gd name="T17" fmla="*/ 987 h 1357"/>
                <a:gd name="T18" fmla="*/ 1182 w 1315"/>
                <a:gd name="T19" fmla="*/ 896 h 1357"/>
                <a:gd name="T20" fmla="*/ 1278 w 1315"/>
                <a:gd name="T21" fmla="*/ 1065 h 1357"/>
                <a:gd name="T22" fmla="*/ 1295 w 1315"/>
                <a:gd name="T23" fmla="*/ 736 h 1357"/>
                <a:gd name="T24" fmla="*/ 1274 w 1315"/>
                <a:gd name="T25" fmla="*/ 410 h 1357"/>
                <a:gd name="T26" fmla="*/ 897 w 1315"/>
                <a:gd name="T27" fmla="*/ 114 h 1357"/>
                <a:gd name="T28" fmla="*/ 703 w 1315"/>
                <a:gd name="T29" fmla="*/ 23 h 1357"/>
                <a:gd name="T30" fmla="*/ 104 w 1315"/>
                <a:gd name="T31" fmla="*/ 290 h 1357"/>
                <a:gd name="T32" fmla="*/ 46 w 1315"/>
                <a:gd name="T33" fmla="*/ 787 h 1357"/>
                <a:gd name="T34" fmla="*/ 48 w 1315"/>
                <a:gd name="T35" fmla="*/ 1357 h 1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5" h="1357">
                  <a:moveTo>
                    <a:pt x="48" y="1357"/>
                  </a:moveTo>
                  <a:cubicBezTo>
                    <a:pt x="64" y="1332"/>
                    <a:pt x="59" y="1125"/>
                    <a:pt x="56" y="1079"/>
                  </a:cubicBezTo>
                  <a:cubicBezTo>
                    <a:pt x="54" y="1011"/>
                    <a:pt x="55" y="920"/>
                    <a:pt x="160" y="899"/>
                  </a:cubicBezTo>
                  <a:cubicBezTo>
                    <a:pt x="179" y="938"/>
                    <a:pt x="174" y="957"/>
                    <a:pt x="207" y="988"/>
                  </a:cubicBezTo>
                  <a:cubicBezTo>
                    <a:pt x="202" y="892"/>
                    <a:pt x="192" y="780"/>
                    <a:pt x="245" y="708"/>
                  </a:cubicBezTo>
                  <a:cubicBezTo>
                    <a:pt x="347" y="721"/>
                    <a:pt x="409" y="715"/>
                    <a:pt x="493" y="671"/>
                  </a:cubicBezTo>
                  <a:cubicBezTo>
                    <a:pt x="549" y="641"/>
                    <a:pt x="627" y="587"/>
                    <a:pt x="658" y="554"/>
                  </a:cubicBezTo>
                  <a:cubicBezTo>
                    <a:pt x="798" y="643"/>
                    <a:pt x="830" y="747"/>
                    <a:pt x="1102" y="699"/>
                  </a:cubicBezTo>
                  <a:cubicBezTo>
                    <a:pt x="1131" y="830"/>
                    <a:pt x="1153" y="753"/>
                    <a:pt x="1138" y="987"/>
                  </a:cubicBezTo>
                  <a:cubicBezTo>
                    <a:pt x="1162" y="965"/>
                    <a:pt x="1174" y="929"/>
                    <a:pt x="1182" y="896"/>
                  </a:cubicBezTo>
                  <a:cubicBezTo>
                    <a:pt x="1267" y="910"/>
                    <a:pt x="1286" y="970"/>
                    <a:pt x="1278" y="1065"/>
                  </a:cubicBezTo>
                  <a:cubicBezTo>
                    <a:pt x="1294" y="1034"/>
                    <a:pt x="1294" y="794"/>
                    <a:pt x="1295" y="736"/>
                  </a:cubicBezTo>
                  <a:cubicBezTo>
                    <a:pt x="1299" y="607"/>
                    <a:pt x="1315" y="530"/>
                    <a:pt x="1274" y="410"/>
                  </a:cubicBezTo>
                  <a:cubicBezTo>
                    <a:pt x="1217" y="241"/>
                    <a:pt x="1096" y="69"/>
                    <a:pt x="897" y="114"/>
                  </a:cubicBezTo>
                  <a:cubicBezTo>
                    <a:pt x="844" y="59"/>
                    <a:pt x="828" y="36"/>
                    <a:pt x="703" y="23"/>
                  </a:cubicBezTo>
                  <a:cubicBezTo>
                    <a:pt x="476" y="0"/>
                    <a:pt x="217" y="109"/>
                    <a:pt x="104" y="290"/>
                  </a:cubicBezTo>
                  <a:cubicBezTo>
                    <a:pt x="0" y="457"/>
                    <a:pt x="37" y="586"/>
                    <a:pt x="46" y="787"/>
                  </a:cubicBezTo>
                  <a:cubicBezTo>
                    <a:pt x="56" y="977"/>
                    <a:pt x="40" y="1172"/>
                    <a:pt x="48" y="1357"/>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263" name="Group 262">
              <a:extLst>
                <a:ext uri="{FF2B5EF4-FFF2-40B4-BE49-F238E27FC236}">
                  <a16:creationId xmlns:a16="http://schemas.microsoft.com/office/drawing/2014/main" id="{C084E8A0-6529-47B2-A354-0FD442118ED8}"/>
                </a:ext>
              </a:extLst>
            </p:cNvPr>
            <p:cNvGrpSpPr/>
            <p:nvPr/>
          </p:nvGrpSpPr>
          <p:grpSpPr>
            <a:xfrm>
              <a:off x="8646" y="3542933"/>
              <a:ext cx="137701" cy="119398"/>
              <a:chOff x="10480676" y="2295526"/>
              <a:chExt cx="250826" cy="217488"/>
            </a:xfrm>
          </p:grpSpPr>
          <p:sp>
            <p:nvSpPr>
              <p:cNvPr id="269" name="Freeform 302">
                <a:extLst>
                  <a:ext uri="{FF2B5EF4-FFF2-40B4-BE49-F238E27FC236}">
                    <a16:creationId xmlns:a16="http://schemas.microsoft.com/office/drawing/2014/main" id="{FE3453AF-E763-4AF7-BA58-B8F5E3094EF0}"/>
                  </a:ext>
                </a:extLst>
              </p:cNvPr>
              <p:cNvSpPr>
                <a:spLocks/>
              </p:cNvSpPr>
              <p:nvPr/>
            </p:nvSpPr>
            <p:spPr bwMode="auto">
              <a:xfrm>
                <a:off x="10531476" y="2473326"/>
                <a:ext cx="131763" cy="39688"/>
              </a:xfrm>
              <a:custGeom>
                <a:avLst/>
                <a:gdLst>
                  <a:gd name="T0" fmla="*/ 35 w 404"/>
                  <a:gd name="T1" fmla="*/ 13 h 121"/>
                  <a:gd name="T2" fmla="*/ 45 w 404"/>
                  <a:gd name="T3" fmla="*/ 62 h 121"/>
                  <a:gd name="T4" fmla="*/ 92 w 404"/>
                  <a:gd name="T5" fmla="*/ 91 h 121"/>
                  <a:gd name="T6" fmla="*/ 207 w 404"/>
                  <a:gd name="T7" fmla="*/ 119 h 121"/>
                  <a:gd name="T8" fmla="*/ 389 w 404"/>
                  <a:gd name="T9" fmla="*/ 16 h 121"/>
                  <a:gd name="T10" fmla="*/ 374 w 404"/>
                  <a:gd name="T11" fmla="*/ 6 h 121"/>
                  <a:gd name="T12" fmla="*/ 225 w 404"/>
                  <a:gd name="T13" fmla="*/ 70 h 121"/>
                  <a:gd name="T14" fmla="*/ 35 w 404"/>
                  <a:gd name="T15" fmla="*/ 13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4" h="121">
                    <a:moveTo>
                      <a:pt x="35" y="13"/>
                    </a:moveTo>
                    <a:cubicBezTo>
                      <a:pt x="35" y="13"/>
                      <a:pt x="0" y="27"/>
                      <a:pt x="45" y="62"/>
                    </a:cubicBezTo>
                    <a:cubicBezTo>
                      <a:pt x="57" y="71"/>
                      <a:pt x="77" y="83"/>
                      <a:pt x="92" y="91"/>
                    </a:cubicBezTo>
                    <a:cubicBezTo>
                      <a:pt x="124" y="107"/>
                      <a:pt x="167" y="117"/>
                      <a:pt x="207" y="119"/>
                    </a:cubicBezTo>
                    <a:cubicBezTo>
                      <a:pt x="281" y="121"/>
                      <a:pt x="403" y="73"/>
                      <a:pt x="389" y="16"/>
                    </a:cubicBezTo>
                    <a:cubicBezTo>
                      <a:pt x="376" y="6"/>
                      <a:pt x="404" y="11"/>
                      <a:pt x="374" y="6"/>
                    </a:cubicBezTo>
                    <a:cubicBezTo>
                      <a:pt x="339" y="0"/>
                      <a:pt x="321" y="64"/>
                      <a:pt x="225" y="70"/>
                    </a:cubicBezTo>
                    <a:cubicBezTo>
                      <a:pt x="131" y="75"/>
                      <a:pt x="77" y="6"/>
                      <a:pt x="35" y="13"/>
                    </a:cubicBezTo>
                    <a:close/>
                  </a:path>
                </a:pathLst>
              </a:custGeom>
              <a:solidFill>
                <a:srgbClr val="F054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0" name="Freeform 316">
                <a:extLst>
                  <a:ext uri="{FF2B5EF4-FFF2-40B4-BE49-F238E27FC236}">
                    <a16:creationId xmlns:a16="http://schemas.microsoft.com/office/drawing/2014/main" id="{FA9B409A-5074-4193-A4F3-34CFB06F6F18}"/>
                  </a:ext>
                </a:extLst>
              </p:cNvPr>
              <p:cNvSpPr>
                <a:spLocks/>
              </p:cNvSpPr>
              <p:nvPr/>
            </p:nvSpPr>
            <p:spPr bwMode="auto">
              <a:xfrm>
                <a:off x="10675939" y="2373314"/>
                <a:ext cx="53975" cy="55563"/>
              </a:xfrm>
              <a:custGeom>
                <a:avLst/>
                <a:gdLst>
                  <a:gd name="T0" fmla="*/ 4 w 165"/>
                  <a:gd name="T1" fmla="*/ 59 h 167"/>
                  <a:gd name="T2" fmla="*/ 0 w 165"/>
                  <a:gd name="T3" fmla="*/ 107 h 167"/>
                  <a:gd name="T4" fmla="*/ 156 w 165"/>
                  <a:gd name="T5" fmla="*/ 107 h 167"/>
                  <a:gd name="T6" fmla="*/ 4 w 165"/>
                  <a:gd name="T7" fmla="*/ 59 h 167"/>
                </a:gdLst>
                <a:ahLst/>
                <a:cxnLst>
                  <a:cxn ang="0">
                    <a:pos x="T0" y="T1"/>
                  </a:cxn>
                  <a:cxn ang="0">
                    <a:pos x="T2" y="T3"/>
                  </a:cxn>
                  <a:cxn ang="0">
                    <a:pos x="T4" y="T5"/>
                  </a:cxn>
                  <a:cxn ang="0">
                    <a:pos x="T6" y="T7"/>
                  </a:cxn>
                </a:cxnLst>
                <a:rect l="0" t="0" r="r" b="b"/>
                <a:pathLst>
                  <a:path w="165" h="167">
                    <a:moveTo>
                      <a:pt x="4" y="59"/>
                    </a:moveTo>
                    <a:lnTo>
                      <a:pt x="0" y="107"/>
                    </a:lnTo>
                    <a:cubicBezTo>
                      <a:pt x="50" y="135"/>
                      <a:pt x="70" y="167"/>
                      <a:pt x="156" y="107"/>
                    </a:cubicBezTo>
                    <a:cubicBezTo>
                      <a:pt x="165" y="0"/>
                      <a:pt x="41" y="18"/>
                      <a:pt x="4" y="59"/>
                    </a:cubicBezTo>
                    <a:close/>
                  </a:path>
                </a:pathLst>
              </a:custGeom>
              <a:solidFill>
                <a:srgbClr val="F48D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1" name="Freeform 317">
                <a:extLst>
                  <a:ext uri="{FF2B5EF4-FFF2-40B4-BE49-F238E27FC236}">
                    <a16:creationId xmlns:a16="http://schemas.microsoft.com/office/drawing/2014/main" id="{9D927292-E0AF-4C8B-BF24-0EB1CBC35B15}"/>
                  </a:ext>
                </a:extLst>
              </p:cNvPr>
              <p:cNvSpPr>
                <a:spLocks/>
              </p:cNvSpPr>
              <p:nvPr/>
            </p:nvSpPr>
            <p:spPr bwMode="auto">
              <a:xfrm>
                <a:off x="10480676" y="2376489"/>
                <a:ext cx="50800" cy="47625"/>
              </a:xfrm>
              <a:custGeom>
                <a:avLst/>
                <a:gdLst>
                  <a:gd name="T0" fmla="*/ 0 w 156"/>
                  <a:gd name="T1" fmla="*/ 56 h 144"/>
                  <a:gd name="T2" fmla="*/ 6 w 156"/>
                  <a:gd name="T3" fmla="*/ 106 h 144"/>
                  <a:gd name="T4" fmla="*/ 156 w 156"/>
                  <a:gd name="T5" fmla="*/ 62 h 144"/>
                  <a:gd name="T6" fmla="*/ 0 w 156"/>
                  <a:gd name="T7" fmla="*/ 56 h 144"/>
                </a:gdLst>
                <a:ahLst/>
                <a:cxnLst>
                  <a:cxn ang="0">
                    <a:pos x="T0" y="T1"/>
                  </a:cxn>
                  <a:cxn ang="0">
                    <a:pos x="T2" y="T3"/>
                  </a:cxn>
                  <a:cxn ang="0">
                    <a:pos x="T4" y="T5"/>
                  </a:cxn>
                  <a:cxn ang="0">
                    <a:pos x="T6" y="T7"/>
                  </a:cxn>
                </a:cxnLst>
                <a:rect l="0" t="0" r="r" b="b"/>
                <a:pathLst>
                  <a:path w="156" h="144">
                    <a:moveTo>
                      <a:pt x="0" y="56"/>
                    </a:moveTo>
                    <a:lnTo>
                      <a:pt x="6" y="106"/>
                    </a:lnTo>
                    <a:cubicBezTo>
                      <a:pt x="59" y="135"/>
                      <a:pt x="156" y="144"/>
                      <a:pt x="156" y="62"/>
                    </a:cubicBezTo>
                    <a:cubicBezTo>
                      <a:pt x="115" y="0"/>
                      <a:pt x="47" y="8"/>
                      <a:pt x="0" y="56"/>
                    </a:cubicBezTo>
                    <a:close/>
                  </a:path>
                </a:pathLst>
              </a:custGeom>
              <a:solidFill>
                <a:srgbClr val="F48D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2" name="Freeform 319">
                <a:extLst>
                  <a:ext uri="{FF2B5EF4-FFF2-40B4-BE49-F238E27FC236}">
                    <a16:creationId xmlns:a16="http://schemas.microsoft.com/office/drawing/2014/main" id="{CB798083-C456-4E4F-9519-D99742BE1927}"/>
                  </a:ext>
                </a:extLst>
              </p:cNvPr>
              <p:cNvSpPr>
                <a:spLocks/>
              </p:cNvSpPr>
              <p:nvPr/>
            </p:nvSpPr>
            <p:spPr bwMode="auto">
              <a:xfrm>
                <a:off x="10637839" y="2295526"/>
                <a:ext cx="93663" cy="30163"/>
              </a:xfrm>
              <a:custGeom>
                <a:avLst/>
                <a:gdLst>
                  <a:gd name="T0" fmla="*/ 15 w 289"/>
                  <a:gd name="T1" fmla="*/ 65 h 89"/>
                  <a:gd name="T2" fmla="*/ 138 w 289"/>
                  <a:gd name="T3" fmla="*/ 61 h 89"/>
                  <a:gd name="T4" fmla="*/ 251 w 289"/>
                  <a:gd name="T5" fmla="*/ 82 h 89"/>
                  <a:gd name="T6" fmla="*/ 155 w 289"/>
                  <a:gd name="T7" fmla="*/ 12 h 89"/>
                  <a:gd name="T8" fmla="*/ 15 w 289"/>
                  <a:gd name="T9" fmla="*/ 65 h 89"/>
                </a:gdLst>
                <a:ahLst/>
                <a:cxnLst>
                  <a:cxn ang="0">
                    <a:pos x="T0" y="T1"/>
                  </a:cxn>
                  <a:cxn ang="0">
                    <a:pos x="T2" y="T3"/>
                  </a:cxn>
                  <a:cxn ang="0">
                    <a:pos x="T4" y="T5"/>
                  </a:cxn>
                  <a:cxn ang="0">
                    <a:pos x="T6" y="T7"/>
                  </a:cxn>
                  <a:cxn ang="0">
                    <a:pos x="T8" y="T9"/>
                  </a:cxn>
                </a:cxnLst>
                <a:rect l="0" t="0" r="r" b="b"/>
                <a:pathLst>
                  <a:path w="289" h="89">
                    <a:moveTo>
                      <a:pt x="15" y="65"/>
                    </a:moveTo>
                    <a:cubicBezTo>
                      <a:pt x="52" y="79"/>
                      <a:pt x="96" y="57"/>
                      <a:pt x="138" y="61"/>
                    </a:cubicBezTo>
                    <a:cubicBezTo>
                      <a:pt x="184" y="65"/>
                      <a:pt x="215" y="89"/>
                      <a:pt x="251" y="82"/>
                    </a:cubicBezTo>
                    <a:cubicBezTo>
                      <a:pt x="289" y="29"/>
                      <a:pt x="200" y="18"/>
                      <a:pt x="155" y="12"/>
                    </a:cubicBezTo>
                    <a:cubicBezTo>
                      <a:pt x="109" y="6"/>
                      <a:pt x="0" y="0"/>
                      <a:pt x="15" y="65"/>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3" name="Freeform 321">
                <a:extLst>
                  <a:ext uri="{FF2B5EF4-FFF2-40B4-BE49-F238E27FC236}">
                    <a16:creationId xmlns:a16="http://schemas.microsoft.com/office/drawing/2014/main" id="{80488A45-39FE-4175-B7FA-48CD8F75AE39}"/>
                  </a:ext>
                </a:extLst>
              </p:cNvPr>
              <p:cNvSpPr>
                <a:spLocks/>
              </p:cNvSpPr>
              <p:nvPr/>
            </p:nvSpPr>
            <p:spPr bwMode="auto">
              <a:xfrm>
                <a:off x="10480676" y="2295526"/>
                <a:ext cx="95250" cy="31750"/>
              </a:xfrm>
              <a:custGeom>
                <a:avLst/>
                <a:gdLst>
                  <a:gd name="T0" fmla="*/ 33 w 290"/>
                  <a:gd name="T1" fmla="*/ 78 h 98"/>
                  <a:gd name="T2" fmla="*/ 209 w 290"/>
                  <a:gd name="T3" fmla="*/ 63 h 98"/>
                  <a:gd name="T4" fmla="*/ 253 w 290"/>
                  <a:gd name="T5" fmla="*/ 72 h 98"/>
                  <a:gd name="T6" fmla="*/ 275 w 290"/>
                  <a:gd name="T7" fmla="*/ 65 h 98"/>
                  <a:gd name="T8" fmla="*/ 279 w 290"/>
                  <a:gd name="T9" fmla="*/ 33 h 98"/>
                  <a:gd name="T10" fmla="*/ 33 w 290"/>
                  <a:gd name="T11" fmla="*/ 78 h 98"/>
                </a:gdLst>
                <a:ahLst/>
                <a:cxnLst>
                  <a:cxn ang="0">
                    <a:pos x="T0" y="T1"/>
                  </a:cxn>
                  <a:cxn ang="0">
                    <a:pos x="T2" y="T3"/>
                  </a:cxn>
                  <a:cxn ang="0">
                    <a:pos x="T4" y="T5"/>
                  </a:cxn>
                  <a:cxn ang="0">
                    <a:pos x="T6" y="T7"/>
                  </a:cxn>
                  <a:cxn ang="0">
                    <a:pos x="T8" y="T9"/>
                  </a:cxn>
                  <a:cxn ang="0">
                    <a:pos x="T10" y="T11"/>
                  </a:cxn>
                </a:cxnLst>
                <a:rect l="0" t="0" r="r" b="b"/>
                <a:pathLst>
                  <a:path w="290" h="98">
                    <a:moveTo>
                      <a:pt x="33" y="78"/>
                    </a:moveTo>
                    <a:cubicBezTo>
                      <a:pt x="75" y="98"/>
                      <a:pt x="123" y="48"/>
                      <a:pt x="209" y="63"/>
                    </a:cubicBezTo>
                    <a:cubicBezTo>
                      <a:pt x="234" y="67"/>
                      <a:pt x="233" y="73"/>
                      <a:pt x="253" y="72"/>
                    </a:cubicBezTo>
                    <a:cubicBezTo>
                      <a:pt x="290" y="70"/>
                      <a:pt x="263" y="71"/>
                      <a:pt x="275" y="65"/>
                    </a:cubicBezTo>
                    <a:lnTo>
                      <a:pt x="279" y="33"/>
                    </a:lnTo>
                    <a:cubicBezTo>
                      <a:pt x="221" y="2"/>
                      <a:pt x="0" y="0"/>
                      <a:pt x="33" y="78"/>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4" name="Freeform 337">
                <a:extLst>
                  <a:ext uri="{FF2B5EF4-FFF2-40B4-BE49-F238E27FC236}">
                    <a16:creationId xmlns:a16="http://schemas.microsoft.com/office/drawing/2014/main" id="{6459D65F-2DFE-4D83-ABF1-8C426196F310}"/>
                  </a:ext>
                </a:extLst>
              </p:cNvPr>
              <p:cNvSpPr>
                <a:spLocks/>
              </p:cNvSpPr>
              <p:nvPr/>
            </p:nvSpPr>
            <p:spPr bwMode="auto">
              <a:xfrm>
                <a:off x="10666414" y="2325689"/>
                <a:ext cx="34925" cy="34925"/>
              </a:xfrm>
              <a:custGeom>
                <a:avLst/>
                <a:gdLst>
                  <a:gd name="T0" fmla="*/ 0 w 103"/>
                  <a:gd name="T1" fmla="*/ 80 h 111"/>
                  <a:gd name="T2" fmla="*/ 39 w 103"/>
                  <a:gd name="T3" fmla="*/ 111 h 111"/>
                  <a:gd name="T4" fmla="*/ 73 w 103"/>
                  <a:gd name="T5" fmla="*/ 31 h 111"/>
                  <a:gd name="T6" fmla="*/ 0 w 103"/>
                  <a:gd name="T7" fmla="*/ 80 h 111"/>
                </a:gdLst>
                <a:ahLst/>
                <a:cxnLst>
                  <a:cxn ang="0">
                    <a:pos x="T0" y="T1"/>
                  </a:cxn>
                  <a:cxn ang="0">
                    <a:pos x="T2" y="T3"/>
                  </a:cxn>
                  <a:cxn ang="0">
                    <a:pos x="T4" y="T5"/>
                  </a:cxn>
                  <a:cxn ang="0">
                    <a:pos x="T6" y="T7"/>
                  </a:cxn>
                </a:cxnLst>
                <a:rect l="0" t="0" r="r" b="b"/>
                <a:pathLst>
                  <a:path w="103" h="111">
                    <a:moveTo>
                      <a:pt x="0" y="80"/>
                    </a:moveTo>
                    <a:cubicBezTo>
                      <a:pt x="13" y="97"/>
                      <a:pt x="17" y="102"/>
                      <a:pt x="39" y="111"/>
                    </a:cubicBezTo>
                    <a:cubicBezTo>
                      <a:pt x="90" y="102"/>
                      <a:pt x="103" y="54"/>
                      <a:pt x="73" y="31"/>
                    </a:cubicBezTo>
                    <a:cubicBezTo>
                      <a:pt x="34" y="0"/>
                      <a:pt x="0" y="32"/>
                      <a:pt x="0" y="80"/>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5" name="Freeform 338">
                <a:extLst>
                  <a:ext uri="{FF2B5EF4-FFF2-40B4-BE49-F238E27FC236}">
                    <a16:creationId xmlns:a16="http://schemas.microsoft.com/office/drawing/2014/main" id="{463CC5D1-3255-457E-9E00-87E0DBBB2884}"/>
                  </a:ext>
                </a:extLst>
              </p:cNvPr>
              <p:cNvSpPr>
                <a:spLocks/>
              </p:cNvSpPr>
              <p:nvPr/>
            </p:nvSpPr>
            <p:spPr bwMode="auto">
              <a:xfrm>
                <a:off x="10574339" y="2424114"/>
                <a:ext cx="60325" cy="26988"/>
              </a:xfrm>
              <a:custGeom>
                <a:avLst/>
                <a:gdLst>
                  <a:gd name="T0" fmla="*/ 172 w 183"/>
                  <a:gd name="T1" fmla="*/ 8 h 84"/>
                  <a:gd name="T2" fmla="*/ 156 w 183"/>
                  <a:gd name="T3" fmla="*/ 4 h 84"/>
                  <a:gd name="T4" fmla="*/ 93 w 183"/>
                  <a:gd name="T5" fmla="*/ 27 h 84"/>
                  <a:gd name="T6" fmla="*/ 1 w 183"/>
                  <a:gd name="T7" fmla="*/ 1 h 84"/>
                  <a:gd name="T8" fmla="*/ 24 w 183"/>
                  <a:gd name="T9" fmla="*/ 45 h 84"/>
                  <a:gd name="T10" fmla="*/ 172 w 183"/>
                  <a:gd name="T11" fmla="*/ 8 h 84"/>
                </a:gdLst>
                <a:ahLst/>
                <a:cxnLst>
                  <a:cxn ang="0">
                    <a:pos x="T0" y="T1"/>
                  </a:cxn>
                  <a:cxn ang="0">
                    <a:pos x="T2" y="T3"/>
                  </a:cxn>
                  <a:cxn ang="0">
                    <a:pos x="T4" y="T5"/>
                  </a:cxn>
                  <a:cxn ang="0">
                    <a:pos x="T6" y="T7"/>
                  </a:cxn>
                  <a:cxn ang="0">
                    <a:pos x="T8" y="T9"/>
                  </a:cxn>
                  <a:cxn ang="0">
                    <a:pos x="T10" y="T11"/>
                  </a:cxn>
                </a:cxnLst>
                <a:rect l="0" t="0" r="r" b="b"/>
                <a:pathLst>
                  <a:path w="183" h="84">
                    <a:moveTo>
                      <a:pt x="172" y="8"/>
                    </a:moveTo>
                    <a:cubicBezTo>
                      <a:pt x="164" y="4"/>
                      <a:pt x="172" y="0"/>
                      <a:pt x="156" y="4"/>
                    </a:cubicBezTo>
                    <a:cubicBezTo>
                      <a:pt x="140" y="7"/>
                      <a:pt x="123" y="25"/>
                      <a:pt x="93" y="27"/>
                    </a:cubicBezTo>
                    <a:cubicBezTo>
                      <a:pt x="36" y="31"/>
                      <a:pt x="47" y="1"/>
                      <a:pt x="1" y="1"/>
                    </a:cubicBezTo>
                    <a:cubicBezTo>
                      <a:pt x="0" y="33"/>
                      <a:pt x="1" y="33"/>
                      <a:pt x="24" y="45"/>
                    </a:cubicBezTo>
                    <a:cubicBezTo>
                      <a:pt x="99" y="84"/>
                      <a:pt x="183" y="44"/>
                      <a:pt x="172" y="8"/>
                    </a:cubicBezTo>
                    <a:close/>
                  </a:path>
                </a:pathLst>
              </a:custGeom>
              <a:solidFill>
                <a:srgbClr val="F48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6" name="Freeform 340">
                <a:extLst>
                  <a:ext uri="{FF2B5EF4-FFF2-40B4-BE49-F238E27FC236}">
                    <a16:creationId xmlns:a16="http://schemas.microsoft.com/office/drawing/2014/main" id="{CFD295A1-57B6-4632-9E46-6C3DAE56F6AD}"/>
                  </a:ext>
                </a:extLst>
              </p:cNvPr>
              <p:cNvSpPr>
                <a:spLocks/>
              </p:cNvSpPr>
              <p:nvPr/>
            </p:nvSpPr>
            <p:spPr bwMode="auto">
              <a:xfrm>
                <a:off x="10523539" y="2324101"/>
                <a:ext cx="26988" cy="36513"/>
              </a:xfrm>
              <a:custGeom>
                <a:avLst/>
                <a:gdLst>
                  <a:gd name="T0" fmla="*/ 0 w 87"/>
                  <a:gd name="T1" fmla="*/ 83 h 114"/>
                  <a:gd name="T2" fmla="*/ 47 w 87"/>
                  <a:gd name="T3" fmla="*/ 114 h 114"/>
                  <a:gd name="T4" fmla="*/ 86 w 87"/>
                  <a:gd name="T5" fmla="*/ 83 h 114"/>
                  <a:gd name="T6" fmla="*/ 0 w 87"/>
                  <a:gd name="T7" fmla="*/ 83 h 114"/>
                </a:gdLst>
                <a:ahLst/>
                <a:cxnLst>
                  <a:cxn ang="0">
                    <a:pos x="T0" y="T1"/>
                  </a:cxn>
                  <a:cxn ang="0">
                    <a:pos x="T2" y="T3"/>
                  </a:cxn>
                  <a:cxn ang="0">
                    <a:pos x="T4" y="T5"/>
                  </a:cxn>
                  <a:cxn ang="0">
                    <a:pos x="T6" y="T7"/>
                  </a:cxn>
                </a:cxnLst>
                <a:rect l="0" t="0" r="r" b="b"/>
                <a:pathLst>
                  <a:path w="87" h="114">
                    <a:moveTo>
                      <a:pt x="0" y="83"/>
                    </a:moveTo>
                    <a:cubicBezTo>
                      <a:pt x="14" y="103"/>
                      <a:pt x="19" y="109"/>
                      <a:pt x="47" y="114"/>
                    </a:cubicBezTo>
                    <a:cubicBezTo>
                      <a:pt x="70" y="105"/>
                      <a:pt x="74" y="101"/>
                      <a:pt x="86" y="83"/>
                    </a:cubicBezTo>
                    <a:cubicBezTo>
                      <a:pt x="87" y="3"/>
                      <a:pt x="0" y="0"/>
                      <a:pt x="0" y="83"/>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264" name="Freeform 359">
              <a:extLst>
                <a:ext uri="{FF2B5EF4-FFF2-40B4-BE49-F238E27FC236}">
                  <a16:creationId xmlns:a16="http://schemas.microsoft.com/office/drawing/2014/main" id="{5C4A1BE8-BF8C-4615-9D1C-4BC69776FE38}"/>
                </a:ext>
              </a:extLst>
            </p:cNvPr>
            <p:cNvSpPr>
              <a:spLocks/>
            </p:cNvSpPr>
            <p:nvPr/>
          </p:nvSpPr>
          <p:spPr bwMode="auto">
            <a:xfrm>
              <a:off x="-181258" y="3729090"/>
              <a:ext cx="498509" cy="575203"/>
            </a:xfrm>
            <a:custGeom>
              <a:avLst/>
              <a:gdLst>
                <a:gd name="T0" fmla="*/ 742 w 2774"/>
                <a:gd name="T1" fmla="*/ 166 h 3199"/>
                <a:gd name="T2" fmla="*/ 503 w 2774"/>
                <a:gd name="T3" fmla="*/ 360 h 3199"/>
                <a:gd name="T4" fmla="*/ 385 w 2774"/>
                <a:gd name="T5" fmla="*/ 692 h 3199"/>
                <a:gd name="T6" fmla="*/ 204 w 2774"/>
                <a:gd name="T7" fmla="*/ 1403 h 3199"/>
                <a:gd name="T8" fmla="*/ 59 w 2774"/>
                <a:gd name="T9" fmla="*/ 2054 h 3199"/>
                <a:gd name="T10" fmla="*/ 36 w 2774"/>
                <a:gd name="T11" fmla="*/ 2435 h 3199"/>
                <a:gd name="T12" fmla="*/ 12 w 2774"/>
                <a:gd name="T13" fmla="*/ 2812 h 3199"/>
                <a:gd name="T14" fmla="*/ 3 w 2774"/>
                <a:gd name="T15" fmla="*/ 2983 h 3199"/>
                <a:gd name="T16" fmla="*/ 34 w 2774"/>
                <a:gd name="T17" fmla="*/ 3161 h 3199"/>
                <a:gd name="T18" fmla="*/ 415 w 2774"/>
                <a:gd name="T19" fmla="*/ 3163 h 3199"/>
                <a:gd name="T20" fmla="*/ 475 w 2774"/>
                <a:gd name="T21" fmla="*/ 2622 h 3199"/>
                <a:gd name="T22" fmla="*/ 508 w 2774"/>
                <a:gd name="T23" fmla="*/ 2047 h 3199"/>
                <a:gd name="T24" fmla="*/ 750 w 2774"/>
                <a:gd name="T25" fmla="*/ 1079 h 3199"/>
                <a:gd name="T26" fmla="*/ 803 w 2774"/>
                <a:gd name="T27" fmla="*/ 1614 h 3199"/>
                <a:gd name="T28" fmla="*/ 754 w 2774"/>
                <a:gd name="T29" fmla="*/ 2159 h 3199"/>
                <a:gd name="T30" fmla="*/ 2077 w 2774"/>
                <a:gd name="T31" fmla="*/ 2158 h 3199"/>
                <a:gd name="T32" fmla="*/ 2082 w 2774"/>
                <a:gd name="T33" fmla="*/ 1157 h 3199"/>
                <a:gd name="T34" fmla="*/ 2256 w 2774"/>
                <a:gd name="T35" fmla="*/ 2130 h 3199"/>
                <a:gd name="T36" fmla="*/ 2292 w 2774"/>
                <a:gd name="T37" fmla="*/ 2666 h 3199"/>
                <a:gd name="T38" fmla="*/ 2353 w 2774"/>
                <a:gd name="T39" fmla="*/ 3185 h 3199"/>
                <a:gd name="T40" fmla="*/ 2726 w 2774"/>
                <a:gd name="T41" fmla="*/ 3199 h 3199"/>
                <a:gd name="T42" fmla="*/ 2759 w 2774"/>
                <a:gd name="T43" fmla="*/ 2985 h 3199"/>
                <a:gd name="T44" fmla="*/ 2745 w 2774"/>
                <a:gd name="T45" fmla="*/ 2757 h 3199"/>
                <a:gd name="T46" fmla="*/ 2719 w 2774"/>
                <a:gd name="T47" fmla="*/ 2292 h 3199"/>
                <a:gd name="T48" fmla="*/ 2696 w 2774"/>
                <a:gd name="T49" fmla="*/ 1986 h 3199"/>
                <a:gd name="T50" fmla="*/ 2647 w 2774"/>
                <a:gd name="T51" fmla="*/ 1706 h 3199"/>
                <a:gd name="T52" fmla="*/ 2435 w 2774"/>
                <a:gd name="T53" fmla="*/ 579 h 3199"/>
                <a:gd name="T54" fmla="*/ 2327 w 2774"/>
                <a:gd name="T55" fmla="*/ 358 h 3199"/>
                <a:gd name="T56" fmla="*/ 2146 w 2774"/>
                <a:gd name="T57" fmla="*/ 203 h 3199"/>
                <a:gd name="T58" fmla="*/ 1745 w 2774"/>
                <a:gd name="T59" fmla="*/ 39 h 3199"/>
                <a:gd name="T60" fmla="*/ 1908 w 2774"/>
                <a:gd name="T61" fmla="*/ 421 h 3199"/>
                <a:gd name="T62" fmla="*/ 1760 w 2774"/>
                <a:gd name="T63" fmla="*/ 373 h 3199"/>
                <a:gd name="T64" fmla="*/ 1870 w 2774"/>
                <a:gd name="T65" fmla="*/ 505 h 3199"/>
                <a:gd name="T66" fmla="*/ 1776 w 2774"/>
                <a:gd name="T67" fmla="*/ 643 h 3199"/>
                <a:gd name="T68" fmla="*/ 1448 w 2774"/>
                <a:gd name="T69" fmla="*/ 988 h 3199"/>
                <a:gd name="T70" fmla="*/ 1428 w 2774"/>
                <a:gd name="T71" fmla="*/ 1000 h 3199"/>
                <a:gd name="T72" fmla="*/ 989 w 2774"/>
                <a:gd name="T73" fmla="*/ 488 h 3199"/>
                <a:gd name="T74" fmla="*/ 1097 w 2774"/>
                <a:gd name="T75" fmla="*/ 359 h 3199"/>
                <a:gd name="T76" fmla="*/ 950 w 2774"/>
                <a:gd name="T77" fmla="*/ 406 h 3199"/>
                <a:gd name="T78" fmla="*/ 1103 w 2774"/>
                <a:gd name="T79" fmla="*/ 29 h 3199"/>
                <a:gd name="T80" fmla="*/ 742 w 2774"/>
                <a:gd name="T81" fmla="*/ 166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74" h="3199">
                  <a:moveTo>
                    <a:pt x="742" y="166"/>
                  </a:moveTo>
                  <a:cubicBezTo>
                    <a:pt x="654" y="213"/>
                    <a:pt x="563" y="299"/>
                    <a:pt x="503" y="360"/>
                  </a:cubicBezTo>
                  <a:cubicBezTo>
                    <a:pt x="437" y="426"/>
                    <a:pt x="413" y="578"/>
                    <a:pt x="385" y="692"/>
                  </a:cubicBezTo>
                  <a:cubicBezTo>
                    <a:pt x="326" y="929"/>
                    <a:pt x="262" y="1165"/>
                    <a:pt x="204" y="1403"/>
                  </a:cubicBezTo>
                  <a:cubicBezTo>
                    <a:pt x="163" y="1625"/>
                    <a:pt x="72" y="1827"/>
                    <a:pt x="59" y="2054"/>
                  </a:cubicBezTo>
                  <a:cubicBezTo>
                    <a:pt x="51" y="2183"/>
                    <a:pt x="43" y="2308"/>
                    <a:pt x="36" y="2435"/>
                  </a:cubicBezTo>
                  <a:cubicBezTo>
                    <a:pt x="28" y="2549"/>
                    <a:pt x="29" y="2706"/>
                    <a:pt x="12" y="2812"/>
                  </a:cubicBezTo>
                  <a:lnTo>
                    <a:pt x="3" y="2983"/>
                  </a:lnTo>
                  <a:cubicBezTo>
                    <a:pt x="0" y="3056"/>
                    <a:pt x="0" y="3104"/>
                    <a:pt x="34" y="3161"/>
                  </a:cubicBezTo>
                  <a:lnTo>
                    <a:pt x="415" y="3163"/>
                  </a:lnTo>
                  <a:cubicBezTo>
                    <a:pt x="469" y="3062"/>
                    <a:pt x="468" y="2754"/>
                    <a:pt x="475" y="2622"/>
                  </a:cubicBezTo>
                  <a:cubicBezTo>
                    <a:pt x="484" y="2433"/>
                    <a:pt x="491" y="2232"/>
                    <a:pt x="508" y="2047"/>
                  </a:cubicBezTo>
                  <a:cubicBezTo>
                    <a:pt x="518" y="1950"/>
                    <a:pt x="723" y="1241"/>
                    <a:pt x="750" y="1079"/>
                  </a:cubicBezTo>
                  <a:cubicBezTo>
                    <a:pt x="789" y="1152"/>
                    <a:pt x="804" y="1508"/>
                    <a:pt x="803" y="1614"/>
                  </a:cubicBezTo>
                  <a:cubicBezTo>
                    <a:pt x="799" y="1809"/>
                    <a:pt x="777" y="1970"/>
                    <a:pt x="754" y="2159"/>
                  </a:cubicBezTo>
                  <a:lnTo>
                    <a:pt x="2077" y="2158"/>
                  </a:lnTo>
                  <a:cubicBezTo>
                    <a:pt x="2039" y="1743"/>
                    <a:pt x="2012" y="1595"/>
                    <a:pt x="2082" y="1157"/>
                  </a:cubicBezTo>
                  <a:cubicBezTo>
                    <a:pt x="2116" y="1225"/>
                    <a:pt x="2247" y="2012"/>
                    <a:pt x="2256" y="2130"/>
                  </a:cubicBezTo>
                  <a:cubicBezTo>
                    <a:pt x="2269" y="2308"/>
                    <a:pt x="2281" y="2489"/>
                    <a:pt x="2292" y="2666"/>
                  </a:cubicBezTo>
                  <a:cubicBezTo>
                    <a:pt x="2301" y="2798"/>
                    <a:pt x="2300" y="3089"/>
                    <a:pt x="2353" y="3185"/>
                  </a:cubicBezTo>
                  <a:lnTo>
                    <a:pt x="2726" y="3199"/>
                  </a:lnTo>
                  <a:cubicBezTo>
                    <a:pt x="2756" y="3092"/>
                    <a:pt x="2774" y="3137"/>
                    <a:pt x="2759" y="2985"/>
                  </a:cubicBezTo>
                  <a:cubicBezTo>
                    <a:pt x="2751" y="2914"/>
                    <a:pt x="2748" y="2830"/>
                    <a:pt x="2745" y="2757"/>
                  </a:cubicBezTo>
                  <a:cubicBezTo>
                    <a:pt x="2742" y="2679"/>
                    <a:pt x="2707" y="2339"/>
                    <a:pt x="2719" y="2292"/>
                  </a:cubicBezTo>
                  <a:cubicBezTo>
                    <a:pt x="2703" y="2225"/>
                    <a:pt x="2704" y="2069"/>
                    <a:pt x="2696" y="1986"/>
                  </a:cubicBezTo>
                  <a:cubicBezTo>
                    <a:pt x="2689" y="1900"/>
                    <a:pt x="2663" y="1793"/>
                    <a:pt x="2647" y="1706"/>
                  </a:cubicBezTo>
                  <a:lnTo>
                    <a:pt x="2435" y="579"/>
                  </a:lnTo>
                  <a:cubicBezTo>
                    <a:pt x="2406" y="429"/>
                    <a:pt x="2411" y="444"/>
                    <a:pt x="2327" y="358"/>
                  </a:cubicBezTo>
                  <a:cubicBezTo>
                    <a:pt x="2263" y="293"/>
                    <a:pt x="2228" y="259"/>
                    <a:pt x="2146" y="203"/>
                  </a:cubicBezTo>
                  <a:cubicBezTo>
                    <a:pt x="2101" y="179"/>
                    <a:pt x="1805" y="9"/>
                    <a:pt x="1745" y="39"/>
                  </a:cubicBezTo>
                  <a:cubicBezTo>
                    <a:pt x="1870" y="93"/>
                    <a:pt x="1936" y="237"/>
                    <a:pt x="1908" y="421"/>
                  </a:cubicBezTo>
                  <a:lnTo>
                    <a:pt x="1760" y="373"/>
                  </a:lnTo>
                  <a:cubicBezTo>
                    <a:pt x="1794" y="419"/>
                    <a:pt x="1833" y="453"/>
                    <a:pt x="1870" y="505"/>
                  </a:cubicBezTo>
                  <a:cubicBezTo>
                    <a:pt x="1837" y="553"/>
                    <a:pt x="1809" y="595"/>
                    <a:pt x="1776" y="643"/>
                  </a:cubicBezTo>
                  <a:cubicBezTo>
                    <a:pt x="1690" y="768"/>
                    <a:pt x="1579" y="909"/>
                    <a:pt x="1448" y="988"/>
                  </a:cubicBezTo>
                  <a:lnTo>
                    <a:pt x="1428" y="1000"/>
                  </a:lnTo>
                  <a:cubicBezTo>
                    <a:pt x="1284" y="929"/>
                    <a:pt x="1025" y="582"/>
                    <a:pt x="989" y="488"/>
                  </a:cubicBezTo>
                  <a:cubicBezTo>
                    <a:pt x="1007" y="458"/>
                    <a:pt x="1083" y="391"/>
                    <a:pt x="1097" y="359"/>
                  </a:cubicBezTo>
                  <a:lnTo>
                    <a:pt x="950" y="406"/>
                  </a:lnTo>
                  <a:cubicBezTo>
                    <a:pt x="933" y="209"/>
                    <a:pt x="974" y="111"/>
                    <a:pt x="1103" y="29"/>
                  </a:cubicBezTo>
                  <a:cubicBezTo>
                    <a:pt x="1049" y="0"/>
                    <a:pt x="791" y="135"/>
                    <a:pt x="742" y="1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5" name="Freeform 408">
              <a:extLst>
                <a:ext uri="{FF2B5EF4-FFF2-40B4-BE49-F238E27FC236}">
                  <a16:creationId xmlns:a16="http://schemas.microsoft.com/office/drawing/2014/main" id="{CB879A56-09E2-482B-BE5F-B4A5A34EA47F}"/>
                </a:ext>
              </a:extLst>
            </p:cNvPr>
            <p:cNvSpPr>
              <a:spLocks/>
            </p:cNvSpPr>
            <p:nvPr/>
          </p:nvSpPr>
          <p:spPr bwMode="auto">
            <a:xfrm>
              <a:off x="11347" y="3731704"/>
              <a:ext cx="135957" cy="176919"/>
            </a:xfrm>
            <a:custGeom>
              <a:avLst/>
              <a:gdLst>
                <a:gd name="T0" fmla="*/ 360 w 758"/>
                <a:gd name="T1" fmla="*/ 985 h 985"/>
                <a:gd name="T2" fmla="*/ 380 w 758"/>
                <a:gd name="T3" fmla="*/ 973 h 985"/>
                <a:gd name="T4" fmla="*/ 479 w 758"/>
                <a:gd name="T5" fmla="*/ 771 h 985"/>
                <a:gd name="T6" fmla="*/ 618 w 758"/>
                <a:gd name="T7" fmla="*/ 16 h 985"/>
                <a:gd name="T8" fmla="*/ 110 w 758"/>
                <a:gd name="T9" fmla="*/ 0 h 985"/>
                <a:gd name="T10" fmla="*/ 143 w 758"/>
                <a:gd name="T11" fmla="*/ 536 h 985"/>
                <a:gd name="T12" fmla="*/ 242 w 758"/>
                <a:gd name="T13" fmla="*/ 767 h 985"/>
                <a:gd name="T14" fmla="*/ 360 w 758"/>
                <a:gd name="T15" fmla="*/ 985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8" h="985">
                  <a:moveTo>
                    <a:pt x="360" y="985"/>
                  </a:moveTo>
                  <a:lnTo>
                    <a:pt x="380" y="973"/>
                  </a:lnTo>
                  <a:cubicBezTo>
                    <a:pt x="365" y="962"/>
                    <a:pt x="457" y="816"/>
                    <a:pt x="479" y="771"/>
                  </a:cubicBezTo>
                  <a:cubicBezTo>
                    <a:pt x="555" y="618"/>
                    <a:pt x="758" y="119"/>
                    <a:pt x="618" y="16"/>
                  </a:cubicBezTo>
                  <a:cubicBezTo>
                    <a:pt x="648" y="316"/>
                    <a:pt x="61" y="319"/>
                    <a:pt x="110" y="0"/>
                  </a:cubicBezTo>
                  <a:cubicBezTo>
                    <a:pt x="0" y="69"/>
                    <a:pt x="107" y="437"/>
                    <a:pt x="143" y="536"/>
                  </a:cubicBezTo>
                  <a:cubicBezTo>
                    <a:pt x="174" y="621"/>
                    <a:pt x="205" y="692"/>
                    <a:pt x="242" y="767"/>
                  </a:cubicBezTo>
                  <a:cubicBezTo>
                    <a:pt x="279" y="842"/>
                    <a:pt x="327" y="917"/>
                    <a:pt x="360" y="985"/>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6" name="Freeform 437">
              <a:extLst>
                <a:ext uri="{FF2B5EF4-FFF2-40B4-BE49-F238E27FC236}">
                  <a16:creationId xmlns:a16="http://schemas.microsoft.com/office/drawing/2014/main" id="{FE5382AF-9CED-4289-B3C8-0700B804E742}"/>
                </a:ext>
              </a:extLst>
            </p:cNvPr>
            <p:cNvSpPr>
              <a:spLocks/>
            </p:cNvSpPr>
            <p:nvPr/>
          </p:nvSpPr>
          <p:spPr bwMode="auto">
            <a:xfrm>
              <a:off x="-13055" y="3729961"/>
              <a:ext cx="88895" cy="178662"/>
            </a:xfrm>
            <a:custGeom>
              <a:avLst/>
              <a:gdLst>
                <a:gd name="T0" fmla="*/ 170 w 495"/>
                <a:gd name="T1" fmla="*/ 22 h 993"/>
                <a:gd name="T2" fmla="*/ 17 w 495"/>
                <a:gd name="T3" fmla="*/ 399 h 993"/>
                <a:gd name="T4" fmla="*/ 164 w 495"/>
                <a:gd name="T5" fmla="*/ 352 h 993"/>
                <a:gd name="T6" fmla="*/ 56 w 495"/>
                <a:gd name="T7" fmla="*/ 481 h 993"/>
                <a:gd name="T8" fmla="*/ 495 w 495"/>
                <a:gd name="T9" fmla="*/ 993 h 993"/>
                <a:gd name="T10" fmla="*/ 377 w 495"/>
                <a:gd name="T11" fmla="*/ 775 h 993"/>
                <a:gd name="T12" fmla="*/ 278 w 495"/>
                <a:gd name="T13" fmla="*/ 544 h 993"/>
                <a:gd name="T14" fmla="*/ 245 w 495"/>
                <a:gd name="T15" fmla="*/ 8 h 993"/>
                <a:gd name="T16" fmla="*/ 225 w 495"/>
                <a:gd name="T17" fmla="*/ 3 h 993"/>
                <a:gd name="T18" fmla="*/ 206 w 495"/>
                <a:gd name="T19" fmla="*/ 6 h 993"/>
                <a:gd name="T20" fmla="*/ 170 w 495"/>
                <a:gd name="T21" fmla="*/ 2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5" h="993">
                  <a:moveTo>
                    <a:pt x="170" y="22"/>
                  </a:moveTo>
                  <a:cubicBezTo>
                    <a:pt x="41" y="104"/>
                    <a:pt x="0" y="202"/>
                    <a:pt x="17" y="399"/>
                  </a:cubicBezTo>
                  <a:lnTo>
                    <a:pt x="164" y="352"/>
                  </a:lnTo>
                  <a:cubicBezTo>
                    <a:pt x="150" y="384"/>
                    <a:pt x="74" y="451"/>
                    <a:pt x="56" y="481"/>
                  </a:cubicBezTo>
                  <a:cubicBezTo>
                    <a:pt x="92" y="575"/>
                    <a:pt x="351" y="922"/>
                    <a:pt x="495" y="993"/>
                  </a:cubicBezTo>
                  <a:cubicBezTo>
                    <a:pt x="462" y="925"/>
                    <a:pt x="414" y="850"/>
                    <a:pt x="377" y="775"/>
                  </a:cubicBezTo>
                  <a:cubicBezTo>
                    <a:pt x="340" y="700"/>
                    <a:pt x="309" y="629"/>
                    <a:pt x="278" y="544"/>
                  </a:cubicBezTo>
                  <a:cubicBezTo>
                    <a:pt x="242" y="445"/>
                    <a:pt x="135" y="77"/>
                    <a:pt x="245" y="8"/>
                  </a:cubicBezTo>
                  <a:cubicBezTo>
                    <a:pt x="228" y="0"/>
                    <a:pt x="244" y="4"/>
                    <a:pt x="225" y="3"/>
                  </a:cubicBezTo>
                  <a:cubicBezTo>
                    <a:pt x="218" y="3"/>
                    <a:pt x="213" y="4"/>
                    <a:pt x="206" y="6"/>
                  </a:cubicBezTo>
                  <a:cubicBezTo>
                    <a:pt x="199" y="8"/>
                    <a:pt x="178" y="18"/>
                    <a:pt x="170"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7" name="Freeform 438">
              <a:extLst>
                <a:ext uri="{FF2B5EF4-FFF2-40B4-BE49-F238E27FC236}">
                  <a16:creationId xmlns:a16="http://schemas.microsoft.com/office/drawing/2014/main" id="{BC81097E-A1DA-4E5B-B918-E669168AE01B}"/>
                </a:ext>
              </a:extLst>
            </p:cNvPr>
            <p:cNvSpPr>
              <a:spLocks/>
            </p:cNvSpPr>
            <p:nvPr/>
          </p:nvSpPr>
          <p:spPr bwMode="auto">
            <a:xfrm>
              <a:off x="76712" y="3731704"/>
              <a:ext cx="90638" cy="175176"/>
            </a:xfrm>
            <a:custGeom>
              <a:avLst/>
              <a:gdLst>
                <a:gd name="T0" fmla="*/ 15 w 503"/>
                <a:gd name="T1" fmla="*/ 974 h 974"/>
                <a:gd name="T2" fmla="*/ 343 w 503"/>
                <a:gd name="T3" fmla="*/ 629 h 974"/>
                <a:gd name="T4" fmla="*/ 437 w 503"/>
                <a:gd name="T5" fmla="*/ 491 h 974"/>
                <a:gd name="T6" fmla="*/ 327 w 503"/>
                <a:gd name="T7" fmla="*/ 359 h 974"/>
                <a:gd name="T8" fmla="*/ 475 w 503"/>
                <a:gd name="T9" fmla="*/ 407 h 974"/>
                <a:gd name="T10" fmla="*/ 312 w 503"/>
                <a:gd name="T11" fmla="*/ 25 h 974"/>
                <a:gd name="T12" fmla="*/ 286 w 503"/>
                <a:gd name="T13" fmla="*/ 12 h 974"/>
                <a:gd name="T14" fmla="*/ 253 w 503"/>
                <a:gd name="T15" fmla="*/ 17 h 974"/>
                <a:gd name="T16" fmla="*/ 114 w 503"/>
                <a:gd name="T17" fmla="*/ 772 h 974"/>
                <a:gd name="T18" fmla="*/ 15 w 503"/>
                <a:gd name="T19" fmla="*/ 974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3" h="974">
                  <a:moveTo>
                    <a:pt x="15" y="974"/>
                  </a:moveTo>
                  <a:cubicBezTo>
                    <a:pt x="146" y="895"/>
                    <a:pt x="257" y="754"/>
                    <a:pt x="343" y="629"/>
                  </a:cubicBezTo>
                  <a:cubicBezTo>
                    <a:pt x="376" y="581"/>
                    <a:pt x="404" y="539"/>
                    <a:pt x="437" y="491"/>
                  </a:cubicBezTo>
                  <a:cubicBezTo>
                    <a:pt x="400" y="439"/>
                    <a:pt x="361" y="405"/>
                    <a:pt x="327" y="359"/>
                  </a:cubicBezTo>
                  <a:lnTo>
                    <a:pt x="475" y="407"/>
                  </a:lnTo>
                  <a:cubicBezTo>
                    <a:pt x="503" y="223"/>
                    <a:pt x="437" y="79"/>
                    <a:pt x="312" y="25"/>
                  </a:cubicBezTo>
                  <a:cubicBezTo>
                    <a:pt x="309" y="23"/>
                    <a:pt x="289" y="13"/>
                    <a:pt x="286" y="12"/>
                  </a:cubicBezTo>
                  <a:cubicBezTo>
                    <a:pt x="244" y="4"/>
                    <a:pt x="268" y="0"/>
                    <a:pt x="253" y="17"/>
                  </a:cubicBezTo>
                  <a:cubicBezTo>
                    <a:pt x="393" y="120"/>
                    <a:pt x="190" y="619"/>
                    <a:pt x="114" y="772"/>
                  </a:cubicBezTo>
                  <a:cubicBezTo>
                    <a:pt x="92" y="817"/>
                    <a:pt x="0" y="963"/>
                    <a:pt x="15" y="9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8" name="Rectangle 267">
              <a:extLst>
                <a:ext uri="{FF2B5EF4-FFF2-40B4-BE49-F238E27FC236}">
                  <a16:creationId xmlns:a16="http://schemas.microsoft.com/office/drawing/2014/main" id="{DAE01089-2B2A-48B0-8F6E-D288F1BFDB9F}"/>
                </a:ext>
              </a:extLst>
            </p:cNvPr>
            <p:cNvSpPr/>
            <p:nvPr/>
          </p:nvSpPr>
          <p:spPr>
            <a:xfrm>
              <a:off x="235795" y="4296504"/>
              <a:ext cx="80028" cy="40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25" name="Group 224">
            <a:extLst>
              <a:ext uri="{FF2B5EF4-FFF2-40B4-BE49-F238E27FC236}">
                <a16:creationId xmlns:a16="http://schemas.microsoft.com/office/drawing/2014/main" id="{60FD7547-7542-433F-AC69-A98C8F32CB17}"/>
              </a:ext>
            </a:extLst>
          </p:cNvPr>
          <p:cNvGrpSpPr/>
          <p:nvPr/>
        </p:nvGrpSpPr>
        <p:grpSpPr>
          <a:xfrm>
            <a:off x="1233622" y="2085696"/>
            <a:ext cx="504181" cy="1232950"/>
            <a:chOff x="1566078" y="327738"/>
            <a:chExt cx="2894555" cy="7078494"/>
          </a:xfrm>
        </p:grpSpPr>
        <p:sp>
          <p:nvSpPr>
            <p:cNvPr id="226" name="Freeform 75">
              <a:extLst>
                <a:ext uri="{FF2B5EF4-FFF2-40B4-BE49-F238E27FC236}">
                  <a16:creationId xmlns:a16="http://schemas.microsoft.com/office/drawing/2014/main" id="{03FF03E0-BDC3-4382-8A29-C6A25579BC3D}"/>
                </a:ext>
              </a:extLst>
            </p:cNvPr>
            <p:cNvSpPr>
              <a:spLocks/>
            </p:cNvSpPr>
            <p:nvPr/>
          </p:nvSpPr>
          <p:spPr bwMode="auto">
            <a:xfrm>
              <a:off x="3671888" y="3962401"/>
              <a:ext cx="731838" cy="593725"/>
            </a:xfrm>
            <a:custGeom>
              <a:avLst/>
              <a:gdLst>
                <a:gd name="T0" fmla="*/ 1343 w 2741"/>
                <a:gd name="T1" fmla="*/ 56 h 2226"/>
                <a:gd name="T2" fmla="*/ 172 w 2741"/>
                <a:gd name="T3" fmla="*/ 1151 h 2226"/>
                <a:gd name="T4" fmla="*/ 1341 w 2741"/>
                <a:gd name="T5" fmla="*/ 2196 h 2226"/>
                <a:gd name="T6" fmla="*/ 2254 w 2741"/>
                <a:gd name="T7" fmla="*/ 211 h 2226"/>
                <a:gd name="T8" fmla="*/ 1343 w 2741"/>
                <a:gd name="T9" fmla="*/ 56 h 2226"/>
              </a:gdLst>
              <a:ahLst/>
              <a:cxnLst>
                <a:cxn ang="0">
                  <a:pos x="T0" y="T1"/>
                </a:cxn>
                <a:cxn ang="0">
                  <a:pos x="T2" y="T3"/>
                </a:cxn>
                <a:cxn ang="0">
                  <a:pos x="T4" y="T5"/>
                </a:cxn>
                <a:cxn ang="0">
                  <a:pos x="T6" y="T7"/>
                </a:cxn>
                <a:cxn ang="0">
                  <a:pos x="T8" y="T9"/>
                </a:cxn>
              </a:cxnLst>
              <a:rect l="0" t="0" r="r" b="b"/>
              <a:pathLst>
                <a:path w="2741" h="2226">
                  <a:moveTo>
                    <a:pt x="1343" y="56"/>
                  </a:moveTo>
                  <a:cubicBezTo>
                    <a:pt x="723" y="170"/>
                    <a:pt x="306" y="582"/>
                    <a:pt x="172" y="1151"/>
                  </a:cubicBezTo>
                  <a:cubicBezTo>
                    <a:pt x="0" y="1879"/>
                    <a:pt x="806" y="2226"/>
                    <a:pt x="1341" y="2196"/>
                  </a:cubicBezTo>
                  <a:cubicBezTo>
                    <a:pt x="2593" y="2125"/>
                    <a:pt x="2741" y="535"/>
                    <a:pt x="2254" y="211"/>
                  </a:cubicBezTo>
                  <a:cubicBezTo>
                    <a:pt x="2046" y="72"/>
                    <a:pt x="1648" y="0"/>
                    <a:pt x="1343" y="56"/>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7" name="Freeform 71">
              <a:extLst>
                <a:ext uri="{FF2B5EF4-FFF2-40B4-BE49-F238E27FC236}">
                  <a16:creationId xmlns:a16="http://schemas.microsoft.com/office/drawing/2014/main" id="{658F8D51-1A83-4ED5-A1FE-D84B1D75B15A}"/>
                </a:ext>
              </a:extLst>
            </p:cNvPr>
            <p:cNvSpPr>
              <a:spLocks/>
            </p:cNvSpPr>
            <p:nvPr/>
          </p:nvSpPr>
          <p:spPr bwMode="auto">
            <a:xfrm>
              <a:off x="2051208" y="2660946"/>
              <a:ext cx="2409425" cy="1501995"/>
            </a:xfrm>
            <a:custGeom>
              <a:avLst/>
              <a:gdLst>
                <a:gd name="T0" fmla="*/ 423 w 4660"/>
                <a:gd name="T1" fmla="*/ 2206 h 2845"/>
                <a:gd name="T2" fmla="*/ 477 w 4660"/>
                <a:gd name="T3" fmla="*/ 2497 h 2845"/>
                <a:gd name="T4" fmla="*/ 687 w 4660"/>
                <a:gd name="T5" fmla="*/ 2529 h 2845"/>
                <a:gd name="T6" fmla="*/ 1105 w 4660"/>
                <a:gd name="T7" fmla="*/ 2739 h 2845"/>
                <a:gd name="T8" fmla="*/ 3264 w 4660"/>
                <a:gd name="T9" fmla="*/ 2739 h 2845"/>
                <a:gd name="T10" fmla="*/ 4153 w 4660"/>
                <a:gd name="T11" fmla="*/ 2845 h 2845"/>
                <a:gd name="T12" fmla="*/ 4201 w 4660"/>
                <a:gd name="T13" fmla="*/ 2839 h 2845"/>
                <a:gd name="T14" fmla="*/ 4110 w 4660"/>
                <a:gd name="T15" fmla="*/ 2719 h 2845"/>
                <a:gd name="T16" fmla="*/ 4494 w 4660"/>
                <a:gd name="T17" fmla="*/ 585 h 2845"/>
                <a:gd name="T18" fmla="*/ 4269 w 4660"/>
                <a:gd name="T19" fmla="*/ 58 h 2845"/>
                <a:gd name="T20" fmla="*/ 3414 w 4660"/>
                <a:gd name="T21" fmla="*/ 68 h 2845"/>
                <a:gd name="T22" fmla="*/ 2510 w 4660"/>
                <a:gd name="T23" fmla="*/ 68 h 2845"/>
                <a:gd name="T24" fmla="*/ 1840 w 4660"/>
                <a:gd name="T25" fmla="*/ 67 h 2845"/>
                <a:gd name="T26" fmla="*/ 156 w 4660"/>
                <a:gd name="T27" fmla="*/ 123 h 2845"/>
                <a:gd name="T28" fmla="*/ 95 w 4660"/>
                <a:gd name="T29" fmla="*/ 920 h 2845"/>
                <a:gd name="T30" fmla="*/ 313 w 4660"/>
                <a:gd name="T31" fmla="*/ 1493 h 2845"/>
                <a:gd name="T32" fmla="*/ 423 w 4660"/>
                <a:gd name="T33" fmla="*/ 2206 h 2845"/>
                <a:gd name="connsiteX0" fmla="*/ 765 w 9623"/>
                <a:gd name="connsiteY0" fmla="*/ 7560 h 9806"/>
                <a:gd name="connsiteX1" fmla="*/ 881 w 9623"/>
                <a:gd name="connsiteY1" fmla="*/ 8583 h 9806"/>
                <a:gd name="connsiteX2" fmla="*/ 1331 w 9623"/>
                <a:gd name="connsiteY2" fmla="*/ 8695 h 9806"/>
                <a:gd name="connsiteX3" fmla="*/ 2228 w 9623"/>
                <a:gd name="connsiteY3" fmla="*/ 9433 h 9806"/>
                <a:gd name="connsiteX4" fmla="*/ 6861 w 9623"/>
                <a:gd name="connsiteY4" fmla="*/ 9433 h 9806"/>
                <a:gd name="connsiteX5" fmla="*/ 8769 w 9623"/>
                <a:gd name="connsiteY5" fmla="*/ 9806 h 9806"/>
                <a:gd name="connsiteX6" fmla="*/ 8872 w 9623"/>
                <a:gd name="connsiteY6" fmla="*/ 9785 h 9806"/>
                <a:gd name="connsiteX7" fmla="*/ 8677 w 9623"/>
                <a:gd name="connsiteY7" fmla="*/ 9363 h 9806"/>
                <a:gd name="connsiteX8" fmla="*/ 9501 w 9623"/>
                <a:gd name="connsiteY8" fmla="*/ 1862 h 9806"/>
                <a:gd name="connsiteX9" fmla="*/ 9018 w 9623"/>
                <a:gd name="connsiteY9" fmla="*/ 10 h 9806"/>
                <a:gd name="connsiteX10" fmla="*/ 7183 w 9623"/>
                <a:gd name="connsiteY10" fmla="*/ 45 h 9806"/>
                <a:gd name="connsiteX11" fmla="*/ 5243 w 9623"/>
                <a:gd name="connsiteY11" fmla="*/ 45 h 9806"/>
                <a:gd name="connsiteX12" fmla="*/ 3805 w 9623"/>
                <a:gd name="connsiteY12" fmla="*/ 42 h 9806"/>
                <a:gd name="connsiteX13" fmla="*/ 192 w 9623"/>
                <a:gd name="connsiteY13" fmla="*/ 238 h 9806"/>
                <a:gd name="connsiteX14" fmla="*/ 529 w 9623"/>
                <a:gd name="connsiteY14" fmla="*/ 5054 h 9806"/>
                <a:gd name="connsiteX15" fmla="*/ 765 w 9623"/>
                <a:gd name="connsiteY15" fmla="*/ 7560 h 9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23" h="9806">
                  <a:moveTo>
                    <a:pt x="765" y="7560"/>
                  </a:moveTo>
                  <a:cubicBezTo>
                    <a:pt x="804" y="7901"/>
                    <a:pt x="842" y="8242"/>
                    <a:pt x="881" y="8583"/>
                  </a:cubicBezTo>
                  <a:lnTo>
                    <a:pt x="1331" y="8695"/>
                  </a:lnTo>
                  <a:cubicBezTo>
                    <a:pt x="1771" y="8853"/>
                    <a:pt x="1986" y="9082"/>
                    <a:pt x="2228" y="9433"/>
                  </a:cubicBezTo>
                  <a:lnTo>
                    <a:pt x="6861" y="9433"/>
                  </a:lnTo>
                  <a:cubicBezTo>
                    <a:pt x="7490" y="8632"/>
                    <a:pt x="8331" y="8541"/>
                    <a:pt x="8769" y="9806"/>
                  </a:cubicBezTo>
                  <a:lnTo>
                    <a:pt x="8872" y="9785"/>
                  </a:lnTo>
                  <a:lnTo>
                    <a:pt x="8677" y="9363"/>
                  </a:lnTo>
                  <a:cubicBezTo>
                    <a:pt x="8992" y="7261"/>
                    <a:pt x="9260" y="4172"/>
                    <a:pt x="9501" y="1862"/>
                  </a:cubicBezTo>
                  <a:cubicBezTo>
                    <a:pt x="9617" y="741"/>
                    <a:pt x="9857" y="63"/>
                    <a:pt x="9018" y="10"/>
                  </a:cubicBezTo>
                  <a:lnTo>
                    <a:pt x="7183" y="45"/>
                  </a:lnTo>
                  <a:lnTo>
                    <a:pt x="5243" y="45"/>
                  </a:lnTo>
                  <a:lnTo>
                    <a:pt x="3805" y="42"/>
                  </a:lnTo>
                  <a:cubicBezTo>
                    <a:pt x="3080" y="108"/>
                    <a:pt x="567" y="-194"/>
                    <a:pt x="192" y="238"/>
                  </a:cubicBezTo>
                  <a:cubicBezTo>
                    <a:pt x="-354" y="1073"/>
                    <a:pt x="433" y="3834"/>
                    <a:pt x="529" y="5054"/>
                  </a:cubicBezTo>
                  <a:cubicBezTo>
                    <a:pt x="612" y="5890"/>
                    <a:pt x="722" y="6727"/>
                    <a:pt x="765" y="7560"/>
                  </a:cubicBezTo>
                  <a:close/>
                </a:path>
              </a:pathLst>
            </a:custGeom>
            <a:solidFill>
              <a:srgbClr val="BAE3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8" name="Freeform 74">
              <a:extLst>
                <a:ext uri="{FF2B5EF4-FFF2-40B4-BE49-F238E27FC236}">
                  <a16:creationId xmlns:a16="http://schemas.microsoft.com/office/drawing/2014/main" id="{D4E9ECE4-855A-4C2E-8CE3-DBD52D7597C6}"/>
                </a:ext>
              </a:extLst>
            </p:cNvPr>
            <p:cNvSpPr>
              <a:spLocks/>
            </p:cNvSpPr>
            <p:nvPr/>
          </p:nvSpPr>
          <p:spPr bwMode="auto">
            <a:xfrm>
              <a:off x="1566078" y="1615650"/>
              <a:ext cx="1445040" cy="2206861"/>
            </a:xfrm>
            <a:custGeom>
              <a:avLst/>
              <a:gdLst>
                <a:gd name="T0" fmla="*/ 602 w 3032"/>
                <a:gd name="T1" fmla="*/ 2310 h 4135"/>
                <a:gd name="T2" fmla="*/ 1383 w 3032"/>
                <a:gd name="T3" fmla="*/ 3981 h 4135"/>
                <a:gd name="T4" fmla="*/ 1561 w 3032"/>
                <a:gd name="T5" fmla="*/ 4110 h 4135"/>
                <a:gd name="T6" fmla="*/ 1615 w 3032"/>
                <a:gd name="T7" fmla="*/ 4117 h 4135"/>
                <a:gd name="T8" fmla="*/ 1505 w 3032"/>
                <a:gd name="T9" fmla="*/ 3404 h 4135"/>
                <a:gd name="T10" fmla="*/ 1287 w 3032"/>
                <a:gd name="T11" fmla="*/ 2831 h 4135"/>
                <a:gd name="T12" fmla="*/ 1348 w 3032"/>
                <a:gd name="T13" fmla="*/ 2034 h 4135"/>
                <a:gd name="T14" fmla="*/ 3032 w 3032"/>
                <a:gd name="T15" fmla="*/ 1978 h 4135"/>
                <a:gd name="T16" fmla="*/ 2601 w 3032"/>
                <a:gd name="T17" fmla="*/ 1243 h 4135"/>
                <a:gd name="T18" fmla="*/ 2843 w 3032"/>
                <a:gd name="T19" fmla="*/ 957 h 4135"/>
                <a:gd name="T20" fmla="*/ 2435 w 3032"/>
                <a:gd name="T21" fmla="*/ 734 h 4135"/>
                <a:gd name="T22" fmla="*/ 2430 w 3032"/>
                <a:gd name="T23" fmla="*/ 21 h 4135"/>
                <a:gd name="T24" fmla="*/ 1236 w 3032"/>
                <a:gd name="T25" fmla="*/ 900 h 4135"/>
                <a:gd name="T26" fmla="*/ 923 w 3032"/>
                <a:gd name="T27" fmla="*/ 1608 h 4135"/>
                <a:gd name="T28" fmla="*/ 602 w 3032"/>
                <a:gd name="T29" fmla="*/ 2310 h 4135"/>
                <a:gd name="connsiteX0" fmla="*/ 799 w 8814"/>
                <a:gd name="connsiteY0" fmla="*/ 5537 h 9930"/>
                <a:gd name="connsiteX1" fmla="*/ 3375 w 8814"/>
                <a:gd name="connsiteY1" fmla="*/ 9579 h 9930"/>
                <a:gd name="connsiteX2" fmla="*/ 3962 w 8814"/>
                <a:gd name="connsiteY2" fmla="*/ 9891 h 9930"/>
                <a:gd name="connsiteX3" fmla="*/ 4141 w 8814"/>
                <a:gd name="connsiteY3" fmla="*/ 9907 h 9930"/>
                <a:gd name="connsiteX4" fmla="*/ 3778 w 8814"/>
                <a:gd name="connsiteY4" fmla="*/ 8183 h 9930"/>
                <a:gd name="connsiteX5" fmla="*/ 3059 w 8814"/>
                <a:gd name="connsiteY5" fmla="*/ 6797 h 9930"/>
                <a:gd name="connsiteX6" fmla="*/ 3260 w 8814"/>
                <a:gd name="connsiteY6" fmla="*/ 4870 h 9930"/>
                <a:gd name="connsiteX7" fmla="*/ 8814 w 8814"/>
                <a:gd name="connsiteY7" fmla="*/ 4735 h 9930"/>
                <a:gd name="connsiteX8" fmla="*/ 7392 w 8814"/>
                <a:gd name="connsiteY8" fmla="*/ 2957 h 9930"/>
                <a:gd name="connsiteX9" fmla="*/ 8191 w 8814"/>
                <a:gd name="connsiteY9" fmla="*/ 2265 h 9930"/>
                <a:gd name="connsiteX10" fmla="*/ 6845 w 8814"/>
                <a:gd name="connsiteY10" fmla="*/ 1726 h 9930"/>
                <a:gd name="connsiteX11" fmla="*/ 6829 w 8814"/>
                <a:gd name="connsiteY11" fmla="*/ 2 h 9930"/>
                <a:gd name="connsiteX12" fmla="*/ 2891 w 8814"/>
                <a:gd name="connsiteY12" fmla="*/ 2128 h 9930"/>
                <a:gd name="connsiteX13" fmla="*/ 1858 w 8814"/>
                <a:gd name="connsiteY13" fmla="*/ 3840 h 9930"/>
                <a:gd name="connsiteX14" fmla="*/ 799 w 8814"/>
                <a:gd name="connsiteY14" fmla="*/ 5537 h 9930"/>
                <a:gd name="connsiteX0" fmla="*/ 907 w 10000"/>
                <a:gd name="connsiteY0" fmla="*/ 5576 h 10000"/>
                <a:gd name="connsiteX1" fmla="*/ 3829 w 10000"/>
                <a:gd name="connsiteY1" fmla="*/ 9647 h 10000"/>
                <a:gd name="connsiteX2" fmla="*/ 4495 w 10000"/>
                <a:gd name="connsiteY2" fmla="*/ 9961 h 10000"/>
                <a:gd name="connsiteX3" fmla="*/ 4698 w 10000"/>
                <a:gd name="connsiteY3" fmla="*/ 9977 h 10000"/>
                <a:gd name="connsiteX4" fmla="*/ 4286 w 10000"/>
                <a:gd name="connsiteY4" fmla="*/ 8241 h 10000"/>
                <a:gd name="connsiteX5" fmla="*/ 3471 w 10000"/>
                <a:gd name="connsiteY5" fmla="*/ 6845 h 10000"/>
                <a:gd name="connsiteX6" fmla="*/ 3699 w 10000"/>
                <a:gd name="connsiteY6" fmla="*/ 4904 h 10000"/>
                <a:gd name="connsiteX7" fmla="*/ 10000 w 10000"/>
                <a:gd name="connsiteY7" fmla="*/ 4768 h 10000"/>
                <a:gd name="connsiteX8" fmla="*/ 8387 w 10000"/>
                <a:gd name="connsiteY8" fmla="*/ 2978 h 10000"/>
                <a:gd name="connsiteX9" fmla="*/ 9293 w 10000"/>
                <a:gd name="connsiteY9" fmla="*/ 2281 h 10000"/>
                <a:gd name="connsiteX10" fmla="*/ 7832 w 10000"/>
                <a:gd name="connsiteY10" fmla="*/ 1712 h 10000"/>
                <a:gd name="connsiteX11" fmla="*/ 7748 w 10000"/>
                <a:gd name="connsiteY11" fmla="*/ 2 h 10000"/>
                <a:gd name="connsiteX12" fmla="*/ 3280 w 10000"/>
                <a:gd name="connsiteY12" fmla="*/ 2143 h 10000"/>
                <a:gd name="connsiteX13" fmla="*/ 2108 w 10000"/>
                <a:gd name="connsiteY13" fmla="*/ 3867 h 10000"/>
                <a:gd name="connsiteX14" fmla="*/ 907 w 10000"/>
                <a:gd name="connsiteY14" fmla="*/ 5576 h 10000"/>
                <a:gd name="connsiteX0" fmla="*/ 907 w 10000"/>
                <a:gd name="connsiteY0" fmla="*/ 5576 h 10000"/>
                <a:gd name="connsiteX1" fmla="*/ 3829 w 10000"/>
                <a:gd name="connsiteY1" fmla="*/ 9647 h 10000"/>
                <a:gd name="connsiteX2" fmla="*/ 4495 w 10000"/>
                <a:gd name="connsiteY2" fmla="*/ 9961 h 10000"/>
                <a:gd name="connsiteX3" fmla="*/ 4698 w 10000"/>
                <a:gd name="connsiteY3" fmla="*/ 9977 h 10000"/>
                <a:gd name="connsiteX4" fmla="*/ 4286 w 10000"/>
                <a:gd name="connsiteY4" fmla="*/ 8241 h 10000"/>
                <a:gd name="connsiteX5" fmla="*/ 3471 w 10000"/>
                <a:gd name="connsiteY5" fmla="*/ 6845 h 10000"/>
                <a:gd name="connsiteX6" fmla="*/ 3699 w 10000"/>
                <a:gd name="connsiteY6" fmla="*/ 4904 h 10000"/>
                <a:gd name="connsiteX7" fmla="*/ 10000 w 10000"/>
                <a:gd name="connsiteY7" fmla="*/ 4768 h 10000"/>
                <a:gd name="connsiteX8" fmla="*/ 8387 w 10000"/>
                <a:gd name="connsiteY8" fmla="*/ 2978 h 10000"/>
                <a:gd name="connsiteX9" fmla="*/ 9346 w 10000"/>
                <a:gd name="connsiteY9" fmla="*/ 2272 h 10000"/>
                <a:gd name="connsiteX10" fmla="*/ 7832 w 10000"/>
                <a:gd name="connsiteY10" fmla="*/ 1712 h 10000"/>
                <a:gd name="connsiteX11" fmla="*/ 7748 w 10000"/>
                <a:gd name="connsiteY11" fmla="*/ 2 h 10000"/>
                <a:gd name="connsiteX12" fmla="*/ 3280 w 10000"/>
                <a:gd name="connsiteY12" fmla="*/ 2143 h 10000"/>
                <a:gd name="connsiteX13" fmla="*/ 2108 w 10000"/>
                <a:gd name="connsiteY13" fmla="*/ 3867 h 10000"/>
                <a:gd name="connsiteX14" fmla="*/ 907 w 10000"/>
                <a:gd name="connsiteY14" fmla="*/ 5576 h 10000"/>
                <a:gd name="connsiteX0" fmla="*/ 907 w 10000"/>
                <a:gd name="connsiteY0" fmla="*/ 5576 h 10000"/>
                <a:gd name="connsiteX1" fmla="*/ 3829 w 10000"/>
                <a:gd name="connsiteY1" fmla="*/ 9647 h 10000"/>
                <a:gd name="connsiteX2" fmla="*/ 4495 w 10000"/>
                <a:gd name="connsiteY2" fmla="*/ 9961 h 10000"/>
                <a:gd name="connsiteX3" fmla="*/ 4698 w 10000"/>
                <a:gd name="connsiteY3" fmla="*/ 9977 h 10000"/>
                <a:gd name="connsiteX4" fmla="*/ 4286 w 10000"/>
                <a:gd name="connsiteY4" fmla="*/ 8241 h 10000"/>
                <a:gd name="connsiteX5" fmla="*/ 3471 w 10000"/>
                <a:gd name="connsiteY5" fmla="*/ 6845 h 10000"/>
                <a:gd name="connsiteX6" fmla="*/ 3699 w 10000"/>
                <a:gd name="connsiteY6" fmla="*/ 4904 h 10000"/>
                <a:gd name="connsiteX7" fmla="*/ 10000 w 10000"/>
                <a:gd name="connsiteY7" fmla="*/ 4768 h 10000"/>
                <a:gd name="connsiteX8" fmla="*/ 8493 w 10000"/>
                <a:gd name="connsiteY8" fmla="*/ 2987 h 10000"/>
                <a:gd name="connsiteX9" fmla="*/ 9346 w 10000"/>
                <a:gd name="connsiteY9" fmla="*/ 2272 h 10000"/>
                <a:gd name="connsiteX10" fmla="*/ 7832 w 10000"/>
                <a:gd name="connsiteY10" fmla="*/ 1712 h 10000"/>
                <a:gd name="connsiteX11" fmla="*/ 7748 w 10000"/>
                <a:gd name="connsiteY11" fmla="*/ 2 h 10000"/>
                <a:gd name="connsiteX12" fmla="*/ 3280 w 10000"/>
                <a:gd name="connsiteY12" fmla="*/ 2143 h 10000"/>
                <a:gd name="connsiteX13" fmla="*/ 2108 w 10000"/>
                <a:gd name="connsiteY13" fmla="*/ 3867 h 10000"/>
                <a:gd name="connsiteX14" fmla="*/ 907 w 10000"/>
                <a:gd name="connsiteY14" fmla="*/ 5576 h 10000"/>
                <a:gd name="connsiteX0" fmla="*/ 907 w 10053"/>
                <a:gd name="connsiteY0" fmla="*/ 5576 h 10000"/>
                <a:gd name="connsiteX1" fmla="*/ 3829 w 10053"/>
                <a:gd name="connsiteY1" fmla="*/ 9647 h 10000"/>
                <a:gd name="connsiteX2" fmla="*/ 4495 w 10053"/>
                <a:gd name="connsiteY2" fmla="*/ 9961 h 10000"/>
                <a:gd name="connsiteX3" fmla="*/ 4698 w 10053"/>
                <a:gd name="connsiteY3" fmla="*/ 9977 h 10000"/>
                <a:gd name="connsiteX4" fmla="*/ 4286 w 10053"/>
                <a:gd name="connsiteY4" fmla="*/ 8241 h 10000"/>
                <a:gd name="connsiteX5" fmla="*/ 3471 w 10053"/>
                <a:gd name="connsiteY5" fmla="*/ 6845 h 10000"/>
                <a:gd name="connsiteX6" fmla="*/ 3699 w 10053"/>
                <a:gd name="connsiteY6" fmla="*/ 4904 h 10000"/>
                <a:gd name="connsiteX7" fmla="*/ 10053 w 10053"/>
                <a:gd name="connsiteY7" fmla="*/ 4768 h 10000"/>
                <a:gd name="connsiteX8" fmla="*/ 8493 w 10053"/>
                <a:gd name="connsiteY8" fmla="*/ 2987 h 10000"/>
                <a:gd name="connsiteX9" fmla="*/ 9346 w 10053"/>
                <a:gd name="connsiteY9" fmla="*/ 2272 h 10000"/>
                <a:gd name="connsiteX10" fmla="*/ 7832 w 10053"/>
                <a:gd name="connsiteY10" fmla="*/ 1712 h 10000"/>
                <a:gd name="connsiteX11" fmla="*/ 7748 w 10053"/>
                <a:gd name="connsiteY11" fmla="*/ 2 h 10000"/>
                <a:gd name="connsiteX12" fmla="*/ 3280 w 10053"/>
                <a:gd name="connsiteY12" fmla="*/ 2143 h 10000"/>
                <a:gd name="connsiteX13" fmla="*/ 2108 w 10053"/>
                <a:gd name="connsiteY13" fmla="*/ 3867 h 10000"/>
                <a:gd name="connsiteX14" fmla="*/ 907 w 10053"/>
                <a:gd name="connsiteY14" fmla="*/ 557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53" h="10000">
                  <a:moveTo>
                    <a:pt x="907" y="5576"/>
                  </a:moveTo>
                  <a:cubicBezTo>
                    <a:pt x="-111" y="7766"/>
                    <a:pt x="-1346" y="6963"/>
                    <a:pt x="3829" y="9647"/>
                  </a:cubicBezTo>
                  <a:lnTo>
                    <a:pt x="4495" y="9961"/>
                  </a:lnTo>
                  <a:cubicBezTo>
                    <a:pt x="4746" y="10021"/>
                    <a:pt x="4552" y="10002"/>
                    <a:pt x="4698" y="9977"/>
                  </a:cubicBezTo>
                  <a:cubicBezTo>
                    <a:pt x="4623" y="9400"/>
                    <a:pt x="4432" y="8821"/>
                    <a:pt x="4286" y="8241"/>
                  </a:cubicBezTo>
                  <a:cubicBezTo>
                    <a:pt x="4084" y="7456"/>
                    <a:pt x="4249" y="7213"/>
                    <a:pt x="3471" y="6845"/>
                  </a:cubicBezTo>
                  <a:cubicBezTo>
                    <a:pt x="4181" y="5783"/>
                    <a:pt x="3114" y="5318"/>
                    <a:pt x="3699" y="4904"/>
                  </a:cubicBezTo>
                  <a:cubicBezTo>
                    <a:pt x="4353" y="4605"/>
                    <a:pt x="8788" y="4815"/>
                    <a:pt x="10053" y="4768"/>
                  </a:cubicBezTo>
                  <a:cubicBezTo>
                    <a:pt x="9817" y="4247"/>
                    <a:pt x="8493" y="3508"/>
                    <a:pt x="8493" y="2987"/>
                  </a:cubicBezTo>
                  <a:cubicBezTo>
                    <a:pt x="9010" y="2558"/>
                    <a:pt x="9255" y="2933"/>
                    <a:pt x="9346" y="2272"/>
                  </a:cubicBezTo>
                  <a:cubicBezTo>
                    <a:pt x="8724" y="1966"/>
                    <a:pt x="8176" y="2083"/>
                    <a:pt x="7832" y="1712"/>
                  </a:cubicBezTo>
                  <a:cubicBezTo>
                    <a:pt x="7480" y="1225"/>
                    <a:pt x="8372" y="385"/>
                    <a:pt x="7748" y="2"/>
                  </a:cubicBezTo>
                  <a:cubicBezTo>
                    <a:pt x="6333" y="-49"/>
                    <a:pt x="4062" y="983"/>
                    <a:pt x="3280" y="2143"/>
                  </a:cubicBezTo>
                  <a:cubicBezTo>
                    <a:pt x="2891" y="2722"/>
                    <a:pt x="2497" y="3282"/>
                    <a:pt x="2108" y="3867"/>
                  </a:cubicBezTo>
                  <a:cubicBezTo>
                    <a:pt x="1719" y="4458"/>
                    <a:pt x="1364" y="5080"/>
                    <a:pt x="907" y="5576"/>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9" name="Freeform 77">
              <a:extLst>
                <a:ext uri="{FF2B5EF4-FFF2-40B4-BE49-F238E27FC236}">
                  <a16:creationId xmlns:a16="http://schemas.microsoft.com/office/drawing/2014/main" id="{58119575-4A9C-4A65-AE88-263BB2C4C6AE}"/>
                </a:ext>
              </a:extLst>
            </p:cNvPr>
            <p:cNvSpPr>
              <a:spLocks/>
            </p:cNvSpPr>
            <p:nvPr/>
          </p:nvSpPr>
          <p:spPr bwMode="auto">
            <a:xfrm>
              <a:off x="2658146" y="930042"/>
              <a:ext cx="1125599" cy="1419789"/>
            </a:xfrm>
            <a:custGeom>
              <a:avLst/>
              <a:gdLst>
                <a:gd name="T0" fmla="*/ 114 w 2096"/>
                <a:gd name="T1" fmla="*/ 613 h 2638"/>
                <a:gd name="T2" fmla="*/ 87 w 2096"/>
                <a:gd name="T3" fmla="*/ 894 h 2638"/>
                <a:gd name="T4" fmla="*/ 182 w 2096"/>
                <a:gd name="T5" fmla="*/ 1186 h 2638"/>
                <a:gd name="T6" fmla="*/ 684 w 2096"/>
                <a:gd name="T7" fmla="*/ 1851 h 2638"/>
                <a:gd name="T8" fmla="*/ 672 w 2096"/>
                <a:gd name="T9" fmla="*/ 2246 h 2638"/>
                <a:gd name="T10" fmla="*/ 742 w 2096"/>
                <a:gd name="T11" fmla="*/ 2638 h 2638"/>
                <a:gd name="T12" fmla="*/ 761 w 2096"/>
                <a:gd name="T13" fmla="*/ 2603 h 2638"/>
                <a:gd name="T14" fmla="*/ 810 w 2096"/>
                <a:gd name="T15" fmla="*/ 2470 h 2638"/>
                <a:gd name="T16" fmla="*/ 779 w 2096"/>
                <a:gd name="T17" fmla="*/ 1958 h 2638"/>
                <a:gd name="T18" fmla="*/ 1096 w 2096"/>
                <a:gd name="T19" fmla="*/ 1933 h 2638"/>
                <a:gd name="T20" fmla="*/ 1090 w 2096"/>
                <a:gd name="T21" fmla="*/ 2161 h 2638"/>
                <a:gd name="T22" fmla="*/ 1077 w 2096"/>
                <a:gd name="T23" fmla="*/ 2191 h 2638"/>
                <a:gd name="T24" fmla="*/ 1105 w 2096"/>
                <a:gd name="T25" fmla="*/ 2624 h 2638"/>
                <a:gd name="T26" fmla="*/ 1135 w 2096"/>
                <a:gd name="T27" fmla="*/ 2577 h 2638"/>
                <a:gd name="T28" fmla="*/ 1221 w 2096"/>
                <a:gd name="T29" fmla="*/ 2174 h 2638"/>
                <a:gd name="T30" fmla="*/ 1235 w 2096"/>
                <a:gd name="T31" fmla="*/ 1936 h 2638"/>
                <a:gd name="T32" fmla="*/ 1800 w 2096"/>
                <a:gd name="T33" fmla="*/ 1545 h 2638"/>
                <a:gd name="T34" fmla="*/ 1933 w 2096"/>
                <a:gd name="T35" fmla="*/ 1319 h 2638"/>
                <a:gd name="T36" fmla="*/ 2096 w 2096"/>
                <a:gd name="T37" fmla="*/ 1132 h 2638"/>
                <a:gd name="T38" fmla="*/ 2071 w 2096"/>
                <a:gd name="T39" fmla="*/ 845 h 2638"/>
                <a:gd name="T40" fmla="*/ 2002 w 2096"/>
                <a:gd name="T41" fmla="*/ 856 h 2638"/>
                <a:gd name="T42" fmla="*/ 1994 w 2096"/>
                <a:gd name="T43" fmla="*/ 826 h 2638"/>
                <a:gd name="T44" fmla="*/ 1943 w 2096"/>
                <a:gd name="T45" fmla="*/ 653 h 2638"/>
                <a:gd name="T46" fmla="*/ 888 w 2096"/>
                <a:gd name="T47" fmla="*/ 127 h 2638"/>
                <a:gd name="T48" fmla="*/ 791 w 2096"/>
                <a:gd name="T49" fmla="*/ 0 h 2638"/>
                <a:gd name="T50" fmla="*/ 267 w 2096"/>
                <a:gd name="T51" fmla="*/ 297 h 2638"/>
                <a:gd name="T52" fmla="*/ 237 w 2096"/>
                <a:gd name="T53" fmla="*/ 608 h 2638"/>
                <a:gd name="T54" fmla="*/ 114 w 2096"/>
                <a:gd name="T55" fmla="*/ 613 h 2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96" h="2638">
                  <a:moveTo>
                    <a:pt x="114" y="613"/>
                  </a:moveTo>
                  <a:cubicBezTo>
                    <a:pt x="57" y="716"/>
                    <a:pt x="0" y="765"/>
                    <a:pt x="87" y="894"/>
                  </a:cubicBezTo>
                  <a:cubicBezTo>
                    <a:pt x="190" y="1048"/>
                    <a:pt x="170" y="904"/>
                    <a:pt x="182" y="1186"/>
                  </a:cubicBezTo>
                  <a:cubicBezTo>
                    <a:pt x="222" y="1522"/>
                    <a:pt x="429" y="1743"/>
                    <a:pt x="684" y="1851"/>
                  </a:cubicBezTo>
                  <a:cubicBezTo>
                    <a:pt x="686" y="2005"/>
                    <a:pt x="658" y="2090"/>
                    <a:pt x="672" y="2246"/>
                  </a:cubicBezTo>
                  <a:cubicBezTo>
                    <a:pt x="683" y="2376"/>
                    <a:pt x="725" y="2508"/>
                    <a:pt x="742" y="2638"/>
                  </a:cubicBezTo>
                  <a:cubicBezTo>
                    <a:pt x="749" y="2627"/>
                    <a:pt x="758" y="2598"/>
                    <a:pt x="761" y="2603"/>
                  </a:cubicBezTo>
                  <a:lnTo>
                    <a:pt x="810" y="2470"/>
                  </a:lnTo>
                  <a:cubicBezTo>
                    <a:pt x="860" y="2209"/>
                    <a:pt x="762" y="2074"/>
                    <a:pt x="779" y="1958"/>
                  </a:cubicBezTo>
                  <a:cubicBezTo>
                    <a:pt x="780" y="1957"/>
                    <a:pt x="833" y="1831"/>
                    <a:pt x="1096" y="1933"/>
                  </a:cubicBezTo>
                  <a:cubicBezTo>
                    <a:pt x="1142" y="2050"/>
                    <a:pt x="1118" y="2080"/>
                    <a:pt x="1090" y="2161"/>
                  </a:cubicBezTo>
                  <a:cubicBezTo>
                    <a:pt x="1086" y="2173"/>
                    <a:pt x="1081" y="2179"/>
                    <a:pt x="1077" y="2191"/>
                  </a:cubicBezTo>
                  <a:cubicBezTo>
                    <a:pt x="1030" y="2328"/>
                    <a:pt x="1062" y="2458"/>
                    <a:pt x="1105" y="2624"/>
                  </a:cubicBezTo>
                  <a:lnTo>
                    <a:pt x="1135" y="2577"/>
                  </a:lnTo>
                  <a:cubicBezTo>
                    <a:pt x="1192" y="2454"/>
                    <a:pt x="1209" y="2305"/>
                    <a:pt x="1221" y="2174"/>
                  </a:cubicBezTo>
                  <a:lnTo>
                    <a:pt x="1235" y="1936"/>
                  </a:lnTo>
                  <a:cubicBezTo>
                    <a:pt x="1502" y="1847"/>
                    <a:pt x="1654" y="1785"/>
                    <a:pt x="1800" y="1545"/>
                  </a:cubicBezTo>
                  <a:lnTo>
                    <a:pt x="1933" y="1319"/>
                  </a:lnTo>
                  <a:cubicBezTo>
                    <a:pt x="1960" y="1179"/>
                    <a:pt x="1988" y="1199"/>
                    <a:pt x="2096" y="1132"/>
                  </a:cubicBezTo>
                  <a:lnTo>
                    <a:pt x="2071" y="845"/>
                  </a:lnTo>
                  <a:cubicBezTo>
                    <a:pt x="2040" y="862"/>
                    <a:pt x="2033" y="859"/>
                    <a:pt x="2002" y="856"/>
                  </a:cubicBezTo>
                  <a:cubicBezTo>
                    <a:pt x="1998" y="847"/>
                    <a:pt x="1996" y="834"/>
                    <a:pt x="1994" y="826"/>
                  </a:cubicBezTo>
                  <a:lnTo>
                    <a:pt x="1943" y="653"/>
                  </a:lnTo>
                  <a:cubicBezTo>
                    <a:pt x="1502" y="640"/>
                    <a:pt x="1003" y="449"/>
                    <a:pt x="888" y="127"/>
                  </a:cubicBezTo>
                  <a:lnTo>
                    <a:pt x="791" y="0"/>
                  </a:lnTo>
                  <a:cubicBezTo>
                    <a:pt x="687" y="191"/>
                    <a:pt x="490" y="292"/>
                    <a:pt x="267" y="297"/>
                  </a:cubicBezTo>
                  <a:lnTo>
                    <a:pt x="237" y="608"/>
                  </a:lnTo>
                  <a:lnTo>
                    <a:pt x="114" y="613"/>
                  </a:lnTo>
                  <a:close/>
                </a:path>
              </a:pathLst>
            </a:custGeom>
            <a:solidFill>
              <a:srgbClr val="FBB2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0" name="Freeform 78">
              <a:extLst>
                <a:ext uri="{FF2B5EF4-FFF2-40B4-BE49-F238E27FC236}">
                  <a16:creationId xmlns:a16="http://schemas.microsoft.com/office/drawing/2014/main" id="{6D3DAD74-8D77-48BD-AA10-F382A2CBAB71}"/>
                </a:ext>
              </a:extLst>
            </p:cNvPr>
            <p:cNvSpPr>
              <a:spLocks/>
            </p:cNvSpPr>
            <p:nvPr/>
          </p:nvSpPr>
          <p:spPr bwMode="auto">
            <a:xfrm>
              <a:off x="2718424" y="327738"/>
              <a:ext cx="998779" cy="931670"/>
            </a:xfrm>
            <a:custGeom>
              <a:avLst/>
              <a:gdLst>
                <a:gd name="T0" fmla="*/ 249 w 2214"/>
                <a:gd name="T1" fmla="*/ 1746 h 1746"/>
                <a:gd name="T2" fmla="*/ 372 w 2214"/>
                <a:gd name="T3" fmla="*/ 1741 h 1746"/>
                <a:gd name="T4" fmla="*/ 402 w 2214"/>
                <a:gd name="T5" fmla="*/ 1430 h 1746"/>
                <a:gd name="T6" fmla="*/ 926 w 2214"/>
                <a:gd name="T7" fmla="*/ 1133 h 1746"/>
                <a:gd name="T8" fmla="*/ 1023 w 2214"/>
                <a:gd name="T9" fmla="*/ 1260 h 1746"/>
                <a:gd name="T10" fmla="*/ 1999 w 2214"/>
                <a:gd name="T11" fmla="*/ 1431 h 1746"/>
                <a:gd name="T12" fmla="*/ 1959 w 2214"/>
                <a:gd name="T13" fmla="*/ 202 h 1746"/>
                <a:gd name="T14" fmla="*/ 1896 w 2214"/>
                <a:gd name="T15" fmla="*/ 143 h 1746"/>
                <a:gd name="T16" fmla="*/ 1233 w 2214"/>
                <a:gd name="T17" fmla="*/ 29 h 1746"/>
                <a:gd name="T18" fmla="*/ 249 w 2214"/>
                <a:gd name="T19" fmla="*/ 1746 h 1746"/>
                <a:gd name="connsiteX0" fmla="*/ 0 w 8347"/>
                <a:gd name="connsiteY0" fmla="*/ 9910 h 9910"/>
                <a:gd name="connsiteX1" fmla="*/ 555 w 8347"/>
                <a:gd name="connsiteY1" fmla="*/ 9881 h 9910"/>
                <a:gd name="connsiteX2" fmla="*/ 691 w 8347"/>
                <a:gd name="connsiteY2" fmla="*/ 8100 h 9910"/>
                <a:gd name="connsiteX3" fmla="*/ 3057 w 8347"/>
                <a:gd name="connsiteY3" fmla="*/ 6399 h 9910"/>
                <a:gd name="connsiteX4" fmla="*/ 3496 w 8347"/>
                <a:gd name="connsiteY4" fmla="*/ 7126 h 9910"/>
                <a:gd name="connsiteX5" fmla="*/ 8000 w 8347"/>
                <a:gd name="connsiteY5" fmla="*/ 8106 h 9910"/>
                <a:gd name="connsiteX6" fmla="*/ 7723 w 8347"/>
                <a:gd name="connsiteY6" fmla="*/ 1067 h 9910"/>
                <a:gd name="connsiteX7" fmla="*/ 7439 w 8347"/>
                <a:gd name="connsiteY7" fmla="*/ 729 h 9910"/>
                <a:gd name="connsiteX8" fmla="*/ 4444 w 8347"/>
                <a:gd name="connsiteY8" fmla="*/ 76 h 9910"/>
                <a:gd name="connsiteX9" fmla="*/ 0 w 8347"/>
                <a:gd name="connsiteY9" fmla="*/ 9910 h 9910"/>
                <a:gd name="connsiteX0" fmla="*/ 0 w 10059"/>
                <a:gd name="connsiteY0" fmla="*/ 10000 h 10000"/>
                <a:gd name="connsiteX1" fmla="*/ 665 w 10059"/>
                <a:gd name="connsiteY1" fmla="*/ 9971 h 10000"/>
                <a:gd name="connsiteX2" fmla="*/ 828 w 10059"/>
                <a:gd name="connsiteY2" fmla="*/ 8174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 name="connsiteX0" fmla="*/ 0 w 10059"/>
                <a:gd name="connsiteY0" fmla="*/ 10000 h 10000"/>
                <a:gd name="connsiteX1" fmla="*/ 665 w 10059"/>
                <a:gd name="connsiteY1" fmla="*/ 9971 h 10000"/>
                <a:gd name="connsiteX2" fmla="*/ 828 w 10059"/>
                <a:gd name="connsiteY2" fmla="*/ 8174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 name="connsiteX0" fmla="*/ 0 w 10059"/>
                <a:gd name="connsiteY0" fmla="*/ 10000 h 10000"/>
                <a:gd name="connsiteX1" fmla="*/ 665 w 10059"/>
                <a:gd name="connsiteY1" fmla="*/ 9971 h 10000"/>
                <a:gd name="connsiteX2" fmla="*/ 943 w 10059"/>
                <a:gd name="connsiteY2" fmla="*/ 8133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 name="connsiteX0" fmla="*/ 0 w 10059"/>
                <a:gd name="connsiteY0" fmla="*/ 10000 h 10000"/>
                <a:gd name="connsiteX1" fmla="*/ 780 w 10059"/>
                <a:gd name="connsiteY1" fmla="*/ 9971 h 10000"/>
                <a:gd name="connsiteX2" fmla="*/ 943 w 10059"/>
                <a:gd name="connsiteY2" fmla="*/ 8133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59" h="10000">
                  <a:moveTo>
                    <a:pt x="0" y="10000"/>
                  </a:moveTo>
                  <a:lnTo>
                    <a:pt x="780" y="9971"/>
                  </a:lnTo>
                  <a:cubicBezTo>
                    <a:pt x="834" y="9371"/>
                    <a:pt x="889" y="8732"/>
                    <a:pt x="943" y="8133"/>
                  </a:cubicBezTo>
                  <a:cubicBezTo>
                    <a:pt x="2149" y="8104"/>
                    <a:pt x="3101" y="7561"/>
                    <a:pt x="3662" y="6457"/>
                  </a:cubicBezTo>
                  <a:lnTo>
                    <a:pt x="4188" y="7191"/>
                  </a:lnTo>
                  <a:cubicBezTo>
                    <a:pt x="6259" y="7582"/>
                    <a:pt x="5531" y="8850"/>
                    <a:pt x="9584" y="8180"/>
                  </a:cubicBezTo>
                  <a:cubicBezTo>
                    <a:pt x="10748" y="3810"/>
                    <a:pt x="9430" y="2195"/>
                    <a:pt x="9252" y="1077"/>
                  </a:cubicBezTo>
                  <a:cubicBezTo>
                    <a:pt x="9177" y="979"/>
                    <a:pt x="9274" y="1013"/>
                    <a:pt x="8912" y="736"/>
                  </a:cubicBezTo>
                  <a:cubicBezTo>
                    <a:pt x="7917" y="-27"/>
                    <a:pt x="6483" y="-91"/>
                    <a:pt x="5324" y="77"/>
                  </a:cubicBezTo>
                  <a:cubicBezTo>
                    <a:pt x="-1348" y="1024"/>
                    <a:pt x="422" y="3741"/>
                    <a:pt x="0" y="10000"/>
                  </a:cubicBezTo>
                  <a:close/>
                </a:path>
              </a:pathLst>
            </a:custGeom>
            <a:solidFill>
              <a:srgbClr val="7B3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1" name="Freeform 80">
              <a:extLst>
                <a:ext uri="{FF2B5EF4-FFF2-40B4-BE49-F238E27FC236}">
                  <a16:creationId xmlns:a16="http://schemas.microsoft.com/office/drawing/2014/main" id="{189DA3F4-D69D-4415-A3E0-155B0781AD2B}"/>
                </a:ext>
              </a:extLst>
            </p:cNvPr>
            <p:cNvSpPr>
              <a:spLocks/>
            </p:cNvSpPr>
            <p:nvPr/>
          </p:nvSpPr>
          <p:spPr bwMode="auto">
            <a:xfrm>
              <a:off x="3533611" y="1697496"/>
              <a:ext cx="800739" cy="972108"/>
            </a:xfrm>
            <a:custGeom>
              <a:avLst/>
              <a:gdLst>
                <a:gd name="T0" fmla="*/ 572 w 1566"/>
                <a:gd name="T1" fmla="*/ 1805 h 1805"/>
                <a:gd name="T2" fmla="*/ 1427 w 1566"/>
                <a:gd name="T3" fmla="*/ 1795 h 1805"/>
                <a:gd name="T4" fmla="*/ 1446 w 1566"/>
                <a:gd name="T5" fmla="*/ 1622 h 1805"/>
                <a:gd name="T6" fmla="*/ 1267 w 1566"/>
                <a:gd name="T7" fmla="*/ 559 h 1805"/>
                <a:gd name="T8" fmla="*/ 591 w 1566"/>
                <a:gd name="T9" fmla="*/ 0 h 1805"/>
                <a:gd name="T10" fmla="*/ 406 w 1566"/>
                <a:gd name="T11" fmla="*/ 400 h 1805"/>
                <a:gd name="T12" fmla="*/ 233 w 1566"/>
                <a:gd name="T13" fmla="*/ 794 h 1805"/>
                <a:gd name="T14" fmla="*/ 1 w 1566"/>
                <a:gd name="T15" fmla="*/ 887 h 1805"/>
                <a:gd name="T16" fmla="*/ 60 w 1566"/>
                <a:gd name="T17" fmla="*/ 1023 h 1805"/>
                <a:gd name="T18" fmla="*/ 76 w 1566"/>
                <a:gd name="T19" fmla="*/ 1454 h 1805"/>
                <a:gd name="T20" fmla="*/ 474 w 1566"/>
                <a:gd name="T21" fmla="*/ 1454 h 1805"/>
                <a:gd name="T22" fmla="*/ 580 w 1566"/>
                <a:gd name="T23" fmla="*/ 1240 h 1805"/>
                <a:gd name="T24" fmla="*/ 608 w 1566"/>
                <a:gd name="T25" fmla="*/ 1522 h 1805"/>
                <a:gd name="T26" fmla="*/ 572 w 1566"/>
                <a:gd name="T27" fmla="*/ 1805 h 1805"/>
                <a:gd name="connsiteX0" fmla="*/ 3647 w 9395"/>
                <a:gd name="connsiteY0" fmla="*/ 10000 h 10000"/>
                <a:gd name="connsiteX1" fmla="*/ 9106 w 9395"/>
                <a:gd name="connsiteY1" fmla="*/ 9945 h 10000"/>
                <a:gd name="connsiteX2" fmla="*/ 9228 w 9395"/>
                <a:gd name="connsiteY2" fmla="*/ 8986 h 10000"/>
                <a:gd name="connsiteX3" fmla="*/ 8085 w 9395"/>
                <a:gd name="connsiteY3" fmla="*/ 3097 h 10000"/>
                <a:gd name="connsiteX4" fmla="*/ 3768 w 9395"/>
                <a:gd name="connsiteY4" fmla="*/ 0 h 10000"/>
                <a:gd name="connsiteX5" fmla="*/ 2587 w 9395"/>
                <a:gd name="connsiteY5" fmla="*/ 2216 h 10000"/>
                <a:gd name="connsiteX6" fmla="*/ 1482 w 9395"/>
                <a:gd name="connsiteY6" fmla="*/ 4399 h 10000"/>
                <a:gd name="connsiteX7" fmla="*/ 0 w 9395"/>
                <a:gd name="connsiteY7" fmla="*/ 4914 h 10000"/>
                <a:gd name="connsiteX8" fmla="*/ 377 w 9395"/>
                <a:gd name="connsiteY8" fmla="*/ 5668 h 10000"/>
                <a:gd name="connsiteX9" fmla="*/ 479 w 9395"/>
                <a:gd name="connsiteY9" fmla="*/ 8055 h 10000"/>
                <a:gd name="connsiteX10" fmla="*/ 3089 w 9395"/>
                <a:gd name="connsiteY10" fmla="*/ 8055 h 10000"/>
                <a:gd name="connsiteX11" fmla="*/ 3698 w 9395"/>
                <a:gd name="connsiteY11" fmla="*/ 6870 h 10000"/>
                <a:gd name="connsiteX12" fmla="*/ 3877 w 9395"/>
                <a:gd name="connsiteY12" fmla="*/ 8432 h 10000"/>
                <a:gd name="connsiteX13" fmla="*/ 3647 w 9395"/>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55 h 10000"/>
                <a:gd name="connsiteX10" fmla="*/ 3288 w 10000"/>
                <a:gd name="connsiteY10" fmla="*/ 8055 h 10000"/>
                <a:gd name="connsiteX11" fmla="*/ 3936 w 10000"/>
                <a:gd name="connsiteY11" fmla="*/ 6870 h 10000"/>
                <a:gd name="connsiteX12" fmla="*/ 4127 w 10000"/>
                <a:gd name="connsiteY12" fmla="*/ 8432 h 10000"/>
                <a:gd name="connsiteX13" fmla="*/ 3882 w 10000"/>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55 h 10000"/>
                <a:gd name="connsiteX10" fmla="*/ 3288 w 10000"/>
                <a:gd name="connsiteY10" fmla="*/ 8055 h 10000"/>
                <a:gd name="connsiteX11" fmla="*/ 3936 w 10000"/>
                <a:gd name="connsiteY11" fmla="*/ 6870 h 10000"/>
                <a:gd name="connsiteX12" fmla="*/ 4127 w 10000"/>
                <a:gd name="connsiteY12" fmla="*/ 8432 h 10000"/>
                <a:gd name="connsiteX13" fmla="*/ 3882 w 10000"/>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94 h 10000"/>
                <a:gd name="connsiteX10" fmla="*/ 3288 w 10000"/>
                <a:gd name="connsiteY10" fmla="*/ 8055 h 10000"/>
                <a:gd name="connsiteX11" fmla="*/ 3936 w 10000"/>
                <a:gd name="connsiteY11" fmla="*/ 6870 h 10000"/>
                <a:gd name="connsiteX12" fmla="*/ 4127 w 10000"/>
                <a:gd name="connsiteY12" fmla="*/ 8432 h 10000"/>
                <a:gd name="connsiteX13" fmla="*/ 3882 w 10000"/>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94 h 10000"/>
                <a:gd name="connsiteX10" fmla="*/ 3288 w 10000"/>
                <a:gd name="connsiteY10" fmla="*/ 8114 h 10000"/>
                <a:gd name="connsiteX11" fmla="*/ 3936 w 10000"/>
                <a:gd name="connsiteY11" fmla="*/ 6870 h 10000"/>
                <a:gd name="connsiteX12" fmla="*/ 4127 w 10000"/>
                <a:gd name="connsiteY12" fmla="*/ 8432 h 10000"/>
                <a:gd name="connsiteX13" fmla="*/ 3882 w 10000"/>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850 w 10096"/>
                <a:gd name="connsiteY5" fmla="*/ 2216 h 10000"/>
                <a:gd name="connsiteX6" fmla="*/ 1673 w 10096"/>
                <a:gd name="connsiteY6" fmla="*/ 4399 h 10000"/>
                <a:gd name="connsiteX7" fmla="*/ 0 w 10096"/>
                <a:gd name="connsiteY7" fmla="*/ 4914 h 10000"/>
                <a:gd name="connsiteX8" fmla="*/ 497 w 10096"/>
                <a:gd name="connsiteY8" fmla="*/ 566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850 w 10096"/>
                <a:gd name="connsiteY5" fmla="*/ 2216 h 10000"/>
                <a:gd name="connsiteX6" fmla="*/ 1673 w 10096"/>
                <a:gd name="connsiteY6" fmla="*/ 439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850 w 10096"/>
                <a:gd name="connsiteY5" fmla="*/ 2216 h 10000"/>
                <a:gd name="connsiteX6" fmla="*/ 1625 w 10096"/>
                <a:gd name="connsiteY6" fmla="*/ 437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586 w 10096"/>
                <a:gd name="connsiteY5" fmla="*/ 2177 h 10000"/>
                <a:gd name="connsiteX6" fmla="*/ 1625 w 10096"/>
                <a:gd name="connsiteY6" fmla="*/ 437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586 w 10096"/>
                <a:gd name="connsiteY5" fmla="*/ 2177 h 10000"/>
                <a:gd name="connsiteX6" fmla="*/ 1625 w 10096"/>
                <a:gd name="connsiteY6" fmla="*/ 437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96" h="10000">
                  <a:moveTo>
                    <a:pt x="3978" y="10000"/>
                  </a:moveTo>
                  <a:lnTo>
                    <a:pt x="9788" y="9945"/>
                  </a:lnTo>
                  <a:cubicBezTo>
                    <a:pt x="9832" y="9625"/>
                    <a:pt x="9875" y="9306"/>
                    <a:pt x="9918" y="8986"/>
                  </a:cubicBezTo>
                  <a:cubicBezTo>
                    <a:pt x="9959" y="5956"/>
                    <a:pt x="10734" y="5385"/>
                    <a:pt x="8702" y="3097"/>
                  </a:cubicBezTo>
                  <a:cubicBezTo>
                    <a:pt x="7451" y="1684"/>
                    <a:pt x="6268" y="1025"/>
                    <a:pt x="4107" y="0"/>
                  </a:cubicBezTo>
                  <a:cubicBezTo>
                    <a:pt x="3944" y="953"/>
                    <a:pt x="3182" y="1587"/>
                    <a:pt x="2586" y="2177"/>
                  </a:cubicBezTo>
                  <a:cubicBezTo>
                    <a:pt x="1908" y="2848"/>
                    <a:pt x="2135" y="2623"/>
                    <a:pt x="1625" y="4379"/>
                  </a:cubicBezTo>
                  <a:lnTo>
                    <a:pt x="0" y="4914"/>
                  </a:lnTo>
                  <a:cubicBezTo>
                    <a:pt x="225" y="5873"/>
                    <a:pt x="276" y="5158"/>
                    <a:pt x="377" y="5688"/>
                  </a:cubicBezTo>
                  <a:cubicBezTo>
                    <a:pt x="478" y="6218"/>
                    <a:pt x="776" y="6482"/>
                    <a:pt x="606" y="8094"/>
                  </a:cubicBezTo>
                  <a:lnTo>
                    <a:pt x="3384" y="8114"/>
                  </a:lnTo>
                  <a:cubicBezTo>
                    <a:pt x="4159" y="7339"/>
                    <a:pt x="3384" y="7538"/>
                    <a:pt x="4032" y="6870"/>
                  </a:cubicBezTo>
                  <a:cubicBezTo>
                    <a:pt x="4344" y="7269"/>
                    <a:pt x="4277" y="7967"/>
                    <a:pt x="4223" y="8432"/>
                  </a:cubicBezTo>
                  <a:cubicBezTo>
                    <a:pt x="4161" y="8920"/>
                    <a:pt x="4073" y="9452"/>
                    <a:pt x="3978" y="1000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2" name="Freeform 81">
              <a:extLst>
                <a:ext uri="{FF2B5EF4-FFF2-40B4-BE49-F238E27FC236}">
                  <a16:creationId xmlns:a16="http://schemas.microsoft.com/office/drawing/2014/main" id="{9E58364A-FD6E-4DE2-A317-6A9063247833}"/>
                </a:ext>
              </a:extLst>
            </p:cNvPr>
            <p:cNvSpPr>
              <a:spLocks/>
            </p:cNvSpPr>
            <p:nvPr/>
          </p:nvSpPr>
          <p:spPr bwMode="auto">
            <a:xfrm>
              <a:off x="2669941" y="1566388"/>
              <a:ext cx="982467" cy="1103215"/>
            </a:xfrm>
            <a:custGeom>
              <a:avLst/>
              <a:gdLst>
                <a:gd name="T0" fmla="*/ 89 w 1916"/>
                <a:gd name="T1" fmla="*/ 89 h 2047"/>
                <a:gd name="T2" fmla="*/ 94 w 1916"/>
                <a:gd name="T3" fmla="*/ 802 h 2047"/>
                <a:gd name="T4" fmla="*/ 502 w 1916"/>
                <a:gd name="T5" fmla="*/ 1025 h 2047"/>
                <a:gd name="T6" fmla="*/ 260 w 1916"/>
                <a:gd name="T7" fmla="*/ 1311 h 2047"/>
                <a:gd name="T8" fmla="*/ 691 w 1916"/>
                <a:gd name="T9" fmla="*/ 2046 h 2047"/>
                <a:gd name="T10" fmla="*/ 1361 w 1916"/>
                <a:gd name="T11" fmla="*/ 2047 h 2047"/>
                <a:gd name="T12" fmla="*/ 1637 w 1916"/>
                <a:gd name="T13" fmla="*/ 1628 h 2047"/>
                <a:gd name="T14" fmla="*/ 1648 w 1916"/>
                <a:gd name="T15" fmla="*/ 1106 h 2047"/>
                <a:gd name="T16" fmla="*/ 1891 w 1916"/>
                <a:gd name="T17" fmla="*/ 854 h 2047"/>
                <a:gd name="T18" fmla="*/ 1269 w 1916"/>
                <a:gd name="T19" fmla="*/ 988 h 2047"/>
                <a:gd name="T20" fmla="*/ 1183 w 1916"/>
                <a:gd name="T21" fmla="*/ 1391 h 2047"/>
                <a:gd name="T22" fmla="*/ 1153 w 1916"/>
                <a:gd name="T23" fmla="*/ 1438 h 2047"/>
                <a:gd name="T24" fmla="*/ 1003 w 1916"/>
                <a:gd name="T25" fmla="*/ 1944 h 2047"/>
                <a:gd name="T26" fmla="*/ 790 w 1916"/>
                <a:gd name="T27" fmla="*/ 1452 h 2047"/>
                <a:gd name="T28" fmla="*/ 720 w 1916"/>
                <a:gd name="T29" fmla="*/ 1060 h 2047"/>
                <a:gd name="T30" fmla="*/ 732 w 1916"/>
                <a:gd name="T31" fmla="*/ 665 h 2047"/>
                <a:gd name="T32" fmla="*/ 230 w 1916"/>
                <a:gd name="T33" fmla="*/ 0 h 2047"/>
                <a:gd name="T34" fmla="*/ 89 w 1916"/>
                <a:gd name="T35" fmla="*/ 89 h 2047"/>
                <a:gd name="connsiteX0" fmla="*/ 102 w 9514"/>
                <a:gd name="connsiteY0" fmla="*/ 435 h 10000"/>
                <a:gd name="connsiteX1" fmla="*/ 128 w 9514"/>
                <a:gd name="connsiteY1" fmla="*/ 3918 h 10000"/>
                <a:gd name="connsiteX2" fmla="*/ 2257 w 9514"/>
                <a:gd name="connsiteY2" fmla="*/ 5007 h 10000"/>
                <a:gd name="connsiteX3" fmla="*/ 994 w 9514"/>
                <a:gd name="connsiteY3" fmla="*/ 6404 h 10000"/>
                <a:gd name="connsiteX4" fmla="*/ 3243 w 9514"/>
                <a:gd name="connsiteY4" fmla="*/ 9995 h 10000"/>
                <a:gd name="connsiteX5" fmla="*/ 6740 w 9514"/>
                <a:gd name="connsiteY5" fmla="*/ 10000 h 10000"/>
                <a:gd name="connsiteX6" fmla="*/ 8181 w 9514"/>
                <a:gd name="connsiteY6" fmla="*/ 7953 h 10000"/>
                <a:gd name="connsiteX7" fmla="*/ 8238 w 9514"/>
                <a:gd name="connsiteY7" fmla="*/ 5403 h 10000"/>
                <a:gd name="connsiteX8" fmla="*/ 9507 w 9514"/>
                <a:gd name="connsiteY8" fmla="*/ 4172 h 10000"/>
                <a:gd name="connsiteX9" fmla="*/ 6260 w 9514"/>
                <a:gd name="connsiteY9" fmla="*/ 4827 h 10000"/>
                <a:gd name="connsiteX10" fmla="*/ 5811 w 9514"/>
                <a:gd name="connsiteY10" fmla="*/ 6795 h 10000"/>
                <a:gd name="connsiteX11" fmla="*/ 5655 w 9514"/>
                <a:gd name="connsiteY11" fmla="*/ 7025 h 10000"/>
                <a:gd name="connsiteX12" fmla="*/ 4872 w 9514"/>
                <a:gd name="connsiteY12" fmla="*/ 9497 h 10000"/>
                <a:gd name="connsiteX13" fmla="*/ 3760 w 9514"/>
                <a:gd name="connsiteY13" fmla="*/ 7093 h 10000"/>
                <a:gd name="connsiteX14" fmla="*/ 3395 w 9514"/>
                <a:gd name="connsiteY14" fmla="*/ 5178 h 10000"/>
                <a:gd name="connsiteX15" fmla="*/ 3457 w 9514"/>
                <a:gd name="connsiteY15" fmla="*/ 3249 h 10000"/>
                <a:gd name="connsiteX16" fmla="*/ 837 w 9514"/>
                <a:gd name="connsiteY16" fmla="*/ 0 h 10000"/>
                <a:gd name="connsiteX17" fmla="*/ 102 w 9514"/>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29" h="10000">
                  <a:moveTo>
                    <a:pt x="107" y="435"/>
                  </a:moveTo>
                  <a:cubicBezTo>
                    <a:pt x="809" y="1221"/>
                    <a:pt x="-382" y="2941"/>
                    <a:pt x="135" y="3918"/>
                  </a:cubicBezTo>
                  <a:cubicBezTo>
                    <a:pt x="639" y="4660"/>
                    <a:pt x="1462" y="4392"/>
                    <a:pt x="2372" y="5007"/>
                  </a:cubicBezTo>
                  <a:cubicBezTo>
                    <a:pt x="2241" y="6331"/>
                    <a:pt x="1802" y="5545"/>
                    <a:pt x="1045" y="6404"/>
                  </a:cubicBezTo>
                  <a:cubicBezTo>
                    <a:pt x="1045" y="7450"/>
                    <a:pt x="3064" y="8950"/>
                    <a:pt x="3409" y="9995"/>
                  </a:cubicBezTo>
                  <a:lnTo>
                    <a:pt x="7084" y="10000"/>
                  </a:lnTo>
                  <a:cubicBezTo>
                    <a:pt x="7440" y="9323"/>
                    <a:pt x="8188" y="8499"/>
                    <a:pt x="8599" y="7953"/>
                  </a:cubicBezTo>
                  <a:cubicBezTo>
                    <a:pt x="10218" y="6173"/>
                    <a:pt x="8701" y="6786"/>
                    <a:pt x="8659" y="5403"/>
                  </a:cubicBezTo>
                  <a:cubicBezTo>
                    <a:pt x="9844" y="5030"/>
                    <a:pt x="10144" y="5388"/>
                    <a:pt x="9993" y="4172"/>
                  </a:cubicBezTo>
                  <a:cubicBezTo>
                    <a:pt x="8670" y="4529"/>
                    <a:pt x="8236" y="4787"/>
                    <a:pt x="6580" y="4827"/>
                  </a:cubicBezTo>
                  <a:cubicBezTo>
                    <a:pt x="6515" y="5467"/>
                    <a:pt x="6421" y="6194"/>
                    <a:pt x="6108" y="6795"/>
                  </a:cubicBezTo>
                  <a:lnTo>
                    <a:pt x="5944" y="7025"/>
                  </a:lnTo>
                  <a:cubicBezTo>
                    <a:pt x="5976" y="7753"/>
                    <a:pt x="5593" y="9052"/>
                    <a:pt x="5121" y="9497"/>
                  </a:cubicBezTo>
                  <a:cubicBezTo>
                    <a:pt x="4325" y="9140"/>
                    <a:pt x="4407" y="7665"/>
                    <a:pt x="3952" y="7093"/>
                  </a:cubicBezTo>
                  <a:cubicBezTo>
                    <a:pt x="3859" y="6458"/>
                    <a:pt x="3628" y="5813"/>
                    <a:pt x="3568" y="5178"/>
                  </a:cubicBezTo>
                  <a:cubicBezTo>
                    <a:pt x="3492" y="4416"/>
                    <a:pt x="3645" y="4001"/>
                    <a:pt x="3634" y="3249"/>
                  </a:cubicBezTo>
                  <a:cubicBezTo>
                    <a:pt x="2236" y="2721"/>
                    <a:pt x="1099" y="1641"/>
                    <a:pt x="880" y="0"/>
                  </a:cubicBezTo>
                  <a:lnTo>
                    <a:pt x="107" y="43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3" name="Freeform 82">
              <a:extLst>
                <a:ext uri="{FF2B5EF4-FFF2-40B4-BE49-F238E27FC236}">
                  <a16:creationId xmlns:a16="http://schemas.microsoft.com/office/drawing/2014/main" id="{8332105A-5A29-459E-88DD-6CD7E5E131AE}"/>
                </a:ext>
              </a:extLst>
            </p:cNvPr>
            <p:cNvSpPr>
              <a:spLocks/>
            </p:cNvSpPr>
            <p:nvPr/>
          </p:nvSpPr>
          <p:spPr bwMode="auto">
            <a:xfrm>
              <a:off x="2606982" y="4105380"/>
              <a:ext cx="1166463" cy="390122"/>
            </a:xfrm>
            <a:custGeom>
              <a:avLst/>
              <a:gdLst>
                <a:gd name="T0" fmla="*/ 270 w 2159"/>
                <a:gd name="T1" fmla="*/ 724 h 724"/>
                <a:gd name="T2" fmla="*/ 1082 w 2159"/>
                <a:gd name="T3" fmla="*/ 666 h 724"/>
                <a:gd name="T4" fmla="*/ 1944 w 2159"/>
                <a:gd name="T5" fmla="*/ 702 h 724"/>
                <a:gd name="T6" fmla="*/ 1990 w 2159"/>
                <a:gd name="T7" fmla="*/ 318 h 724"/>
                <a:gd name="T8" fmla="*/ 2159 w 2159"/>
                <a:gd name="T9" fmla="*/ 0 h 724"/>
                <a:gd name="T10" fmla="*/ 0 w 2159"/>
                <a:gd name="T11" fmla="*/ 0 h 724"/>
                <a:gd name="T12" fmla="*/ 154 w 2159"/>
                <a:gd name="T13" fmla="*/ 344 h 724"/>
                <a:gd name="T14" fmla="*/ 270 w 2159"/>
                <a:gd name="T15" fmla="*/ 724 h 724"/>
                <a:gd name="connsiteX0" fmla="*/ 1251 w 10000"/>
                <a:gd name="connsiteY0" fmla="*/ 10000 h 10000"/>
                <a:gd name="connsiteX1" fmla="*/ 5012 w 10000"/>
                <a:gd name="connsiteY1" fmla="*/ 9199 h 10000"/>
                <a:gd name="connsiteX2" fmla="*/ 9004 w 10000"/>
                <a:gd name="connsiteY2" fmla="*/ 9696 h 10000"/>
                <a:gd name="connsiteX3" fmla="*/ 9365 w 10000"/>
                <a:gd name="connsiteY3" fmla="*/ 4441 h 10000"/>
                <a:gd name="connsiteX4" fmla="*/ 10000 w 10000"/>
                <a:gd name="connsiteY4" fmla="*/ 0 h 10000"/>
                <a:gd name="connsiteX5" fmla="*/ 0 w 10000"/>
                <a:gd name="connsiteY5" fmla="*/ 0 h 10000"/>
                <a:gd name="connsiteX6" fmla="*/ 713 w 10000"/>
                <a:gd name="connsiteY6" fmla="*/ 4751 h 10000"/>
                <a:gd name="connsiteX7" fmla="*/ 1251 w 10000"/>
                <a:gd name="connsiteY7" fmla="*/ 10000 h 10000"/>
                <a:gd name="connsiteX0" fmla="*/ 1251 w 10000"/>
                <a:gd name="connsiteY0" fmla="*/ 10000 h 10000"/>
                <a:gd name="connsiteX1" fmla="*/ 5012 w 10000"/>
                <a:gd name="connsiteY1" fmla="*/ 9199 h 10000"/>
                <a:gd name="connsiteX2" fmla="*/ 9119 w 10000"/>
                <a:gd name="connsiteY2" fmla="*/ 9647 h 10000"/>
                <a:gd name="connsiteX3" fmla="*/ 9365 w 10000"/>
                <a:gd name="connsiteY3" fmla="*/ 4441 h 10000"/>
                <a:gd name="connsiteX4" fmla="*/ 10000 w 10000"/>
                <a:gd name="connsiteY4" fmla="*/ 0 h 10000"/>
                <a:gd name="connsiteX5" fmla="*/ 0 w 10000"/>
                <a:gd name="connsiteY5" fmla="*/ 0 h 10000"/>
                <a:gd name="connsiteX6" fmla="*/ 713 w 10000"/>
                <a:gd name="connsiteY6" fmla="*/ 4751 h 10000"/>
                <a:gd name="connsiteX7" fmla="*/ 1251 w 10000"/>
                <a:gd name="connsiteY7" fmla="*/ 10000 h 10000"/>
                <a:gd name="connsiteX0" fmla="*/ 1251 w 10049"/>
                <a:gd name="connsiteY0" fmla="*/ 10000 h 10000"/>
                <a:gd name="connsiteX1" fmla="*/ 5012 w 10049"/>
                <a:gd name="connsiteY1" fmla="*/ 9199 h 10000"/>
                <a:gd name="connsiteX2" fmla="*/ 9119 w 10049"/>
                <a:gd name="connsiteY2" fmla="*/ 9647 h 10000"/>
                <a:gd name="connsiteX3" fmla="*/ 9365 w 10049"/>
                <a:gd name="connsiteY3" fmla="*/ 4441 h 10000"/>
                <a:gd name="connsiteX4" fmla="*/ 10049 w 10049"/>
                <a:gd name="connsiteY4" fmla="*/ 0 h 10000"/>
                <a:gd name="connsiteX5" fmla="*/ 0 w 10049"/>
                <a:gd name="connsiteY5" fmla="*/ 0 h 10000"/>
                <a:gd name="connsiteX6" fmla="*/ 713 w 10049"/>
                <a:gd name="connsiteY6" fmla="*/ 4751 h 10000"/>
                <a:gd name="connsiteX7" fmla="*/ 1251 w 10049"/>
                <a:gd name="connsiteY7"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49" h="10000">
                  <a:moveTo>
                    <a:pt x="1251" y="10000"/>
                  </a:moveTo>
                  <a:cubicBezTo>
                    <a:pt x="2534" y="9627"/>
                    <a:pt x="3701" y="9258"/>
                    <a:pt x="5012" y="9199"/>
                  </a:cubicBezTo>
                  <a:cubicBezTo>
                    <a:pt x="6323" y="9140"/>
                    <a:pt x="8123" y="9951"/>
                    <a:pt x="9119" y="9647"/>
                  </a:cubicBezTo>
                  <a:cubicBezTo>
                    <a:pt x="9277" y="8252"/>
                    <a:pt x="9194" y="6168"/>
                    <a:pt x="9365" y="4441"/>
                  </a:cubicBezTo>
                  <a:cubicBezTo>
                    <a:pt x="9555" y="2549"/>
                    <a:pt x="9804" y="1878"/>
                    <a:pt x="10049" y="0"/>
                  </a:cubicBezTo>
                  <a:lnTo>
                    <a:pt x="0" y="0"/>
                  </a:lnTo>
                  <a:cubicBezTo>
                    <a:pt x="371" y="1975"/>
                    <a:pt x="449" y="1892"/>
                    <a:pt x="713" y="4751"/>
                  </a:cubicBezTo>
                  <a:cubicBezTo>
                    <a:pt x="899" y="6713"/>
                    <a:pt x="1065" y="8605"/>
                    <a:pt x="1251" y="10000"/>
                  </a:cubicBezTo>
                  <a:close/>
                </a:path>
              </a:pathLst>
            </a:custGeom>
            <a:solidFill>
              <a:srgbClr val="2C3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4" name="Freeform 84">
              <a:extLst>
                <a:ext uri="{FF2B5EF4-FFF2-40B4-BE49-F238E27FC236}">
                  <a16:creationId xmlns:a16="http://schemas.microsoft.com/office/drawing/2014/main" id="{9A7B0760-1069-47D4-8745-750502F09923}"/>
                </a:ext>
              </a:extLst>
            </p:cNvPr>
            <p:cNvSpPr>
              <a:spLocks/>
            </p:cNvSpPr>
            <p:nvPr/>
          </p:nvSpPr>
          <p:spPr bwMode="auto">
            <a:xfrm>
              <a:off x="3307285" y="6549242"/>
              <a:ext cx="601172" cy="856990"/>
            </a:xfrm>
            <a:custGeom>
              <a:avLst/>
              <a:gdLst>
                <a:gd name="T0" fmla="*/ 208 w 1117"/>
                <a:gd name="T1" fmla="*/ 556 h 1595"/>
                <a:gd name="T2" fmla="*/ 311 w 1117"/>
                <a:gd name="T3" fmla="*/ 1515 h 1595"/>
                <a:gd name="T4" fmla="*/ 893 w 1117"/>
                <a:gd name="T5" fmla="*/ 1011 h 1595"/>
                <a:gd name="T6" fmla="*/ 1117 w 1117"/>
                <a:gd name="T7" fmla="*/ 118 h 1595"/>
                <a:gd name="T8" fmla="*/ 743 w 1117"/>
                <a:gd name="T9" fmla="*/ 44 h 1595"/>
                <a:gd name="T10" fmla="*/ 384 w 1117"/>
                <a:gd name="T11" fmla="*/ 0 h 1595"/>
                <a:gd name="T12" fmla="*/ 208 w 1117"/>
                <a:gd name="T13" fmla="*/ 556 h 1595"/>
              </a:gdLst>
              <a:ahLst/>
              <a:cxnLst>
                <a:cxn ang="0">
                  <a:pos x="T0" y="T1"/>
                </a:cxn>
                <a:cxn ang="0">
                  <a:pos x="T2" y="T3"/>
                </a:cxn>
                <a:cxn ang="0">
                  <a:pos x="T4" y="T5"/>
                </a:cxn>
                <a:cxn ang="0">
                  <a:pos x="T6" y="T7"/>
                </a:cxn>
                <a:cxn ang="0">
                  <a:pos x="T8" y="T9"/>
                </a:cxn>
                <a:cxn ang="0">
                  <a:pos x="T10" y="T11"/>
                </a:cxn>
                <a:cxn ang="0">
                  <a:pos x="T12" y="T13"/>
                </a:cxn>
              </a:cxnLst>
              <a:rect l="0" t="0" r="r" b="b"/>
              <a:pathLst>
                <a:path w="1117" h="1595">
                  <a:moveTo>
                    <a:pt x="208" y="556"/>
                  </a:moveTo>
                  <a:cubicBezTo>
                    <a:pt x="125" y="945"/>
                    <a:pt x="0" y="1240"/>
                    <a:pt x="311" y="1515"/>
                  </a:cubicBezTo>
                  <a:cubicBezTo>
                    <a:pt x="487" y="1595"/>
                    <a:pt x="797" y="1330"/>
                    <a:pt x="893" y="1011"/>
                  </a:cubicBezTo>
                  <a:cubicBezTo>
                    <a:pt x="946" y="834"/>
                    <a:pt x="1112" y="272"/>
                    <a:pt x="1117" y="118"/>
                  </a:cubicBezTo>
                  <a:cubicBezTo>
                    <a:pt x="1081" y="21"/>
                    <a:pt x="889" y="61"/>
                    <a:pt x="743" y="44"/>
                  </a:cubicBezTo>
                  <a:cubicBezTo>
                    <a:pt x="618" y="29"/>
                    <a:pt x="478" y="13"/>
                    <a:pt x="384" y="0"/>
                  </a:cubicBezTo>
                  <a:lnTo>
                    <a:pt x="208" y="556"/>
                  </a:lnTo>
                  <a:close/>
                </a:path>
              </a:pathLst>
            </a:custGeom>
            <a:solidFill>
              <a:srgbClr val="021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5" name="Freeform 85">
              <a:extLst>
                <a:ext uri="{FF2B5EF4-FFF2-40B4-BE49-F238E27FC236}">
                  <a16:creationId xmlns:a16="http://schemas.microsoft.com/office/drawing/2014/main" id="{22A4474A-CEED-4496-A528-85CA124F3B1F}"/>
                </a:ext>
              </a:extLst>
            </p:cNvPr>
            <p:cNvSpPr>
              <a:spLocks/>
            </p:cNvSpPr>
            <p:nvPr/>
          </p:nvSpPr>
          <p:spPr bwMode="auto">
            <a:xfrm>
              <a:off x="2418317" y="6174308"/>
              <a:ext cx="866585" cy="914549"/>
            </a:xfrm>
            <a:custGeom>
              <a:avLst/>
              <a:gdLst>
                <a:gd name="T0" fmla="*/ 650 w 1611"/>
                <a:gd name="T1" fmla="*/ 308 h 1702"/>
                <a:gd name="T2" fmla="*/ 596 w 1611"/>
                <a:gd name="T3" fmla="*/ 456 h 1702"/>
                <a:gd name="T4" fmla="*/ 337 w 1611"/>
                <a:gd name="T5" fmla="*/ 1036 h 1702"/>
                <a:gd name="T6" fmla="*/ 48 w 1611"/>
                <a:gd name="T7" fmla="*/ 1541 h 1702"/>
                <a:gd name="T8" fmla="*/ 1115 w 1611"/>
                <a:gd name="T9" fmla="*/ 895 h 1702"/>
                <a:gd name="T10" fmla="*/ 1232 w 1611"/>
                <a:gd name="T11" fmla="*/ 667 h 1702"/>
                <a:gd name="T12" fmla="*/ 1244 w 1611"/>
                <a:gd name="T13" fmla="*/ 651 h 1702"/>
                <a:gd name="T14" fmla="*/ 1396 w 1611"/>
                <a:gd name="T15" fmla="*/ 544 h 1702"/>
                <a:gd name="T16" fmla="*/ 1597 w 1611"/>
                <a:gd name="T17" fmla="*/ 345 h 1702"/>
                <a:gd name="T18" fmla="*/ 1501 w 1611"/>
                <a:gd name="T19" fmla="*/ 8 h 1702"/>
                <a:gd name="T20" fmla="*/ 720 w 1611"/>
                <a:gd name="T21" fmla="*/ 260 h 1702"/>
                <a:gd name="T22" fmla="*/ 650 w 1611"/>
                <a:gd name="T23" fmla="*/ 308 h 1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1" h="1702">
                  <a:moveTo>
                    <a:pt x="650" y="308"/>
                  </a:moveTo>
                  <a:lnTo>
                    <a:pt x="596" y="456"/>
                  </a:lnTo>
                  <a:cubicBezTo>
                    <a:pt x="493" y="632"/>
                    <a:pt x="452" y="884"/>
                    <a:pt x="337" y="1036"/>
                  </a:cubicBezTo>
                  <a:cubicBezTo>
                    <a:pt x="219" y="1192"/>
                    <a:pt x="0" y="1321"/>
                    <a:pt x="48" y="1541"/>
                  </a:cubicBezTo>
                  <a:cubicBezTo>
                    <a:pt x="534" y="1702"/>
                    <a:pt x="821" y="1261"/>
                    <a:pt x="1115" y="895"/>
                  </a:cubicBezTo>
                  <a:cubicBezTo>
                    <a:pt x="1194" y="796"/>
                    <a:pt x="1188" y="730"/>
                    <a:pt x="1232" y="667"/>
                  </a:cubicBezTo>
                  <a:cubicBezTo>
                    <a:pt x="1235" y="663"/>
                    <a:pt x="1241" y="655"/>
                    <a:pt x="1244" y="651"/>
                  </a:cubicBezTo>
                  <a:cubicBezTo>
                    <a:pt x="1270" y="623"/>
                    <a:pt x="1321" y="626"/>
                    <a:pt x="1396" y="544"/>
                  </a:cubicBezTo>
                  <a:cubicBezTo>
                    <a:pt x="1492" y="437"/>
                    <a:pt x="1455" y="411"/>
                    <a:pt x="1597" y="345"/>
                  </a:cubicBezTo>
                  <a:cubicBezTo>
                    <a:pt x="1611" y="230"/>
                    <a:pt x="1576" y="119"/>
                    <a:pt x="1501" y="8"/>
                  </a:cubicBezTo>
                  <a:cubicBezTo>
                    <a:pt x="1383" y="0"/>
                    <a:pt x="810" y="210"/>
                    <a:pt x="720" y="260"/>
                  </a:cubicBezTo>
                  <a:lnTo>
                    <a:pt x="650" y="308"/>
                  </a:lnTo>
                  <a:close/>
                </a:path>
              </a:pathLst>
            </a:custGeom>
            <a:solidFill>
              <a:srgbClr val="021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6" name="Freeform 87">
              <a:extLst>
                <a:ext uri="{FF2B5EF4-FFF2-40B4-BE49-F238E27FC236}">
                  <a16:creationId xmlns:a16="http://schemas.microsoft.com/office/drawing/2014/main" id="{928CA431-9C30-4DFA-8F43-9AD0AA470FA2}"/>
                </a:ext>
              </a:extLst>
            </p:cNvPr>
            <p:cNvSpPr>
              <a:spLocks/>
            </p:cNvSpPr>
            <p:nvPr/>
          </p:nvSpPr>
          <p:spPr bwMode="auto">
            <a:xfrm>
              <a:off x="3313680" y="1639937"/>
              <a:ext cx="565998" cy="1029667"/>
            </a:xfrm>
            <a:custGeom>
              <a:avLst/>
              <a:gdLst>
                <a:gd name="T0" fmla="*/ 0 w 1050"/>
                <a:gd name="T1" fmla="*/ 855 h 1914"/>
                <a:gd name="T2" fmla="*/ 622 w 1050"/>
                <a:gd name="T3" fmla="*/ 721 h 1914"/>
                <a:gd name="T4" fmla="*/ 379 w 1050"/>
                <a:gd name="T5" fmla="*/ 973 h 1914"/>
                <a:gd name="T6" fmla="*/ 368 w 1050"/>
                <a:gd name="T7" fmla="*/ 1495 h 1914"/>
                <a:gd name="T8" fmla="*/ 92 w 1050"/>
                <a:gd name="T9" fmla="*/ 1914 h 1914"/>
                <a:gd name="T10" fmla="*/ 996 w 1050"/>
                <a:gd name="T11" fmla="*/ 1914 h 1914"/>
                <a:gd name="T12" fmla="*/ 1032 w 1050"/>
                <a:gd name="T13" fmla="*/ 1631 h 1914"/>
                <a:gd name="T14" fmla="*/ 1004 w 1050"/>
                <a:gd name="T15" fmla="*/ 1349 h 1914"/>
                <a:gd name="T16" fmla="*/ 898 w 1050"/>
                <a:gd name="T17" fmla="*/ 1563 h 1914"/>
                <a:gd name="T18" fmla="*/ 500 w 1050"/>
                <a:gd name="T19" fmla="*/ 1563 h 1914"/>
                <a:gd name="T20" fmla="*/ 484 w 1050"/>
                <a:gd name="T21" fmla="*/ 1132 h 1914"/>
                <a:gd name="T22" fmla="*/ 425 w 1050"/>
                <a:gd name="T23" fmla="*/ 996 h 1914"/>
                <a:gd name="T24" fmla="*/ 657 w 1050"/>
                <a:gd name="T25" fmla="*/ 903 h 1914"/>
                <a:gd name="T26" fmla="*/ 830 w 1050"/>
                <a:gd name="T27" fmla="*/ 509 h 1914"/>
                <a:gd name="T28" fmla="*/ 1015 w 1050"/>
                <a:gd name="T29" fmla="*/ 109 h 1914"/>
                <a:gd name="T30" fmla="*/ 712 w 1050"/>
                <a:gd name="T31" fmla="*/ 0 h 1914"/>
                <a:gd name="T32" fmla="*/ 579 w 1050"/>
                <a:gd name="T33" fmla="*/ 226 h 1914"/>
                <a:gd name="T34" fmla="*/ 14 w 1050"/>
                <a:gd name="T35" fmla="*/ 617 h 1914"/>
                <a:gd name="T36" fmla="*/ 0 w 1050"/>
                <a:gd name="T37" fmla="*/ 855 h 1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0" h="1914">
                  <a:moveTo>
                    <a:pt x="0" y="855"/>
                  </a:moveTo>
                  <a:cubicBezTo>
                    <a:pt x="302" y="847"/>
                    <a:pt x="381" y="794"/>
                    <a:pt x="622" y="721"/>
                  </a:cubicBezTo>
                  <a:cubicBezTo>
                    <a:pt x="632" y="977"/>
                    <a:pt x="556" y="865"/>
                    <a:pt x="379" y="973"/>
                  </a:cubicBezTo>
                  <a:cubicBezTo>
                    <a:pt x="376" y="1256"/>
                    <a:pt x="647" y="1123"/>
                    <a:pt x="368" y="1495"/>
                  </a:cubicBezTo>
                  <a:cubicBezTo>
                    <a:pt x="286" y="1603"/>
                    <a:pt x="139" y="1772"/>
                    <a:pt x="92" y="1914"/>
                  </a:cubicBezTo>
                  <a:lnTo>
                    <a:pt x="996" y="1914"/>
                  </a:lnTo>
                  <a:cubicBezTo>
                    <a:pt x="1010" y="1815"/>
                    <a:pt x="1023" y="1719"/>
                    <a:pt x="1032" y="1631"/>
                  </a:cubicBezTo>
                  <a:cubicBezTo>
                    <a:pt x="1040" y="1547"/>
                    <a:pt x="1050" y="1421"/>
                    <a:pt x="1004" y="1349"/>
                  </a:cubicBezTo>
                  <a:cubicBezTo>
                    <a:pt x="884" y="1452"/>
                    <a:pt x="1012" y="1423"/>
                    <a:pt x="898" y="1563"/>
                  </a:cubicBezTo>
                  <a:lnTo>
                    <a:pt x="500" y="1563"/>
                  </a:lnTo>
                  <a:cubicBezTo>
                    <a:pt x="525" y="1272"/>
                    <a:pt x="584" y="1323"/>
                    <a:pt x="484" y="1132"/>
                  </a:cubicBezTo>
                  <a:cubicBezTo>
                    <a:pt x="424" y="1018"/>
                    <a:pt x="458" y="1169"/>
                    <a:pt x="425" y="996"/>
                  </a:cubicBezTo>
                  <a:lnTo>
                    <a:pt x="657" y="903"/>
                  </a:lnTo>
                  <a:cubicBezTo>
                    <a:pt x="732" y="586"/>
                    <a:pt x="654" y="729"/>
                    <a:pt x="830" y="509"/>
                  </a:cubicBezTo>
                  <a:cubicBezTo>
                    <a:pt x="909" y="411"/>
                    <a:pt x="991" y="281"/>
                    <a:pt x="1015" y="109"/>
                  </a:cubicBezTo>
                  <a:lnTo>
                    <a:pt x="712" y="0"/>
                  </a:lnTo>
                  <a:lnTo>
                    <a:pt x="579" y="226"/>
                  </a:lnTo>
                  <a:cubicBezTo>
                    <a:pt x="433" y="466"/>
                    <a:pt x="281" y="528"/>
                    <a:pt x="14" y="617"/>
                  </a:cubicBezTo>
                  <a:lnTo>
                    <a:pt x="0" y="85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7" name="Freeform 88">
              <a:extLst>
                <a:ext uri="{FF2B5EF4-FFF2-40B4-BE49-F238E27FC236}">
                  <a16:creationId xmlns:a16="http://schemas.microsoft.com/office/drawing/2014/main" id="{711C1BDA-5876-4360-884A-783172D3769F}"/>
                </a:ext>
              </a:extLst>
            </p:cNvPr>
            <p:cNvSpPr>
              <a:spLocks/>
            </p:cNvSpPr>
            <p:nvPr/>
          </p:nvSpPr>
          <p:spPr bwMode="auto">
            <a:xfrm>
              <a:off x="3134608" y="427999"/>
              <a:ext cx="793036" cy="965712"/>
            </a:xfrm>
            <a:custGeom>
              <a:avLst/>
              <a:gdLst>
                <a:gd name="T0" fmla="*/ 0 w 1474"/>
                <a:gd name="T1" fmla="*/ 1058 h 1793"/>
                <a:gd name="T2" fmla="*/ 1055 w 1474"/>
                <a:gd name="T3" fmla="*/ 1584 h 1793"/>
                <a:gd name="T4" fmla="*/ 1106 w 1474"/>
                <a:gd name="T5" fmla="*/ 1757 h 1793"/>
                <a:gd name="T6" fmla="*/ 1114 w 1474"/>
                <a:gd name="T7" fmla="*/ 1787 h 1793"/>
                <a:gd name="T8" fmla="*/ 1183 w 1474"/>
                <a:gd name="T9" fmla="*/ 1776 h 1793"/>
                <a:gd name="T10" fmla="*/ 1398 w 1474"/>
                <a:gd name="T11" fmla="*/ 1558 h 1793"/>
                <a:gd name="T12" fmla="*/ 936 w 1474"/>
                <a:gd name="T13" fmla="*/ 0 h 1793"/>
                <a:gd name="T14" fmla="*/ 976 w 1474"/>
                <a:gd name="T15" fmla="*/ 1229 h 1793"/>
                <a:gd name="T16" fmla="*/ 0 w 1474"/>
                <a:gd name="T17" fmla="*/ 1058 h 1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4" h="1793">
                  <a:moveTo>
                    <a:pt x="0" y="1058"/>
                  </a:moveTo>
                  <a:cubicBezTo>
                    <a:pt x="115" y="1380"/>
                    <a:pt x="614" y="1571"/>
                    <a:pt x="1055" y="1584"/>
                  </a:cubicBezTo>
                  <a:lnTo>
                    <a:pt x="1106" y="1757"/>
                  </a:lnTo>
                  <a:cubicBezTo>
                    <a:pt x="1108" y="1765"/>
                    <a:pt x="1110" y="1778"/>
                    <a:pt x="1114" y="1787"/>
                  </a:cubicBezTo>
                  <a:cubicBezTo>
                    <a:pt x="1145" y="1790"/>
                    <a:pt x="1152" y="1793"/>
                    <a:pt x="1183" y="1776"/>
                  </a:cubicBezTo>
                  <a:cubicBezTo>
                    <a:pt x="1225" y="1493"/>
                    <a:pt x="1202" y="1633"/>
                    <a:pt x="1398" y="1558"/>
                  </a:cubicBezTo>
                  <a:cubicBezTo>
                    <a:pt x="1474" y="924"/>
                    <a:pt x="1353" y="188"/>
                    <a:pt x="936" y="0"/>
                  </a:cubicBezTo>
                  <a:cubicBezTo>
                    <a:pt x="905" y="144"/>
                    <a:pt x="1191" y="473"/>
                    <a:pt x="976" y="1229"/>
                  </a:cubicBezTo>
                  <a:cubicBezTo>
                    <a:pt x="227" y="1345"/>
                    <a:pt x="319" y="1076"/>
                    <a:pt x="0" y="1058"/>
                  </a:cubicBezTo>
                  <a:close/>
                </a:path>
              </a:pathLst>
            </a:custGeom>
            <a:solidFill>
              <a:srgbClr val="5929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8" name="Freeform 89">
              <a:extLst>
                <a:ext uri="{FF2B5EF4-FFF2-40B4-BE49-F238E27FC236}">
                  <a16:creationId xmlns:a16="http://schemas.microsoft.com/office/drawing/2014/main" id="{42D2AF80-B889-47F8-A932-97F0117492E4}"/>
                </a:ext>
              </a:extLst>
            </p:cNvPr>
            <p:cNvSpPr>
              <a:spLocks/>
            </p:cNvSpPr>
            <p:nvPr/>
          </p:nvSpPr>
          <p:spPr bwMode="auto">
            <a:xfrm>
              <a:off x="3057862" y="1914941"/>
              <a:ext cx="214249" cy="697104"/>
            </a:xfrm>
            <a:custGeom>
              <a:avLst/>
              <a:gdLst>
                <a:gd name="T0" fmla="*/ 0 w 400"/>
                <a:gd name="T1" fmla="*/ 807 h 1299"/>
                <a:gd name="T2" fmla="*/ 213 w 400"/>
                <a:gd name="T3" fmla="*/ 1299 h 1299"/>
                <a:gd name="T4" fmla="*/ 363 w 400"/>
                <a:gd name="T5" fmla="*/ 793 h 1299"/>
                <a:gd name="T6" fmla="*/ 335 w 400"/>
                <a:gd name="T7" fmla="*/ 360 h 1299"/>
                <a:gd name="T8" fmla="*/ 348 w 400"/>
                <a:gd name="T9" fmla="*/ 330 h 1299"/>
                <a:gd name="T10" fmla="*/ 354 w 400"/>
                <a:gd name="T11" fmla="*/ 102 h 1299"/>
                <a:gd name="T12" fmla="*/ 37 w 400"/>
                <a:gd name="T13" fmla="*/ 127 h 1299"/>
                <a:gd name="T14" fmla="*/ 68 w 400"/>
                <a:gd name="T15" fmla="*/ 639 h 1299"/>
                <a:gd name="T16" fmla="*/ 19 w 400"/>
                <a:gd name="T17" fmla="*/ 772 h 1299"/>
                <a:gd name="T18" fmla="*/ 0 w 400"/>
                <a:gd name="T19" fmla="*/ 807 h 1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1299">
                  <a:moveTo>
                    <a:pt x="0" y="807"/>
                  </a:moveTo>
                  <a:cubicBezTo>
                    <a:pt x="83" y="924"/>
                    <a:pt x="68" y="1226"/>
                    <a:pt x="213" y="1299"/>
                  </a:cubicBezTo>
                  <a:cubicBezTo>
                    <a:pt x="299" y="1208"/>
                    <a:pt x="369" y="942"/>
                    <a:pt x="363" y="793"/>
                  </a:cubicBezTo>
                  <a:cubicBezTo>
                    <a:pt x="320" y="627"/>
                    <a:pt x="288" y="497"/>
                    <a:pt x="335" y="360"/>
                  </a:cubicBezTo>
                  <a:cubicBezTo>
                    <a:pt x="339" y="348"/>
                    <a:pt x="344" y="342"/>
                    <a:pt x="348" y="330"/>
                  </a:cubicBezTo>
                  <a:cubicBezTo>
                    <a:pt x="376" y="249"/>
                    <a:pt x="400" y="219"/>
                    <a:pt x="354" y="102"/>
                  </a:cubicBezTo>
                  <a:cubicBezTo>
                    <a:pt x="91" y="0"/>
                    <a:pt x="38" y="126"/>
                    <a:pt x="37" y="127"/>
                  </a:cubicBezTo>
                  <a:cubicBezTo>
                    <a:pt x="20" y="243"/>
                    <a:pt x="118" y="378"/>
                    <a:pt x="68" y="639"/>
                  </a:cubicBezTo>
                  <a:lnTo>
                    <a:pt x="19" y="772"/>
                  </a:lnTo>
                  <a:cubicBezTo>
                    <a:pt x="16" y="767"/>
                    <a:pt x="7" y="796"/>
                    <a:pt x="0" y="807"/>
                  </a:cubicBezTo>
                  <a:close/>
                </a:path>
              </a:pathLst>
            </a:custGeom>
            <a:solidFill>
              <a:srgbClr val="DE64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9" name="Freeform 90">
              <a:extLst>
                <a:ext uri="{FF2B5EF4-FFF2-40B4-BE49-F238E27FC236}">
                  <a16:creationId xmlns:a16="http://schemas.microsoft.com/office/drawing/2014/main" id="{94BC392E-C047-44FF-9ABF-B88A298A5B0F}"/>
                </a:ext>
              </a:extLst>
            </p:cNvPr>
            <p:cNvSpPr>
              <a:spLocks/>
            </p:cNvSpPr>
            <p:nvPr/>
          </p:nvSpPr>
          <p:spPr bwMode="auto">
            <a:xfrm>
              <a:off x="3056222" y="3217762"/>
              <a:ext cx="406194" cy="313878"/>
            </a:xfrm>
            <a:prstGeom prst="ellipse">
              <a:avLst/>
            </a:pr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0" name="Oval 239">
              <a:extLst>
                <a:ext uri="{FF2B5EF4-FFF2-40B4-BE49-F238E27FC236}">
                  <a16:creationId xmlns:a16="http://schemas.microsoft.com/office/drawing/2014/main" id="{2578E5BA-4CF7-41A8-9172-CDEA2192E786}"/>
                </a:ext>
              </a:extLst>
            </p:cNvPr>
            <p:cNvSpPr/>
            <p:nvPr/>
          </p:nvSpPr>
          <p:spPr>
            <a:xfrm>
              <a:off x="2976001" y="1361577"/>
              <a:ext cx="92094" cy="9209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1" name="Freeform 56">
              <a:extLst>
                <a:ext uri="{FF2B5EF4-FFF2-40B4-BE49-F238E27FC236}">
                  <a16:creationId xmlns:a16="http://schemas.microsoft.com/office/drawing/2014/main" id="{A148765F-623B-4DAC-B1F8-517C90D7303F}"/>
                </a:ext>
              </a:extLst>
            </p:cNvPr>
            <p:cNvSpPr>
              <a:spLocks/>
            </p:cNvSpPr>
            <p:nvPr/>
          </p:nvSpPr>
          <p:spPr bwMode="auto">
            <a:xfrm flipH="1">
              <a:off x="2926075" y="1287442"/>
              <a:ext cx="188667" cy="63954"/>
            </a:xfrm>
            <a:custGeom>
              <a:avLst/>
              <a:gdLst>
                <a:gd name="T0" fmla="*/ 0 w 352"/>
                <a:gd name="T1" fmla="*/ 63 h 119"/>
                <a:gd name="T2" fmla="*/ 352 w 352"/>
                <a:gd name="T3" fmla="*/ 67 h 119"/>
                <a:gd name="T4" fmla="*/ 0 w 352"/>
                <a:gd name="T5" fmla="*/ 63 h 119"/>
              </a:gdLst>
              <a:ahLst/>
              <a:cxnLst>
                <a:cxn ang="0">
                  <a:pos x="T0" y="T1"/>
                </a:cxn>
                <a:cxn ang="0">
                  <a:pos x="T2" y="T3"/>
                </a:cxn>
                <a:cxn ang="0">
                  <a:pos x="T4" y="T5"/>
                </a:cxn>
              </a:cxnLst>
              <a:rect l="0" t="0" r="r" b="b"/>
              <a:pathLst>
                <a:path w="352" h="119">
                  <a:moveTo>
                    <a:pt x="0" y="63"/>
                  </a:moveTo>
                  <a:cubicBezTo>
                    <a:pt x="43" y="93"/>
                    <a:pt x="275" y="119"/>
                    <a:pt x="352" y="67"/>
                  </a:cubicBezTo>
                  <a:cubicBezTo>
                    <a:pt x="246" y="41"/>
                    <a:pt x="86" y="0"/>
                    <a:pt x="0" y="63"/>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242" name="Oval 241">
              <a:extLst>
                <a:ext uri="{FF2B5EF4-FFF2-40B4-BE49-F238E27FC236}">
                  <a16:creationId xmlns:a16="http://schemas.microsoft.com/office/drawing/2014/main" id="{74B5D618-2A6B-4540-B62D-6EF1C3BDD9A1}"/>
                </a:ext>
              </a:extLst>
            </p:cNvPr>
            <p:cNvSpPr/>
            <p:nvPr/>
          </p:nvSpPr>
          <p:spPr>
            <a:xfrm>
              <a:off x="3433276" y="1361577"/>
              <a:ext cx="92094" cy="9209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3" name="Freeform 56">
              <a:extLst>
                <a:ext uri="{FF2B5EF4-FFF2-40B4-BE49-F238E27FC236}">
                  <a16:creationId xmlns:a16="http://schemas.microsoft.com/office/drawing/2014/main" id="{F67671B2-E7AA-45CB-8855-3B05AF3C8CD5}"/>
                </a:ext>
              </a:extLst>
            </p:cNvPr>
            <p:cNvSpPr>
              <a:spLocks/>
            </p:cNvSpPr>
            <p:nvPr/>
          </p:nvSpPr>
          <p:spPr bwMode="auto">
            <a:xfrm>
              <a:off x="3394917" y="1287442"/>
              <a:ext cx="188667" cy="63954"/>
            </a:xfrm>
            <a:custGeom>
              <a:avLst/>
              <a:gdLst>
                <a:gd name="T0" fmla="*/ 0 w 352"/>
                <a:gd name="T1" fmla="*/ 63 h 119"/>
                <a:gd name="T2" fmla="*/ 352 w 352"/>
                <a:gd name="T3" fmla="*/ 67 h 119"/>
                <a:gd name="T4" fmla="*/ 0 w 352"/>
                <a:gd name="T5" fmla="*/ 63 h 119"/>
              </a:gdLst>
              <a:ahLst/>
              <a:cxnLst>
                <a:cxn ang="0">
                  <a:pos x="T0" y="T1"/>
                </a:cxn>
                <a:cxn ang="0">
                  <a:pos x="T2" y="T3"/>
                </a:cxn>
                <a:cxn ang="0">
                  <a:pos x="T4" y="T5"/>
                </a:cxn>
              </a:cxnLst>
              <a:rect l="0" t="0" r="r" b="b"/>
              <a:pathLst>
                <a:path w="352" h="119">
                  <a:moveTo>
                    <a:pt x="0" y="63"/>
                  </a:moveTo>
                  <a:cubicBezTo>
                    <a:pt x="43" y="93"/>
                    <a:pt x="275" y="119"/>
                    <a:pt x="352" y="67"/>
                  </a:cubicBezTo>
                  <a:cubicBezTo>
                    <a:pt x="246" y="41"/>
                    <a:pt x="86" y="0"/>
                    <a:pt x="0" y="63"/>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244" name="Freeform 41">
              <a:extLst>
                <a:ext uri="{FF2B5EF4-FFF2-40B4-BE49-F238E27FC236}">
                  <a16:creationId xmlns:a16="http://schemas.microsoft.com/office/drawing/2014/main" id="{F9B26192-861C-4F49-B226-8BA2A2D4CDC8}"/>
                </a:ext>
              </a:extLst>
            </p:cNvPr>
            <p:cNvSpPr>
              <a:spLocks/>
            </p:cNvSpPr>
            <p:nvPr/>
          </p:nvSpPr>
          <p:spPr bwMode="auto">
            <a:xfrm>
              <a:off x="3111819" y="1707748"/>
              <a:ext cx="253682" cy="111036"/>
            </a:xfrm>
            <a:custGeom>
              <a:avLst/>
              <a:gdLst>
                <a:gd name="T0" fmla="*/ 541 w 541"/>
                <a:gd name="T1" fmla="*/ 0 h 252"/>
                <a:gd name="T2" fmla="*/ 0 w 541"/>
                <a:gd name="T3" fmla="*/ 15 h 252"/>
                <a:gd name="T4" fmla="*/ 130 w 541"/>
                <a:gd name="T5" fmla="*/ 220 h 252"/>
                <a:gd name="T6" fmla="*/ 541 w 541"/>
                <a:gd name="T7" fmla="*/ 0 h 252"/>
                <a:gd name="connsiteX0" fmla="*/ 10000 w 10000"/>
                <a:gd name="connsiteY0" fmla="*/ 0 h 9263"/>
                <a:gd name="connsiteX1" fmla="*/ 0 w 10000"/>
                <a:gd name="connsiteY1" fmla="*/ 595 h 9263"/>
                <a:gd name="connsiteX2" fmla="*/ 2403 w 10000"/>
                <a:gd name="connsiteY2" fmla="*/ 8730 h 9263"/>
                <a:gd name="connsiteX3" fmla="*/ 10000 w 10000"/>
                <a:gd name="connsiteY3" fmla="*/ 0 h 9263"/>
              </a:gdLst>
              <a:ahLst/>
              <a:cxnLst>
                <a:cxn ang="0">
                  <a:pos x="connsiteX0" y="connsiteY0"/>
                </a:cxn>
                <a:cxn ang="0">
                  <a:pos x="connsiteX1" y="connsiteY1"/>
                </a:cxn>
                <a:cxn ang="0">
                  <a:pos x="connsiteX2" y="connsiteY2"/>
                </a:cxn>
                <a:cxn ang="0">
                  <a:pos x="connsiteX3" y="connsiteY3"/>
                </a:cxn>
              </a:cxnLst>
              <a:rect l="l" t="t" r="r" b="b"/>
              <a:pathLst>
                <a:path w="10000" h="9263">
                  <a:moveTo>
                    <a:pt x="10000" y="0"/>
                  </a:moveTo>
                  <a:lnTo>
                    <a:pt x="0" y="595"/>
                  </a:lnTo>
                  <a:cubicBezTo>
                    <a:pt x="388" y="5238"/>
                    <a:pt x="1209" y="7952"/>
                    <a:pt x="2403" y="8730"/>
                  </a:cubicBezTo>
                  <a:cubicBezTo>
                    <a:pt x="6636" y="10000"/>
                    <a:pt x="9242" y="9683"/>
                    <a:pt x="10000" y="0"/>
                  </a:cubicBezTo>
                  <a:close/>
                </a:path>
              </a:pathLst>
            </a:custGeom>
            <a:solidFill>
              <a:srgbClr val="FDFB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5" name="Freeform 34">
              <a:extLst>
                <a:ext uri="{FF2B5EF4-FFF2-40B4-BE49-F238E27FC236}">
                  <a16:creationId xmlns:a16="http://schemas.microsoft.com/office/drawing/2014/main" id="{BF6C1C8D-E46B-479C-844B-61C134E91B5D}"/>
                </a:ext>
              </a:extLst>
            </p:cNvPr>
            <p:cNvSpPr>
              <a:spLocks/>
            </p:cNvSpPr>
            <p:nvPr/>
          </p:nvSpPr>
          <p:spPr bwMode="auto">
            <a:xfrm>
              <a:off x="2545080" y="4079797"/>
              <a:ext cx="1304565" cy="83144"/>
            </a:xfrm>
            <a:custGeom>
              <a:avLst/>
              <a:gdLst>
                <a:gd name="T0" fmla="*/ 166 w 2515"/>
                <a:gd name="T1" fmla="*/ 149 h 149"/>
                <a:gd name="T2" fmla="*/ 2324 w 2515"/>
                <a:gd name="T3" fmla="*/ 148 h 149"/>
                <a:gd name="T4" fmla="*/ 2515 w 2515"/>
                <a:gd name="T5" fmla="*/ 0 h 149"/>
                <a:gd name="T6" fmla="*/ 0 w 2515"/>
                <a:gd name="T7" fmla="*/ 17 h 149"/>
                <a:gd name="T8" fmla="*/ 166 w 2515"/>
                <a:gd name="T9" fmla="*/ 149 h 149"/>
              </a:gdLst>
              <a:ahLst/>
              <a:cxnLst>
                <a:cxn ang="0">
                  <a:pos x="T0" y="T1"/>
                </a:cxn>
                <a:cxn ang="0">
                  <a:pos x="T2" y="T3"/>
                </a:cxn>
                <a:cxn ang="0">
                  <a:pos x="T4" y="T5"/>
                </a:cxn>
                <a:cxn ang="0">
                  <a:pos x="T6" y="T7"/>
                </a:cxn>
                <a:cxn ang="0">
                  <a:pos x="T8" y="T9"/>
                </a:cxn>
              </a:cxnLst>
              <a:rect l="0" t="0" r="r" b="b"/>
              <a:pathLst>
                <a:path w="2515" h="149">
                  <a:moveTo>
                    <a:pt x="166" y="149"/>
                  </a:moveTo>
                  <a:lnTo>
                    <a:pt x="2324" y="148"/>
                  </a:lnTo>
                  <a:lnTo>
                    <a:pt x="2515" y="0"/>
                  </a:lnTo>
                  <a:lnTo>
                    <a:pt x="0" y="17"/>
                  </a:lnTo>
                  <a:lnTo>
                    <a:pt x="166" y="149"/>
                  </a:lnTo>
                  <a:close/>
                </a:path>
              </a:pathLst>
            </a:custGeom>
            <a:solidFill>
              <a:srgbClr val="A3B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6" name="Freeform 72">
              <a:extLst>
                <a:ext uri="{FF2B5EF4-FFF2-40B4-BE49-F238E27FC236}">
                  <a16:creationId xmlns:a16="http://schemas.microsoft.com/office/drawing/2014/main" id="{373910DA-69B2-499C-91C5-35C6C66378C2}"/>
                </a:ext>
              </a:extLst>
            </p:cNvPr>
            <p:cNvSpPr>
              <a:spLocks/>
            </p:cNvSpPr>
            <p:nvPr/>
          </p:nvSpPr>
          <p:spPr bwMode="auto">
            <a:xfrm>
              <a:off x="3515136" y="3967879"/>
              <a:ext cx="847398" cy="2654110"/>
            </a:xfrm>
            <a:custGeom>
              <a:avLst/>
              <a:gdLst>
                <a:gd name="T0" fmla="*/ 474 w 1577"/>
                <a:gd name="T1" fmla="*/ 254 h 4932"/>
                <a:gd name="T2" fmla="*/ 305 w 1577"/>
                <a:gd name="T3" fmla="*/ 572 h 4932"/>
                <a:gd name="T4" fmla="*/ 259 w 1577"/>
                <a:gd name="T5" fmla="*/ 956 h 4932"/>
                <a:gd name="T6" fmla="*/ 259 w 1577"/>
                <a:gd name="T7" fmla="*/ 1025 h 4932"/>
                <a:gd name="T8" fmla="*/ 0 w 1577"/>
                <a:gd name="T9" fmla="*/ 4814 h 4932"/>
                <a:gd name="T10" fmla="*/ 359 w 1577"/>
                <a:gd name="T11" fmla="*/ 4858 h 4932"/>
                <a:gd name="T12" fmla="*/ 733 w 1577"/>
                <a:gd name="T13" fmla="*/ 4932 h 4932"/>
                <a:gd name="T14" fmla="*/ 860 w 1577"/>
                <a:gd name="T15" fmla="*/ 4731 h 4932"/>
                <a:gd name="T16" fmla="*/ 907 w 1577"/>
                <a:gd name="T17" fmla="*/ 4422 h 4932"/>
                <a:gd name="T18" fmla="*/ 1371 w 1577"/>
                <a:gd name="T19" fmla="*/ 1502 h 4932"/>
                <a:gd name="T20" fmla="*/ 1363 w 1577"/>
                <a:gd name="T21" fmla="*/ 360 h 4932"/>
                <a:gd name="T22" fmla="*/ 474 w 1577"/>
                <a:gd name="T23" fmla="*/ 254 h 4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7" h="4932">
                  <a:moveTo>
                    <a:pt x="474" y="254"/>
                  </a:moveTo>
                  <a:cubicBezTo>
                    <a:pt x="421" y="390"/>
                    <a:pt x="346" y="435"/>
                    <a:pt x="305" y="572"/>
                  </a:cubicBezTo>
                  <a:cubicBezTo>
                    <a:pt x="268" y="697"/>
                    <a:pt x="293" y="855"/>
                    <a:pt x="259" y="956"/>
                  </a:cubicBezTo>
                  <a:lnTo>
                    <a:pt x="259" y="1025"/>
                  </a:lnTo>
                  <a:lnTo>
                    <a:pt x="0" y="4814"/>
                  </a:lnTo>
                  <a:cubicBezTo>
                    <a:pt x="94" y="4827"/>
                    <a:pt x="234" y="4843"/>
                    <a:pt x="359" y="4858"/>
                  </a:cubicBezTo>
                  <a:cubicBezTo>
                    <a:pt x="505" y="4875"/>
                    <a:pt x="697" y="4835"/>
                    <a:pt x="733" y="4932"/>
                  </a:cubicBezTo>
                  <a:cubicBezTo>
                    <a:pt x="825" y="4864"/>
                    <a:pt x="831" y="4888"/>
                    <a:pt x="860" y="4731"/>
                  </a:cubicBezTo>
                  <a:cubicBezTo>
                    <a:pt x="878" y="4633"/>
                    <a:pt x="891" y="4522"/>
                    <a:pt x="907" y="4422"/>
                  </a:cubicBezTo>
                  <a:lnTo>
                    <a:pt x="1371" y="1502"/>
                  </a:lnTo>
                  <a:cubicBezTo>
                    <a:pt x="1433" y="1108"/>
                    <a:pt x="1577" y="684"/>
                    <a:pt x="1363" y="360"/>
                  </a:cubicBezTo>
                  <a:cubicBezTo>
                    <a:pt x="1159" y="0"/>
                    <a:pt x="767" y="26"/>
                    <a:pt x="474" y="254"/>
                  </a:cubicBezTo>
                  <a:close/>
                </a:path>
              </a:pathLst>
            </a:custGeom>
            <a:solidFill>
              <a:schemeClr val="tx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7" name="Freeform 73">
              <a:extLst>
                <a:ext uri="{FF2B5EF4-FFF2-40B4-BE49-F238E27FC236}">
                  <a16:creationId xmlns:a16="http://schemas.microsoft.com/office/drawing/2014/main" id="{8F0F6AD5-261D-4D04-9EB8-25116BD4F024}"/>
                </a:ext>
              </a:extLst>
            </p:cNvPr>
            <p:cNvSpPr>
              <a:spLocks/>
            </p:cNvSpPr>
            <p:nvPr/>
          </p:nvSpPr>
          <p:spPr bwMode="auto">
            <a:xfrm>
              <a:off x="2021799" y="3990262"/>
              <a:ext cx="1205544" cy="2347129"/>
            </a:xfrm>
            <a:custGeom>
              <a:avLst/>
              <a:gdLst>
                <a:gd name="T0" fmla="*/ 105 w 2243"/>
                <a:gd name="T1" fmla="*/ 883 h 4364"/>
                <a:gd name="T2" fmla="*/ 419 w 2243"/>
                <a:gd name="T3" fmla="*/ 1735 h 4364"/>
                <a:gd name="T4" fmla="*/ 748 w 2243"/>
                <a:gd name="T5" fmla="*/ 2605 h 4364"/>
                <a:gd name="T6" fmla="*/ 1392 w 2243"/>
                <a:gd name="T7" fmla="*/ 4364 h 4364"/>
                <a:gd name="T8" fmla="*/ 1462 w 2243"/>
                <a:gd name="T9" fmla="*/ 4316 h 4364"/>
                <a:gd name="T10" fmla="*/ 2243 w 2243"/>
                <a:gd name="T11" fmla="*/ 4064 h 4364"/>
                <a:gd name="T12" fmla="*/ 1899 w 2243"/>
                <a:gd name="T13" fmla="*/ 2801 h 4364"/>
                <a:gd name="T14" fmla="*/ 1363 w 2243"/>
                <a:gd name="T15" fmla="*/ 934 h 4364"/>
                <a:gd name="T16" fmla="*/ 1247 w 2243"/>
                <a:gd name="T17" fmla="*/ 554 h 4364"/>
                <a:gd name="T18" fmla="*/ 1093 w 2243"/>
                <a:gd name="T19" fmla="*/ 210 h 4364"/>
                <a:gd name="T20" fmla="*/ 675 w 2243"/>
                <a:gd name="T21" fmla="*/ 0 h 4364"/>
                <a:gd name="T22" fmla="*/ 147 w 2243"/>
                <a:gd name="T23" fmla="*/ 243 h 4364"/>
                <a:gd name="T24" fmla="*/ 105 w 2243"/>
                <a:gd name="T25" fmla="*/ 883 h 4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3" h="4364">
                  <a:moveTo>
                    <a:pt x="105" y="883"/>
                  </a:moveTo>
                  <a:cubicBezTo>
                    <a:pt x="174" y="1143"/>
                    <a:pt x="318" y="1470"/>
                    <a:pt x="419" y="1735"/>
                  </a:cubicBezTo>
                  <a:cubicBezTo>
                    <a:pt x="527" y="2019"/>
                    <a:pt x="636" y="2311"/>
                    <a:pt x="748" y="2605"/>
                  </a:cubicBezTo>
                  <a:cubicBezTo>
                    <a:pt x="871" y="2929"/>
                    <a:pt x="1368" y="4119"/>
                    <a:pt x="1392" y="4364"/>
                  </a:cubicBezTo>
                  <a:lnTo>
                    <a:pt x="1462" y="4316"/>
                  </a:lnTo>
                  <a:cubicBezTo>
                    <a:pt x="1552" y="4266"/>
                    <a:pt x="2125" y="4056"/>
                    <a:pt x="2243" y="4064"/>
                  </a:cubicBezTo>
                  <a:cubicBezTo>
                    <a:pt x="2163" y="3799"/>
                    <a:pt x="1911" y="3052"/>
                    <a:pt x="1899" y="2801"/>
                  </a:cubicBezTo>
                  <a:cubicBezTo>
                    <a:pt x="1821" y="2692"/>
                    <a:pt x="1394" y="1154"/>
                    <a:pt x="1363" y="934"/>
                  </a:cubicBezTo>
                  <a:cubicBezTo>
                    <a:pt x="1323" y="833"/>
                    <a:pt x="1287" y="696"/>
                    <a:pt x="1247" y="554"/>
                  </a:cubicBezTo>
                  <a:cubicBezTo>
                    <a:pt x="1190" y="347"/>
                    <a:pt x="1173" y="353"/>
                    <a:pt x="1093" y="210"/>
                  </a:cubicBezTo>
                  <a:cubicBezTo>
                    <a:pt x="980" y="110"/>
                    <a:pt x="880" y="45"/>
                    <a:pt x="675" y="0"/>
                  </a:cubicBezTo>
                  <a:cubicBezTo>
                    <a:pt x="385" y="1"/>
                    <a:pt x="257" y="61"/>
                    <a:pt x="147" y="243"/>
                  </a:cubicBezTo>
                  <a:cubicBezTo>
                    <a:pt x="42" y="417"/>
                    <a:pt x="0" y="688"/>
                    <a:pt x="105" y="883"/>
                  </a:cubicBezTo>
                  <a:close/>
                </a:path>
              </a:pathLst>
            </a:custGeom>
            <a:solidFill>
              <a:schemeClr val="tx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3828041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041895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2.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3" Type="http://schemas.openxmlformats.org/officeDocument/2006/relationships/slideLayout" Target="../slideLayouts/slideLayout10.xml"/><Relationship Id="rId21" Type="http://schemas.openxmlformats.org/officeDocument/2006/relationships/theme" Target="../theme/theme3.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770FCC-DE01-495B-5C1B-E210BCCF3E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C66981C-64CD-4D2C-A1C8-3A73B3BB4A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830BE4-A9CC-115D-DE7F-377DE5F811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9AC001-B55A-4846-A807-644A9C6C8725}" type="datetimeFigureOut">
              <a:rPr lang="en-US" smtClean="0"/>
              <a:t>11/10/22</a:t>
            </a:fld>
            <a:endParaRPr lang="en-US"/>
          </a:p>
        </p:txBody>
      </p:sp>
      <p:sp>
        <p:nvSpPr>
          <p:cNvPr id="5" name="Footer Placeholder 4">
            <a:extLst>
              <a:ext uri="{FF2B5EF4-FFF2-40B4-BE49-F238E27FC236}">
                <a16:creationId xmlns:a16="http://schemas.microsoft.com/office/drawing/2014/main" id="{21862D54-4D2D-879B-E40C-F6BADC0C94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E3C6D8B-567A-D716-57E1-1C8E0F6C7C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3D360B-356F-3C45-B01F-AFE88D89530C}" type="slidenum">
              <a:rPr lang="en-US" smtClean="0"/>
              <a:t>‹#›</a:t>
            </a:fld>
            <a:endParaRPr lang="en-US"/>
          </a:p>
        </p:txBody>
      </p:sp>
    </p:spTree>
    <p:extLst>
      <p:ext uri="{BB962C8B-B14F-4D97-AF65-F5344CB8AC3E}">
        <p14:creationId xmlns:p14="http://schemas.microsoft.com/office/powerpoint/2010/main" val="1816633220"/>
      </p:ext>
    </p:extLst>
  </p:cSld>
  <p:clrMap bg1="lt1" tx1="dk1" bg2="lt2" tx2="dk2" accent1="accent1" accent2="accent2" accent3="accent3" accent4="accent4" accent5="accent5" accent6="accent6" hlink="hlink" folHlink="folHlink"/>
  <p:sldLayoutIdLst>
    <p:sldLayoutId id="2147483649" r:id="rId1"/>
    <p:sldLayoutId id="214748365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7766938"/>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3F3F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8624" y="0"/>
            <a:ext cx="11115357" cy="72866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28624" y="1047750"/>
            <a:ext cx="11115357" cy="512921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355746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Lst>
  <p:hf hdr="0" ftr="0" dt="0"/>
  <p:txStyles>
    <p:titleStyle>
      <a:lvl1pPr marL="72000" indent="-72000" algn="l" defTabSz="914400" rtl="0" eaLnBrk="1" latinLnBrk="0" hangingPunct="1">
        <a:lnSpc>
          <a:spcPct val="100000"/>
        </a:lnSpc>
        <a:spcBef>
          <a:spcPct val="0"/>
        </a:spcBef>
        <a:buNone/>
        <a:defRPr sz="2800" b="1" kern="1200">
          <a:solidFill>
            <a:srgbClr val="0182C3"/>
          </a:solidFill>
          <a:latin typeface="Century Gothic" panose="020B0502020202020204" pitchFamily="34" charset="0"/>
          <a:ea typeface="+mj-ea"/>
          <a:cs typeface="+mj-cs"/>
        </a:defRPr>
      </a:lvl1pPr>
    </p:titleStyle>
    <p:bodyStyle>
      <a:lvl1pPr marL="72000" indent="-720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72000" indent="-720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72000" indent="-72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72000" indent="-720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72000" indent="-720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lus.youexec.com/video/budgettemp" TargetMode="External"/><Relationship Id="rId7" Type="http://schemas.openxmlformats.org/officeDocument/2006/relationships/hyperlink" Target="https://plus.youexec.com/feedback/budgettemp"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gif"/><Relationship Id="rId5" Type="http://schemas.openxmlformats.org/officeDocument/2006/relationships/image" Target="../media/image3.png"/><Relationship Id="rId4" Type="http://schemas.openxmlformats.org/officeDocument/2006/relationships/hyperlink" Target="https://youexec.com/plus?m=ppt&amp;sr=%20budgettemp"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chart" Target="../charts/chart11.xml"/><Relationship Id="rId5" Type="http://schemas.openxmlformats.org/officeDocument/2006/relationships/chart" Target="../charts/chart10.xml"/><Relationship Id="rId4" Type="http://schemas.openxmlformats.org/officeDocument/2006/relationships/chart" Target="../charts/chart9.xml"/></Relationships>
</file>

<file path=ppt/slides/_rels/slide31.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chart" Target="../charts/chart14.xml"/><Relationship Id="rId4" Type="http://schemas.openxmlformats.org/officeDocument/2006/relationships/chart" Target="../charts/char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hyperlink" Target="https://plus.youexec.com/article/cost" TargetMode="External"/><Relationship Id="rId7" Type="http://schemas.openxmlformats.org/officeDocument/2006/relationships/hyperlink" Target="https://plus.youexec.com/article/scenario" TargetMode="External"/><Relationship Id="rId2" Type="http://schemas.openxmlformats.org/officeDocument/2006/relationships/notesSlide" Target="../notesSlides/notesSlide33.xml"/><Relationship Id="rId1" Type="http://schemas.openxmlformats.org/officeDocument/2006/relationships/slideLayout" Target="../slideLayouts/slideLayout27.xml"/><Relationship Id="rId6" Type="http://schemas.openxmlformats.org/officeDocument/2006/relationships/image" Target="../media/image9.gif"/><Relationship Id="rId5" Type="http://schemas.openxmlformats.org/officeDocument/2006/relationships/hyperlink" Target="https://plus.youexec.com/article/costopt" TargetMode="External"/><Relationship Id="rId10" Type="http://schemas.openxmlformats.org/officeDocument/2006/relationships/image" Target="../media/image11.gif"/><Relationship Id="rId4" Type="http://schemas.openxmlformats.org/officeDocument/2006/relationships/image" Target="../media/image8.gif"/><Relationship Id="rId9" Type="http://schemas.openxmlformats.org/officeDocument/2006/relationships/hyperlink" Target="https://plus.youexec.com/article/benefit"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EFBBC22-36DF-084B-8829-047B0472472A}"/>
              </a:ext>
            </a:extLst>
          </p:cNvPr>
          <p:cNvSpPr txBox="1"/>
          <p:nvPr/>
        </p:nvSpPr>
        <p:spPr>
          <a:xfrm>
            <a:off x="7075564" y="5129052"/>
            <a:ext cx="3455705" cy="888256"/>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This video will walk you through the benefits of this framework. Paid members, please log in for a better viewing experience.</a:t>
            </a:r>
          </a:p>
        </p:txBody>
      </p:sp>
      <p:sp>
        <p:nvSpPr>
          <p:cNvPr id="15" name="Rounded Rectangle 14">
            <a:hlinkClick r:id="rId3"/>
            <a:extLst>
              <a:ext uri="{FF2B5EF4-FFF2-40B4-BE49-F238E27FC236}">
                <a16:creationId xmlns:a16="http://schemas.microsoft.com/office/drawing/2014/main" id="{46713F1D-4D14-9C48-AAB5-37AB772F3CA3}"/>
              </a:ext>
            </a:extLst>
          </p:cNvPr>
          <p:cNvSpPr/>
          <p:nvPr/>
        </p:nvSpPr>
        <p:spPr bwMode="auto">
          <a:xfrm>
            <a:off x="7083138" y="4206754"/>
            <a:ext cx="3455706" cy="690671"/>
          </a:xfrm>
          <a:prstGeom prst="roundRect">
            <a:avLst>
              <a:gd name="adj" fmla="val 9962"/>
            </a:avLst>
          </a:prstGeom>
          <a:solidFill>
            <a:srgbClr val="0044FF"/>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998"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Watch explainer</a:t>
            </a:r>
          </a:p>
        </p:txBody>
      </p:sp>
      <p:pic>
        <p:nvPicPr>
          <p:cNvPr id="25" name="Picture 24">
            <a:hlinkClick r:id="rId4"/>
            <a:extLst>
              <a:ext uri="{FF2B5EF4-FFF2-40B4-BE49-F238E27FC236}">
                <a16:creationId xmlns:a16="http://schemas.microsoft.com/office/drawing/2014/main" id="{1AB3293C-F512-DF4E-8165-1A9C8B9668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72131" y="840692"/>
            <a:ext cx="2388399" cy="686665"/>
          </a:xfrm>
          <a:prstGeom prst="rect">
            <a:avLst/>
          </a:prstGeom>
        </p:spPr>
      </p:pic>
      <p:sp>
        <p:nvSpPr>
          <p:cNvPr id="13" name="TextBox 12">
            <a:extLst>
              <a:ext uri="{FF2B5EF4-FFF2-40B4-BE49-F238E27FC236}">
                <a16:creationId xmlns:a16="http://schemas.microsoft.com/office/drawing/2014/main" id="{E6774262-A710-D04D-A5FB-5BDB58062892}"/>
              </a:ext>
            </a:extLst>
          </p:cNvPr>
          <p:cNvSpPr txBox="1"/>
          <p:nvPr/>
        </p:nvSpPr>
        <p:spPr>
          <a:xfrm>
            <a:off x="750698" y="2020243"/>
            <a:ext cx="4217177" cy="1165191"/>
          </a:xfrm>
          <a:prstGeom prst="rect">
            <a:avLst/>
          </a:prstGeom>
          <a:solidFill>
            <a:schemeClr val="bg1"/>
          </a:solid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You Exec provides business resources that move your career forward. Access our full library of presentations, spreadsheet models, and business book summaries. We do the work, you take the credit.</a:t>
            </a:r>
          </a:p>
        </p:txBody>
      </p:sp>
      <p:sp>
        <p:nvSpPr>
          <p:cNvPr id="14" name="TextBox 13">
            <a:extLst>
              <a:ext uri="{FF2B5EF4-FFF2-40B4-BE49-F238E27FC236}">
                <a16:creationId xmlns:a16="http://schemas.microsoft.com/office/drawing/2014/main" id="{BAC14C91-8D62-C340-9046-24DCF787110B}"/>
              </a:ext>
            </a:extLst>
          </p:cNvPr>
          <p:cNvSpPr txBox="1"/>
          <p:nvPr/>
        </p:nvSpPr>
        <p:spPr>
          <a:xfrm>
            <a:off x="750700" y="3503715"/>
            <a:ext cx="4217176" cy="1719189"/>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Errors &amp; Omissions Liability (E&amp;O): </a:t>
            </a: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You Exec makes no guarantee that the statements, analysis, projections, estimates, graphs, reports, numbers, and any derivatives sourced from this presentation are free of errors and omissions. You Exec assumes no liability for erroneous outcomes derived from this presentation. </a:t>
            </a:r>
            <a:endPar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endParaRPr>
          </a:p>
        </p:txBody>
      </p:sp>
      <p:pic>
        <p:nvPicPr>
          <p:cNvPr id="6" name="Picture 5">
            <a:hlinkClick r:id="rId3"/>
            <a:extLst>
              <a:ext uri="{FF2B5EF4-FFF2-40B4-BE49-F238E27FC236}">
                <a16:creationId xmlns:a16="http://schemas.microsoft.com/office/drawing/2014/main" id="{2005BA3B-18D8-2F48-95D5-B3C8B62AE9C6}"/>
              </a:ext>
            </a:extLst>
          </p:cNvPr>
          <p:cNvPicPr>
            <a:picLocks noChangeAspect="1"/>
          </p:cNvPicPr>
          <p:nvPr/>
        </p:nvPicPr>
        <p:blipFill>
          <a:blip r:embed="rId6"/>
          <a:srcRect l="74" r="74"/>
          <a:stretch/>
        </p:blipFill>
        <p:spPr>
          <a:xfrm>
            <a:off x="6248415" y="932980"/>
            <a:ext cx="5125153" cy="2887170"/>
          </a:xfrm>
          <a:prstGeom prst="roundRect">
            <a:avLst>
              <a:gd name="adj" fmla="val 5398"/>
            </a:avLst>
          </a:prstGeom>
          <a:solidFill>
            <a:srgbClr val="FFFFFF">
              <a:shade val="85000"/>
            </a:srgbClr>
          </a:solidFill>
          <a:ln>
            <a:noFill/>
          </a:ln>
          <a:effectLst/>
        </p:spPr>
      </p:pic>
      <p:sp>
        <p:nvSpPr>
          <p:cNvPr id="8" name="Rounded Rectangle 7">
            <a:hlinkClick r:id="rId7"/>
            <a:extLst>
              <a:ext uri="{FF2B5EF4-FFF2-40B4-BE49-F238E27FC236}">
                <a16:creationId xmlns:a16="http://schemas.microsoft.com/office/drawing/2014/main" id="{0653B420-FC03-DFCC-57E3-30F3F87284E0}"/>
              </a:ext>
            </a:extLst>
          </p:cNvPr>
          <p:cNvSpPr/>
          <p:nvPr/>
        </p:nvSpPr>
        <p:spPr bwMode="auto">
          <a:xfrm>
            <a:off x="3569478" y="5541186"/>
            <a:ext cx="1174618" cy="402414"/>
          </a:xfrm>
          <a:prstGeom prst="roundRect">
            <a:avLst>
              <a:gd name="adj" fmla="val 24054"/>
            </a:avLst>
          </a:prstGeom>
          <a:solidFill>
            <a:srgbClr val="424242"/>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Feedback</a:t>
            </a:r>
          </a:p>
        </p:txBody>
      </p:sp>
      <p:sp>
        <p:nvSpPr>
          <p:cNvPr id="9" name="TextBox 8">
            <a:extLst>
              <a:ext uri="{FF2B5EF4-FFF2-40B4-BE49-F238E27FC236}">
                <a16:creationId xmlns:a16="http://schemas.microsoft.com/office/drawing/2014/main" id="{5CEA113A-0781-CC8E-23A1-ADC09B093B93}"/>
              </a:ext>
            </a:extLst>
          </p:cNvPr>
          <p:cNvSpPr txBox="1"/>
          <p:nvPr/>
        </p:nvSpPr>
        <p:spPr>
          <a:xfrm>
            <a:off x="750699" y="5541186"/>
            <a:ext cx="2818780" cy="334194"/>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Found an error, have suggestions?</a:t>
            </a:r>
          </a:p>
        </p:txBody>
      </p:sp>
    </p:spTree>
    <p:extLst>
      <p:ext uri="{BB962C8B-B14F-4D97-AF65-F5344CB8AC3E}">
        <p14:creationId xmlns:p14="http://schemas.microsoft.com/office/powerpoint/2010/main" val="187216679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32A4DCA-1DBD-4696-919E-C4B5EB22618C}"/>
              </a:ext>
            </a:extLst>
          </p:cNvPr>
          <p:cNvSpPr txBox="1"/>
          <p:nvPr/>
        </p:nvSpPr>
        <p:spPr>
          <a:xfrm>
            <a:off x="2329446" y="394562"/>
            <a:ext cx="7533108" cy="567463"/>
          </a:xfrm>
          <a:prstGeom prst="rect">
            <a:avLst/>
          </a:prstGeom>
          <a:noFill/>
        </p:spPr>
        <p:txBody>
          <a:bodyPr wrap="square" rtlCol="0">
            <a:spAutoFit/>
          </a:bodyPr>
          <a:lstStyle/>
          <a:p>
            <a:pPr algn="ctr">
              <a:lnSpc>
                <a:spcPts val="4000"/>
              </a:lnSpc>
            </a:pPr>
            <a:r>
              <a:rPr lang="en-US" sz="3000" dirty="0">
                <a:solidFill>
                  <a:schemeClr val="tx2">
                    <a:lumMod val="60000"/>
                    <a:lumOff val="40000"/>
                  </a:schemeClr>
                </a:solidFill>
                <a:latin typeface="Montserrat" panose="00000500000000000000" pitchFamily="50" charset="0"/>
              </a:rPr>
              <a:t>Budget Planning by Costs vs Benefits</a:t>
            </a:r>
          </a:p>
        </p:txBody>
      </p:sp>
      <p:sp>
        <p:nvSpPr>
          <p:cNvPr id="3" name="Rectangle: Rounded Corners 2">
            <a:extLst>
              <a:ext uri="{FF2B5EF4-FFF2-40B4-BE49-F238E27FC236}">
                <a16:creationId xmlns:a16="http://schemas.microsoft.com/office/drawing/2014/main" id="{06D7FBC2-F60B-4F67-9E5A-E9E98981D639}"/>
              </a:ext>
            </a:extLst>
          </p:cNvPr>
          <p:cNvSpPr/>
          <p:nvPr/>
        </p:nvSpPr>
        <p:spPr>
          <a:xfrm>
            <a:off x="814389" y="1781174"/>
            <a:ext cx="10563223" cy="4381497"/>
          </a:xfrm>
          <a:prstGeom prst="roundRect">
            <a:avLst>
              <a:gd name="adj" fmla="val 6884"/>
            </a:avLst>
          </a:prstGeom>
          <a:solidFill>
            <a:schemeClr val="bg1">
              <a:alpha val="85000"/>
            </a:schemeClr>
          </a:solidFill>
          <a:ln w="3175" cap="flat">
            <a:noFill/>
            <a:prstDash val="solid"/>
            <a:miter/>
          </a:ln>
          <a:effectLst>
            <a:outerShdw blurRad="139700" dist="38100" dir="2700000" algn="tl" rotWithShape="0">
              <a:schemeClr val="accent1">
                <a:lumMod val="50000"/>
                <a:alpha val="1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5" name="TextBox 4">
            <a:extLst>
              <a:ext uri="{FF2B5EF4-FFF2-40B4-BE49-F238E27FC236}">
                <a16:creationId xmlns:a16="http://schemas.microsoft.com/office/drawing/2014/main" id="{F5E01228-6F46-4271-AEE2-775932FC06C9}"/>
              </a:ext>
            </a:extLst>
          </p:cNvPr>
          <p:cNvSpPr txBox="1"/>
          <p:nvPr/>
        </p:nvSpPr>
        <p:spPr>
          <a:xfrm>
            <a:off x="1557598" y="1306368"/>
            <a:ext cx="902812" cy="292388"/>
          </a:xfrm>
          <a:prstGeom prst="rect">
            <a:avLst/>
          </a:prstGeom>
          <a:noFill/>
        </p:spPr>
        <p:txBody>
          <a:bodyPr wrap="none" rtlCol="0">
            <a:spAutoFit/>
          </a:bodyPr>
          <a:lstStyle/>
          <a:p>
            <a:pPr algn="ctr"/>
            <a:r>
              <a:rPr lang="en-US" sz="1300" b="1" dirty="0">
                <a:solidFill>
                  <a:schemeClr val="accent1"/>
                </a:solidFill>
                <a:latin typeface="Montserrat" panose="00000500000000000000" pitchFamily="50" charset="0"/>
              </a:rPr>
              <a:t>Projects</a:t>
            </a:r>
          </a:p>
        </p:txBody>
      </p:sp>
      <p:sp>
        <p:nvSpPr>
          <p:cNvPr id="7" name="TextBox 6">
            <a:extLst>
              <a:ext uri="{FF2B5EF4-FFF2-40B4-BE49-F238E27FC236}">
                <a16:creationId xmlns:a16="http://schemas.microsoft.com/office/drawing/2014/main" id="{4973E1BD-814A-4457-8EEE-016AE0A74F22}"/>
              </a:ext>
            </a:extLst>
          </p:cNvPr>
          <p:cNvSpPr txBox="1"/>
          <p:nvPr/>
        </p:nvSpPr>
        <p:spPr>
          <a:xfrm>
            <a:off x="3078986" y="1306368"/>
            <a:ext cx="1127232" cy="292388"/>
          </a:xfrm>
          <a:prstGeom prst="rect">
            <a:avLst/>
          </a:prstGeom>
          <a:noFill/>
        </p:spPr>
        <p:txBody>
          <a:bodyPr wrap="none" rtlCol="0">
            <a:spAutoFit/>
          </a:bodyPr>
          <a:lstStyle/>
          <a:p>
            <a:pPr algn="ctr"/>
            <a:r>
              <a:rPr lang="en-US" sz="1300" b="1" dirty="0">
                <a:solidFill>
                  <a:schemeClr val="accent1"/>
                </a:solidFill>
                <a:latin typeface="Montserrat" panose="00000500000000000000" pitchFamily="50" charset="0"/>
              </a:rPr>
              <a:t>Year 1 Cost</a:t>
            </a:r>
          </a:p>
        </p:txBody>
      </p:sp>
      <p:sp>
        <p:nvSpPr>
          <p:cNvPr id="8" name="TextBox 7">
            <a:extLst>
              <a:ext uri="{FF2B5EF4-FFF2-40B4-BE49-F238E27FC236}">
                <a16:creationId xmlns:a16="http://schemas.microsoft.com/office/drawing/2014/main" id="{22FAE545-786F-4F8E-943A-75EE1A15F14F}"/>
              </a:ext>
            </a:extLst>
          </p:cNvPr>
          <p:cNvSpPr txBox="1"/>
          <p:nvPr/>
        </p:nvSpPr>
        <p:spPr>
          <a:xfrm>
            <a:off x="4696549" y="1306368"/>
            <a:ext cx="1159292" cy="292388"/>
          </a:xfrm>
          <a:prstGeom prst="rect">
            <a:avLst/>
          </a:prstGeom>
          <a:noFill/>
        </p:spPr>
        <p:txBody>
          <a:bodyPr wrap="none" rtlCol="0">
            <a:spAutoFit/>
          </a:bodyPr>
          <a:lstStyle/>
          <a:p>
            <a:pPr algn="ctr"/>
            <a:r>
              <a:rPr lang="en-US" sz="1300" b="1" dirty="0">
                <a:solidFill>
                  <a:schemeClr val="accent1"/>
                </a:solidFill>
                <a:latin typeface="Montserrat" panose="00000500000000000000" pitchFamily="50" charset="0"/>
              </a:rPr>
              <a:t>Year 2 Cost</a:t>
            </a:r>
          </a:p>
        </p:txBody>
      </p:sp>
      <p:sp>
        <p:nvSpPr>
          <p:cNvPr id="9" name="TextBox 8">
            <a:extLst>
              <a:ext uri="{FF2B5EF4-FFF2-40B4-BE49-F238E27FC236}">
                <a16:creationId xmlns:a16="http://schemas.microsoft.com/office/drawing/2014/main" id="{0AA75925-5267-4CF6-9F53-55C21773C142}"/>
              </a:ext>
            </a:extLst>
          </p:cNvPr>
          <p:cNvSpPr txBox="1"/>
          <p:nvPr/>
        </p:nvSpPr>
        <p:spPr>
          <a:xfrm>
            <a:off x="6329348" y="1306368"/>
            <a:ext cx="1160895" cy="292388"/>
          </a:xfrm>
          <a:prstGeom prst="rect">
            <a:avLst/>
          </a:prstGeom>
          <a:noFill/>
        </p:spPr>
        <p:txBody>
          <a:bodyPr wrap="none" rtlCol="0">
            <a:spAutoFit/>
          </a:bodyPr>
          <a:lstStyle/>
          <a:p>
            <a:pPr algn="ctr"/>
            <a:r>
              <a:rPr lang="en-US" sz="1300" b="1" dirty="0">
                <a:solidFill>
                  <a:schemeClr val="accent1"/>
                </a:solidFill>
                <a:latin typeface="Montserrat" panose="00000500000000000000" pitchFamily="50" charset="0"/>
              </a:rPr>
              <a:t>Year 3 Cost</a:t>
            </a:r>
          </a:p>
        </p:txBody>
      </p:sp>
      <p:sp>
        <p:nvSpPr>
          <p:cNvPr id="10" name="TextBox 9">
            <a:extLst>
              <a:ext uri="{FF2B5EF4-FFF2-40B4-BE49-F238E27FC236}">
                <a16:creationId xmlns:a16="http://schemas.microsoft.com/office/drawing/2014/main" id="{122DCFE0-B78F-45F9-886F-FD86E302173B}"/>
              </a:ext>
            </a:extLst>
          </p:cNvPr>
          <p:cNvSpPr txBox="1"/>
          <p:nvPr/>
        </p:nvSpPr>
        <p:spPr>
          <a:xfrm>
            <a:off x="8001419" y="1306368"/>
            <a:ext cx="1083951" cy="292388"/>
          </a:xfrm>
          <a:prstGeom prst="rect">
            <a:avLst/>
          </a:prstGeom>
          <a:noFill/>
        </p:spPr>
        <p:txBody>
          <a:bodyPr wrap="none" rtlCol="0">
            <a:spAutoFit/>
          </a:bodyPr>
          <a:lstStyle/>
          <a:p>
            <a:pPr algn="ctr"/>
            <a:r>
              <a:rPr lang="en-US" sz="1300" b="1" dirty="0">
                <a:solidFill>
                  <a:schemeClr val="accent1"/>
                </a:solidFill>
                <a:latin typeface="Montserrat" panose="00000500000000000000" pitchFamily="50" charset="0"/>
              </a:rPr>
              <a:t>Direct ROI</a:t>
            </a:r>
          </a:p>
        </p:txBody>
      </p:sp>
      <p:sp>
        <p:nvSpPr>
          <p:cNvPr id="11" name="TextBox 10">
            <a:extLst>
              <a:ext uri="{FF2B5EF4-FFF2-40B4-BE49-F238E27FC236}">
                <a16:creationId xmlns:a16="http://schemas.microsoft.com/office/drawing/2014/main" id="{0A0DE35D-90F4-4A04-AB2F-3A2BBBD007C8}"/>
              </a:ext>
            </a:extLst>
          </p:cNvPr>
          <p:cNvSpPr txBox="1"/>
          <p:nvPr/>
        </p:nvSpPr>
        <p:spPr>
          <a:xfrm>
            <a:off x="9719975" y="1306368"/>
            <a:ext cx="914033" cy="292388"/>
          </a:xfrm>
          <a:prstGeom prst="rect">
            <a:avLst/>
          </a:prstGeom>
          <a:noFill/>
        </p:spPr>
        <p:txBody>
          <a:bodyPr wrap="none" rtlCol="0">
            <a:spAutoFit/>
          </a:bodyPr>
          <a:lstStyle/>
          <a:p>
            <a:pPr algn="ctr"/>
            <a:r>
              <a:rPr lang="en-US" sz="1300" b="1" dirty="0">
                <a:solidFill>
                  <a:schemeClr val="accent1"/>
                </a:solidFill>
                <a:latin typeface="Montserrat" panose="00000500000000000000" pitchFamily="50" charset="0"/>
              </a:rPr>
              <a:t>Benefits</a:t>
            </a:r>
          </a:p>
        </p:txBody>
      </p:sp>
      <p:cxnSp>
        <p:nvCxnSpPr>
          <p:cNvPr id="14" name="Straight Connector 13">
            <a:extLst>
              <a:ext uri="{FF2B5EF4-FFF2-40B4-BE49-F238E27FC236}">
                <a16:creationId xmlns:a16="http://schemas.microsoft.com/office/drawing/2014/main" id="{2DE6525D-254C-4036-8E65-0AC365B638E5}"/>
              </a:ext>
            </a:extLst>
          </p:cNvPr>
          <p:cNvCxnSpPr/>
          <p:nvPr/>
        </p:nvCxnSpPr>
        <p:spPr>
          <a:xfrm>
            <a:off x="1753918" y="1781175"/>
            <a:ext cx="510171"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3BB949E-2415-46DF-8639-8D5C28D7E945}"/>
              </a:ext>
            </a:extLst>
          </p:cNvPr>
          <p:cNvCxnSpPr/>
          <p:nvPr/>
        </p:nvCxnSpPr>
        <p:spPr>
          <a:xfrm>
            <a:off x="9921906" y="1781175"/>
            <a:ext cx="510171"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B1EB6F2-8155-4C9D-9E87-424F72CC3DE5}"/>
              </a:ext>
            </a:extLst>
          </p:cNvPr>
          <p:cNvCxnSpPr/>
          <p:nvPr/>
        </p:nvCxnSpPr>
        <p:spPr>
          <a:xfrm>
            <a:off x="8288310" y="1781175"/>
            <a:ext cx="510171"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5B69C00-6AD2-492B-B5FA-A0E7F9544C67}"/>
              </a:ext>
            </a:extLst>
          </p:cNvPr>
          <p:cNvCxnSpPr/>
          <p:nvPr/>
        </p:nvCxnSpPr>
        <p:spPr>
          <a:xfrm>
            <a:off x="6654712" y="1781175"/>
            <a:ext cx="510171"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82C4FD5-D6B3-489F-9CDD-A4F4EB95D159}"/>
              </a:ext>
            </a:extLst>
          </p:cNvPr>
          <p:cNvCxnSpPr/>
          <p:nvPr/>
        </p:nvCxnSpPr>
        <p:spPr>
          <a:xfrm>
            <a:off x="5021114" y="1781175"/>
            <a:ext cx="510171"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C1D82ED-455A-4EAB-B10A-A9DAAD85DC20}"/>
              </a:ext>
            </a:extLst>
          </p:cNvPr>
          <p:cNvCxnSpPr>
            <a:cxnSpLocks/>
          </p:cNvCxnSpPr>
          <p:nvPr/>
        </p:nvCxnSpPr>
        <p:spPr>
          <a:xfrm>
            <a:off x="3387516" y="1781175"/>
            <a:ext cx="510171"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8B9D49E4-C8D3-4ED0-BEAA-CDA7970835C2}"/>
              </a:ext>
            </a:extLst>
          </p:cNvPr>
          <p:cNvSpPr/>
          <p:nvPr/>
        </p:nvSpPr>
        <p:spPr>
          <a:xfrm>
            <a:off x="1639612" y="1980658"/>
            <a:ext cx="738782" cy="738782"/>
          </a:xfrm>
          <a:prstGeom prst="ellipse">
            <a:avLst/>
          </a:prstGeom>
          <a:blipFill dpi="0" rotWithShape="1">
            <a:blip r:embed="rId3">
              <a:duotone>
                <a:schemeClr val="accent1">
                  <a:shade val="45000"/>
                  <a:satMod val="135000"/>
                </a:schemeClr>
                <a:prstClr val="white"/>
              </a:duotone>
            </a:blip>
            <a:srcRect/>
            <a:stretch>
              <a:fillRect t="-625" b="-62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606D2698-ADA9-4042-8382-6C11F4E5A948}"/>
              </a:ext>
            </a:extLst>
          </p:cNvPr>
          <p:cNvSpPr txBox="1"/>
          <p:nvPr/>
        </p:nvSpPr>
        <p:spPr>
          <a:xfrm>
            <a:off x="1428555" y="2780578"/>
            <a:ext cx="1160895" cy="261610"/>
          </a:xfrm>
          <a:prstGeom prst="rect">
            <a:avLst/>
          </a:prstGeom>
          <a:noFill/>
        </p:spPr>
        <p:txBody>
          <a:bodyPr wrap="none" rtlCol="0">
            <a:spAutoFit/>
          </a:bodyPr>
          <a:lstStyle/>
          <a:p>
            <a:r>
              <a:rPr lang="en-US" sz="1100" dirty="0">
                <a:latin typeface="Montserrat" panose="00000500000000000000" pitchFamily="50" charset="0"/>
              </a:rPr>
              <a:t>Project Name</a:t>
            </a:r>
          </a:p>
        </p:txBody>
      </p:sp>
      <p:sp>
        <p:nvSpPr>
          <p:cNvPr id="27" name="Oval 26">
            <a:extLst>
              <a:ext uri="{FF2B5EF4-FFF2-40B4-BE49-F238E27FC236}">
                <a16:creationId xmlns:a16="http://schemas.microsoft.com/office/drawing/2014/main" id="{26B2D0FC-F70B-429E-86B8-C4A05A2E8F52}"/>
              </a:ext>
            </a:extLst>
          </p:cNvPr>
          <p:cNvSpPr/>
          <p:nvPr/>
        </p:nvSpPr>
        <p:spPr>
          <a:xfrm>
            <a:off x="1639612" y="3441158"/>
            <a:ext cx="738782" cy="738782"/>
          </a:xfrm>
          <a:prstGeom prst="ellipse">
            <a:avLst/>
          </a:prstGeom>
          <a:blipFill dpi="0" rotWithShape="1">
            <a:blip r:embed="rId4">
              <a:duotone>
                <a:schemeClr val="accent1">
                  <a:shade val="45000"/>
                  <a:satMod val="135000"/>
                </a:schemeClr>
                <a:prstClr val="white"/>
              </a:duotone>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75B309AA-27BA-4A62-8FBA-3B9A25F7F8DF}"/>
              </a:ext>
            </a:extLst>
          </p:cNvPr>
          <p:cNvSpPr txBox="1"/>
          <p:nvPr/>
        </p:nvSpPr>
        <p:spPr>
          <a:xfrm>
            <a:off x="1428555" y="4241078"/>
            <a:ext cx="1160895" cy="261610"/>
          </a:xfrm>
          <a:prstGeom prst="rect">
            <a:avLst/>
          </a:prstGeom>
          <a:noFill/>
        </p:spPr>
        <p:txBody>
          <a:bodyPr wrap="none" rtlCol="0">
            <a:spAutoFit/>
          </a:bodyPr>
          <a:lstStyle/>
          <a:p>
            <a:r>
              <a:rPr lang="en-US" sz="1100" dirty="0">
                <a:latin typeface="Montserrat" panose="00000500000000000000" pitchFamily="50" charset="0"/>
              </a:rPr>
              <a:t>Project Name</a:t>
            </a:r>
          </a:p>
        </p:txBody>
      </p:sp>
      <p:sp>
        <p:nvSpPr>
          <p:cNvPr id="30" name="Oval 29">
            <a:extLst>
              <a:ext uri="{FF2B5EF4-FFF2-40B4-BE49-F238E27FC236}">
                <a16:creationId xmlns:a16="http://schemas.microsoft.com/office/drawing/2014/main" id="{E5174850-7352-46E5-969B-221CBFF0E59B}"/>
              </a:ext>
            </a:extLst>
          </p:cNvPr>
          <p:cNvSpPr/>
          <p:nvPr/>
        </p:nvSpPr>
        <p:spPr>
          <a:xfrm>
            <a:off x="1639612" y="4901658"/>
            <a:ext cx="738782" cy="738782"/>
          </a:xfrm>
          <a:prstGeom prst="ellipse">
            <a:avLst/>
          </a:prstGeom>
          <a:blipFill dpi="0" rotWithShape="1">
            <a:blip r:embed="rId5">
              <a:duotone>
                <a:schemeClr val="accent1">
                  <a:shade val="45000"/>
                  <a:satMod val="135000"/>
                </a:schemeClr>
                <a:prstClr val="white"/>
              </a:duotone>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5D1C0CD4-E30B-4B5D-9609-52822B05110A}"/>
              </a:ext>
            </a:extLst>
          </p:cNvPr>
          <p:cNvSpPr txBox="1"/>
          <p:nvPr/>
        </p:nvSpPr>
        <p:spPr>
          <a:xfrm>
            <a:off x="1428555" y="5701578"/>
            <a:ext cx="1160895" cy="261610"/>
          </a:xfrm>
          <a:prstGeom prst="rect">
            <a:avLst/>
          </a:prstGeom>
          <a:noFill/>
        </p:spPr>
        <p:txBody>
          <a:bodyPr wrap="none" rtlCol="0">
            <a:spAutoFit/>
          </a:bodyPr>
          <a:lstStyle/>
          <a:p>
            <a:r>
              <a:rPr lang="en-US" sz="1100" dirty="0">
                <a:latin typeface="Montserrat" panose="00000500000000000000" pitchFamily="50" charset="0"/>
              </a:rPr>
              <a:t>Project Name</a:t>
            </a:r>
          </a:p>
        </p:txBody>
      </p:sp>
      <p:grpSp>
        <p:nvGrpSpPr>
          <p:cNvPr id="33" name="Group 32">
            <a:extLst>
              <a:ext uri="{FF2B5EF4-FFF2-40B4-BE49-F238E27FC236}">
                <a16:creationId xmlns:a16="http://schemas.microsoft.com/office/drawing/2014/main" id="{D2EAC495-53C3-4392-BE93-D092EADC46C0}"/>
              </a:ext>
            </a:extLst>
          </p:cNvPr>
          <p:cNvGrpSpPr/>
          <p:nvPr/>
        </p:nvGrpSpPr>
        <p:grpSpPr>
          <a:xfrm>
            <a:off x="919161" y="3241673"/>
            <a:ext cx="10353678" cy="1460500"/>
            <a:chOff x="419100" y="3241673"/>
            <a:chExt cx="7098682" cy="1460500"/>
          </a:xfrm>
        </p:grpSpPr>
        <p:cxnSp>
          <p:nvCxnSpPr>
            <p:cNvPr id="34" name="Straight Connector 33">
              <a:extLst>
                <a:ext uri="{FF2B5EF4-FFF2-40B4-BE49-F238E27FC236}">
                  <a16:creationId xmlns:a16="http://schemas.microsoft.com/office/drawing/2014/main" id="{F448D702-9FFA-4CF8-8378-E7C3D6FD9D22}"/>
                </a:ext>
              </a:extLst>
            </p:cNvPr>
            <p:cNvCxnSpPr/>
            <p:nvPr/>
          </p:nvCxnSpPr>
          <p:spPr>
            <a:xfrm>
              <a:off x="419100" y="3241673"/>
              <a:ext cx="7098682" cy="0"/>
            </a:xfrm>
            <a:prstGeom prst="line">
              <a:avLst/>
            </a:prstGeom>
            <a:ln>
              <a:solidFill>
                <a:schemeClr val="accent6">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5CC4D42-C87A-4C3D-A345-44C1BED57CBD}"/>
                </a:ext>
              </a:extLst>
            </p:cNvPr>
            <p:cNvCxnSpPr/>
            <p:nvPr/>
          </p:nvCxnSpPr>
          <p:spPr>
            <a:xfrm>
              <a:off x="419100" y="4702173"/>
              <a:ext cx="7098682" cy="0"/>
            </a:xfrm>
            <a:prstGeom prst="line">
              <a:avLst/>
            </a:prstGeom>
            <a:ln>
              <a:solidFill>
                <a:schemeClr val="accent6">
                  <a:lumMod val="90000"/>
                </a:schemeClr>
              </a:solidFill>
            </a:ln>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6E4692F0-4482-473B-893C-30B343764963}"/>
              </a:ext>
            </a:extLst>
          </p:cNvPr>
          <p:cNvSpPr txBox="1"/>
          <p:nvPr/>
        </p:nvSpPr>
        <p:spPr>
          <a:xfrm>
            <a:off x="3225661" y="2366928"/>
            <a:ext cx="833883" cy="288990"/>
          </a:xfrm>
          <a:prstGeom prst="rect">
            <a:avLst/>
          </a:prstGeom>
          <a:noFill/>
        </p:spPr>
        <p:txBody>
          <a:bodyPr wrap="none" rtlCol="0" anchor="ctr" anchorCtr="0">
            <a:spAutoFit/>
          </a:bodyPr>
          <a:lstStyle/>
          <a:p>
            <a:pPr algn="ctr">
              <a:lnSpc>
                <a:spcPts val="1700"/>
              </a:lnSpc>
            </a:pPr>
            <a:r>
              <a:rPr lang="en-US" sz="1100" dirty="0">
                <a:latin typeface="Montserrat" panose="00000500000000000000" pitchFamily="50" charset="0"/>
              </a:rPr>
              <a:t>$250,000</a:t>
            </a:r>
          </a:p>
        </p:txBody>
      </p:sp>
      <p:sp>
        <p:nvSpPr>
          <p:cNvPr id="44" name="TextBox 43">
            <a:extLst>
              <a:ext uri="{FF2B5EF4-FFF2-40B4-BE49-F238E27FC236}">
                <a16:creationId xmlns:a16="http://schemas.microsoft.com/office/drawing/2014/main" id="{69A35F4F-1D41-47EE-BD57-87BD89A02688}"/>
              </a:ext>
            </a:extLst>
          </p:cNvPr>
          <p:cNvSpPr txBox="1"/>
          <p:nvPr/>
        </p:nvSpPr>
        <p:spPr>
          <a:xfrm>
            <a:off x="4859259" y="2366928"/>
            <a:ext cx="833883" cy="288990"/>
          </a:xfrm>
          <a:prstGeom prst="rect">
            <a:avLst/>
          </a:prstGeom>
          <a:noFill/>
        </p:spPr>
        <p:txBody>
          <a:bodyPr wrap="none" rtlCol="0" anchor="ctr" anchorCtr="0">
            <a:spAutoFit/>
          </a:bodyPr>
          <a:lstStyle/>
          <a:p>
            <a:pPr algn="ctr">
              <a:lnSpc>
                <a:spcPts val="1700"/>
              </a:lnSpc>
            </a:pPr>
            <a:r>
              <a:rPr lang="en-US" sz="1100" dirty="0">
                <a:latin typeface="Montserrat" panose="00000500000000000000" pitchFamily="50" charset="0"/>
              </a:rPr>
              <a:t>$250,000</a:t>
            </a:r>
          </a:p>
        </p:txBody>
      </p:sp>
      <p:sp>
        <p:nvSpPr>
          <p:cNvPr id="48" name="TextBox 47">
            <a:extLst>
              <a:ext uri="{FF2B5EF4-FFF2-40B4-BE49-F238E27FC236}">
                <a16:creationId xmlns:a16="http://schemas.microsoft.com/office/drawing/2014/main" id="{65820F83-C8B2-4936-BD28-48102DD44E05}"/>
              </a:ext>
            </a:extLst>
          </p:cNvPr>
          <p:cNvSpPr txBox="1"/>
          <p:nvPr/>
        </p:nvSpPr>
        <p:spPr>
          <a:xfrm>
            <a:off x="6492857" y="2366928"/>
            <a:ext cx="833883" cy="288990"/>
          </a:xfrm>
          <a:prstGeom prst="rect">
            <a:avLst/>
          </a:prstGeom>
          <a:noFill/>
        </p:spPr>
        <p:txBody>
          <a:bodyPr wrap="none" rtlCol="0" anchor="ctr" anchorCtr="0">
            <a:spAutoFit/>
          </a:bodyPr>
          <a:lstStyle/>
          <a:p>
            <a:pPr algn="ctr">
              <a:lnSpc>
                <a:spcPts val="1700"/>
              </a:lnSpc>
            </a:pPr>
            <a:r>
              <a:rPr lang="en-US" sz="1100" dirty="0">
                <a:latin typeface="Montserrat" panose="00000500000000000000" pitchFamily="50" charset="0"/>
              </a:rPr>
              <a:t>$250,000</a:t>
            </a:r>
          </a:p>
        </p:txBody>
      </p:sp>
      <p:sp>
        <p:nvSpPr>
          <p:cNvPr id="52" name="TextBox 51">
            <a:extLst>
              <a:ext uri="{FF2B5EF4-FFF2-40B4-BE49-F238E27FC236}">
                <a16:creationId xmlns:a16="http://schemas.microsoft.com/office/drawing/2014/main" id="{763FB91F-F522-41A6-AE62-DBC0B04990BA}"/>
              </a:ext>
            </a:extLst>
          </p:cNvPr>
          <p:cNvSpPr txBox="1"/>
          <p:nvPr/>
        </p:nvSpPr>
        <p:spPr>
          <a:xfrm>
            <a:off x="8117638" y="2257925"/>
            <a:ext cx="851515" cy="506998"/>
          </a:xfrm>
          <a:prstGeom prst="rect">
            <a:avLst/>
          </a:prstGeom>
          <a:noFill/>
        </p:spPr>
        <p:txBody>
          <a:bodyPr wrap="none" rtlCol="0" anchor="ctr" anchorCtr="0">
            <a:spAutoFit/>
          </a:bodyPr>
          <a:lstStyle/>
          <a:p>
            <a:pPr algn="ctr">
              <a:lnSpc>
                <a:spcPts val="1700"/>
              </a:lnSpc>
            </a:pPr>
            <a:r>
              <a:rPr lang="en-US" sz="1100" b="1" dirty="0">
                <a:solidFill>
                  <a:schemeClr val="accent2"/>
                </a:solidFill>
                <a:latin typeface="Montserrat" panose="00000500000000000000" pitchFamily="50" charset="0"/>
              </a:rPr>
              <a:t>Negative</a:t>
            </a:r>
          </a:p>
          <a:p>
            <a:pPr algn="ctr">
              <a:lnSpc>
                <a:spcPts val="1700"/>
              </a:lnSpc>
            </a:pPr>
            <a:r>
              <a:rPr lang="en-US" sz="1100" dirty="0">
                <a:solidFill>
                  <a:schemeClr val="accent2"/>
                </a:solidFill>
                <a:latin typeface="Montserrat" panose="00000500000000000000" pitchFamily="50" charset="0"/>
              </a:rPr>
              <a:t>-$95,000</a:t>
            </a:r>
          </a:p>
        </p:txBody>
      </p:sp>
      <p:sp>
        <p:nvSpPr>
          <p:cNvPr id="40" name="TextBox 39">
            <a:extLst>
              <a:ext uri="{FF2B5EF4-FFF2-40B4-BE49-F238E27FC236}">
                <a16:creationId xmlns:a16="http://schemas.microsoft.com/office/drawing/2014/main" id="{807D8692-02FF-4E9A-B18E-387527FE3CF4}"/>
              </a:ext>
            </a:extLst>
          </p:cNvPr>
          <p:cNvSpPr txBox="1"/>
          <p:nvPr/>
        </p:nvSpPr>
        <p:spPr>
          <a:xfrm>
            <a:off x="3315429" y="3827428"/>
            <a:ext cx="654345" cy="288990"/>
          </a:xfrm>
          <a:prstGeom prst="rect">
            <a:avLst/>
          </a:prstGeom>
          <a:noFill/>
        </p:spPr>
        <p:txBody>
          <a:bodyPr wrap="none" rtlCol="0" anchor="ctr" anchorCtr="0">
            <a:spAutoFit/>
          </a:bodyPr>
          <a:lstStyle/>
          <a:p>
            <a:pPr algn="ctr">
              <a:lnSpc>
                <a:spcPts val="1700"/>
              </a:lnSpc>
            </a:pPr>
            <a:r>
              <a:rPr lang="en-US" sz="1100" dirty="0">
                <a:latin typeface="Montserrat" panose="00000500000000000000" pitchFamily="50" charset="0"/>
              </a:rPr>
              <a:t>$6,500</a:t>
            </a:r>
          </a:p>
        </p:txBody>
      </p:sp>
      <p:sp>
        <p:nvSpPr>
          <p:cNvPr id="45" name="TextBox 44">
            <a:extLst>
              <a:ext uri="{FF2B5EF4-FFF2-40B4-BE49-F238E27FC236}">
                <a16:creationId xmlns:a16="http://schemas.microsoft.com/office/drawing/2014/main" id="{0D0BF1F8-2CB7-4BB9-9754-38268066FD04}"/>
              </a:ext>
            </a:extLst>
          </p:cNvPr>
          <p:cNvSpPr txBox="1"/>
          <p:nvPr/>
        </p:nvSpPr>
        <p:spPr>
          <a:xfrm>
            <a:off x="4939408" y="3827428"/>
            <a:ext cx="673582" cy="288990"/>
          </a:xfrm>
          <a:prstGeom prst="rect">
            <a:avLst/>
          </a:prstGeom>
          <a:noFill/>
        </p:spPr>
        <p:txBody>
          <a:bodyPr wrap="none" rtlCol="0" anchor="ctr" anchorCtr="0">
            <a:spAutoFit/>
          </a:bodyPr>
          <a:lstStyle/>
          <a:p>
            <a:pPr algn="ctr">
              <a:lnSpc>
                <a:spcPts val="1700"/>
              </a:lnSpc>
            </a:pPr>
            <a:r>
              <a:rPr lang="en-US" sz="1100" dirty="0">
                <a:latin typeface="Montserrat" panose="00000500000000000000" pitchFamily="50" charset="0"/>
              </a:rPr>
              <a:t>$4,000</a:t>
            </a:r>
          </a:p>
        </p:txBody>
      </p:sp>
      <p:sp>
        <p:nvSpPr>
          <p:cNvPr id="49" name="TextBox 48">
            <a:extLst>
              <a:ext uri="{FF2B5EF4-FFF2-40B4-BE49-F238E27FC236}">
                <a16:creationId xmlns:a16="http://schemas.microsoft.com/office/drawing/2014/main" id="{20411780-0460-496E-AB6A-3EF8E3582FC2}"/>
              </a:ext>
            </a:extLst>
          </p:cNvPr>
          <p:cNvSpPr txBox="1"/>
          <p:nvPr/>
        </p:nvSpPr>
        <p:spPr>
          <a:xfrm>
            <a:off x="6573006" y="3827428"/>
            <a:ext cx="673582" cy="288990"/>
          </a:xfrm>
          <a:prstGeom prst="rect">
            <a:avLst/>
          </a:prstGeom>
          <a:noFill/>
        </p:spPr>
        <p:txBody>
          <a:bodyPr wrap="none" rtlCol="0" anchor="ctr" anchorCtr="0">
            <a:spAutoFit/>
          </a:bodyPr>
          <a:lstStyle/>
          <a:p>
            <a:pPr algn="ctr">
              <a:lnSpc>
                <a:spcPts val="1700"/>
              </a:lnSpc>
            </a:pPr>
            <a:r>
              <a:rPr lang="en-US" sz="1100" dirty="0">
                <a:latin typeface="Montserrat" panose="00000500000000000000" pitchFamily="50" charset="0"/>
              </a:rPr>
              <a:t>$4,000</a:t>
            </a:r>
          </a:p>
        </p:txBody>
      </p:sp>
      <p:sp>
        <p:nvSpPr>
          <p:cNvPr id="53" name="TextBox 52">
            <a:extLst>
              <a:ext uri="{FF2B5EF4-FFF2-40B4-BE49-F238E27FC236}">
                <a16:creationId xmlns:a16="http://schemas.microsoft.com/office/drawing/2014/main" id="{A76279DF-CABE-4AD6-8D9B-0CA07E41B4FF}"/>
              </a:ext>
            </a:extLst>
          </p:cNvPr>
          <p:cNvSpPr txBox="1"/>
          <p:nvPr/>
        </p:nvSpPr>
        <p:spPr>
          <a:xfrm>
            <a:off x="8146491" y="3718425"/>
            <a:ext cx="793807" cy="506998"/>
          </a:xfrm>
          <a:prstGeom prst="rect">
            <a:avLst/>
          </a:prstGeom>
          <a:noFill/>
        </p:spPr>
        <p:txBody>
          <a:bodyPr wrap="none" rtlCol="0" anchor="ctr" anchorCtr="0">
            <a:spAutoFit/>
          </a:bodyPr>
          <a:lstStyle/>
          <a:p>
            <a:pPr algn="ctr">
              <a:lnSpc>
                <a:spcPts val="1700"/>
              </a:lnSpc>
            </a:pPr>
            <a:r>
              <a:rPr lang="en-US" sz="1100" b="1" dirty="0">
                <a:solidFill>
                  <a:schemeClr val="accent3"/>
                </a:solidFill>
                <a:latin typeface="Montserrat" panose="00000500000000000000" pitchFamily="50" charset="0"/>
              </a:rPr>
              <a:t>Positive</a:t>
            </a:r>
          </a:p>
          <a:p>
            <a:pPr algn="ctr">
              <a:lnSpc>
                <a:spcPts val="1700"/>
              </a:lnSpc>
            </a:pPr>
            <a:r>
              <a:rPr lang="en-US" sz="1100" dirty="0">
                <a:solidFill>
                  <a:schemeClr val="accent3"/>
                </a:solidFill>
                <a:latin typeface="Montserrat" panose="00000500000000000000" pitchFamily="50" charset="0"/>
              </a:rPr>
              <a:t>+$12,000</a:t>
            </a:r>
          </a:p>
        </p:txBody>
      </p:sp>
      <p:sp>
        <p:nvSpPr>
          <p:cNvPr id="41" name="TextBox 40">
            <a:extLst>
              <a:ext uri="{FF2B5EF4-FFF2-40B4-BE49-F238E27FC236}">
                <a16:creationId xmlns:a16="http://schemas.microsoft.com/office/drawing/2014/main" id="{58E87295-26CC-463E-AACE-9CBB5A7119C8}"/>
              </a:ext>
            </a:extLst>
          </p:cNvPr>
          <p:cNvSpPr txBox="1"/>
          <p:nvPr/>
        </p:nvSpPr>
        <p:spPr>
          <a:xfrm>
            <a:off x="3260927" y="5287928"/>
            <a:ext cx="763351" cy="288990"/>
          </a:xfrm>
          <a:prstGeom prst="rect">
            <a:avLst/>
          </a:prstGeom>
          <a:noFill/>
        </p:spPr>
        <p:txBody>
          <a:bodyPr wrap="none" rtlCol="0" anchor="ctr" anchorCtr="0">
            <a:spAutoFit/>
          </a:bodyPr>
          <a:lstStyle/>
          <a:p>
            <a:pPr algn="ctr">
              <a:lnSpc>
                <a:spcPts val="1700"/>
              </a:lnSpc>
            </a:pPr>
            <a:r>
              <a:rPr lang="en-US" sz="1100" dirty="0">
                <a:latin typeface="Montserrat" panose="00000500000000000000" pitchFamily="50" charset="0"/>
              </a:rPr>
              <a:t>$115,000</a:t>
            </a:r>
          </a:p>
        </p:txBody>
      </p:sp>
      <p:sp>
        <p:nvSpPr>
          <p:cNvPr id="46" name="TextBox 45">
            <a:extLst>
              <a:ext uri="{FF2B5EF4-FFF2-40B4-BE49-F238E27FC236}">
                <a16:creationId xmlns:a16="http://schemas.microsoft.com/office/drawing/2014/main" id="{C27A7919-542E-4748-9025-F80B28C628F9}"/>
              </a:ext>
            </a:extLst>
          </p:cNvPr>
          <p:cNvSpPr txBox="1"/>
          <p:nvPr/>
        </p:nvSpPr>
        <p:spPr>
          <a:xfrm>
            <a:off x="4894525" y="5287928"/>
            <a:ext cx="763351" cy="288990"/>
          </a:xfrm>
          <a:prstGeom prst="rect">
            <a:avLst/>
          </a:prstGeom>
          <a:noFill/>
        </p:spPr>
        <p:txBody>
          <a:bodyPr wrap="none" rtlCol="0" anchor="ctr" anchorCtr="0">
            <a:spAutoFit/>
          </a:bodyPr>
          <a:lstStyle/>
          <a:p>
            <a:pPr algn="ctr">
              <a:lnSpc>
                <a:spcPts val="1700"/>
              </a:lnSpc>
            </a:pPr>
            <a:r>
              <a:rPr lang="en-US" sz="1100" dirty="0">
                <a:latin typeface="Montserrat" panose="00000500000000000000" pitchFamily="50" charset="0"/>
              </a:rPr>
              <a:t>$115,000</a:t>
            </a:r>
          </a:p>
        </p:txBody>
      </p:sp>
      <p:sp>
        <p:nvSpPr>
          <p:cNvPr id="50" name="TextBox 49">
            <a:extLst>
              <a:ext uri="{FF2B5EF4-FFF2-40B4-BE49-F238E27FC236}">
                <a16:creationId xmlns:a16="http://schemas.microsoft.com/office/drawing/2014/main" id="{A024FED0-5E38-490A-AA40-56CA75F34B8C}"/>
              </a:ext>
            </a:extLst>
          </p:cNvPr>
          <p:cNvSpPr txBox="1"/>
          <p:nvPr/>
        </p:nvSpPr>
        <p:spPr>
          <a:xfrm>
            <a:off x="6528123" y="5287928"/>
            <a:ext cx="763351" cy="288990"/>
          </a:xfrm>
          <a:prstGeom prst="rect">
            <a:avLst/>
          </a:prstGeom>
          <a:noFill/>
        </p:spPr>
        <p:txBody>
          <a:bodyPr wrap="none" rtlCol="0" anchor="ctr" anchorCtr="0">
            <a:spAutoFit/>
          </a:bodyPr>
          <a:lstStyle/>
          <a:p>
            <a:pPr algn="ctr">
              <a:lnSpc>
                <a:spcPts val="1700"/>
              </a:lnSpc>
            </a:pPr>
            <a:r>
              <a:rPr lang="en-US" sz="1100" dirty="0">
                <a:latin typeface="Montserrat" panose="00000500000000000000" pitchFamily="50" charset="0"/>
              </a:rPr>
              <a:t>$115,000</a:t>
            </a:r>
          </a:p>
        </p:txBody>
      </p:sp>
      <p:sp>
        <p:nvSpPr>
          <p:cNvPr id="54" name="TextBox 53">
            <a:extLst>
              <a:ext uri="{FF2B5EF4-FFF2-40B4-BE49-F238E27FC236}">
                <a16:creationId xmlns:a16="http://schemas.microsoft.com/office/drawing/2014/main" id="{6943B8DF-BA10-4243-9F3F-B09282F1C9D0}"/>
              </a:ext>
            </a:extLst>
          </p:cNvPr>
          <p:cNvSpPr txBox="1"/>
          <p:nvPr/>
        </p:nvSpPr>
        <p:spPr>
          <a:xfrm>
            <a:off x="8130464" y="5178925"/>
            <a:ext cx="825867" cy="506998"/>
          </a:xfrm>
          <a:prstGeom prst="rect">
            <a:avLst/>
          </a:prstGeom>
          <a:noFill/>
        </p:spPr>
        <p:txBody>
          <a:bodyPr wrap="none" rtlCol="0" anchor="ctr" anchorCtr="0">
            <a:spAutoFit/>
          </a:bodyPr>
          <a:lstStyle/>
          <a:p>
            <a:pPr algn="ctr">
              <a:lnSpc>
                <a:spcPts val="1700"/>
              </a:lnSpc>
            </a:pPr>
            <a:r>
              <a:rPr lang="en-US" sz="1100" b="1" dirty="0">
                <a:solidFill>
                  <a:schemeClr val="accent3"/>
                </a:solidFill>
                <a:latin typeface="Montserrat" panose="00000500000000000000" pitchFamily="50" charset="0"/>
              </a:rPr>
              <a:t>Positive</a:t>
            </a:r>
          </a:p>
          <a:p>
            <a:pPr algn="ctr">
              <a:lnSpc>
                <a:spcPts val="1700"/>
              </a:lnSpc>
            </a:pPr>
            <a:r>
              <a:rPr lang="en-US" sz="1100" dirty="0">
                <a:solidFill>
                  <a:schemeClr val="accent3"/>
                </a:solidFill>
                <a:latin typeface="Montserrat" panose="00000500000000000000" pitchFamily="50" charset="0"/>
              </a:rPr>
              <a:t>+$75,000</a:t>
            </a:r>
          </a:p>
        </p:txBody>
      </p:sp>
      <p:grpSp>
        <p:nvGrpSpPr>
          <p:cNvPr id="79" name="Group 78">
            <a:extLst>
              <a:ext uri="{FF2B5EF4-FFF2-40B4-BE49-F238E27FC236}">
                <a16:creationId xmlns:a16="http://schemas.microsoft.com/office/drawing/2014/main" id="{D55BDB60-8C07-4C6A-86E0-2DF6ED7F1BC9}"/>
              </a:ext>
            </a:extLst>
          </p:cNvPr>
          <p:cNvGrpSpPr/>
          <p:nvPr/>
        </p:nvGrpSpPr>
        <p:grpSpPr>
          <a:xfrm>
            <a:off x="9653456" y="3535747"/>
            <a:ext cx="1047082" cy="855546"/>
            <a:chOff x="9705842" y="3712277"/>
            <a:chExt cx="1047082" cy="855546"/>
          </a:xfrm>
        </p:grpSpPr>
        <p:sp>
          <p:nvSpPr>
            <p:cNvPr id="65" name="TextBox 64">
              <a:extLst>
                <a:ext uri="{FF2B5EF4-FFF2-40B4-BE49-F238E27FC236}">
                  <a16:creationId xmlns:a16="http://schemas.microsoft.com/office/drawing/2014/main" id="{E7C82B47-C3A0-4E9C-97A8-5CFA8FD2ED78}"/>
                </a:ext>
              </a:extLst>
            </p:cNvPr>
            <p:cNvSpPr txBox="1"/>
            <p:nvPr/>
          </p:nvSpPr>
          <p:spPr>
            <a:xfrm>
              <a:off x="9705842" y="4060825"/>
              <a:ext cx="1047082" cy="506998"/>
            </a:xfrm>
            <a:prstGeom prst="rect">
              <a:avLst/>
            </a:prstGeom>
            <a:noFill/>
          </p:spPr>
          <p:txBody>
            <a:bodyPr wrap="none" rtlCol="0" anchor="t" anchorCtr="0">
              <a:spAutoFit/>
            </a:bodyPr>
            <a:lstStyle/>
            <a:p>
              <a:pPr algn="ctr">
                <a:lnSpc>
                  <a:spcPts val="1700"/>
                </a:lnSpc>
              </a:pPr>
              <a:r>
                <a:rPr lang="en-US" sz="1100" dirty="0">
                  <a:latin typeface="Montserrat" panose="00000500000000000000" pitchFamily="50" charset="0"/>
                </a:rPr>
                <a:t>Improve</a:t>
              </a:r>
            </a:p>
            <a:p>
              <a:pPr algn="ctr">
                <a:lnSpc>
                  <a:spcPts val="1700"/>
                </a:lnSpc>
              </a:pPr>
              <a:r>
                <a:rPr lang="en-US" sz="1100" dirty="0">
                  <a:latin typeface="Montserrat" panose="00000500000000000000" pitchFamily="50" charset="0"/>
                </a:rPr>
                <a:t>Productivity</a:t>
              </a:r>
            </a:p>
          </p:txBody>
        </p:sp>
        <p:sp>
          <p:nvSpPr>
            <p:cNvPr id="75" name="Freeform: Shape 74">
              <a:extLst>
                <a:ext uri="{FF2B5EF4-FFF2-40B4-BE49-F238E27FC236}">
                  <a16:creationId xmlns:a16="http://schemas.microsoft.com/office/drawing/2014/main" id="{FC2923AE-5B53-47D4-8DC2-378ACC2A2714}"/>
                </a:ext>
              </a:extLst>
            </p:cNvPr>
            <p:cNvSpPr/>
            <p:nvPr/>
          </p:nvSpPr>
          <p:spPr>
            <a:xfrm>
              <a:off x="10071340" y="3712277"/>
              <a:ext cx="316074" cy="330844"/>
            </a:xfrm>
            <a:custGeom>
              <a:avLst/>
              <a:gdLst>
                <a:gd name="connsiteX0" fmla="*/ 1202340 w 2756078"/>
                <a:gd name="connsiteY0" fmla="*/ 2890942 h 2884867"/>
                <a:gd name="connsiteX1" fmla="*/ 780599 w 2756078"/>
                <a:gd name="connsiteY1" fmla="*/ 2891458 h 2884867"/>
                <a:gd name="connsiteX2" fmla="*/ 638503 w 2756078"/>
                <a:gd name="connsiteY2" fmla="*/ 2848528 h 2884867"/>
                <a:gd name="connsiteX3" fmla="*/ 528431 w 2756078"/>
                <a:gd name="connsiteY3" fmla="*/ 2775634 h 2884867"/>
                <a:gd name="connsiteX4" fmla="*/ 493400 w 2756078"/>
                <a:gd name="connsiteY4" fmla="*/ 2782073 h 2884867"/>
                <a:gd name="connsiteX5" fmla="*/ 299702 w 2756078"/>
                <a:gd name="connsiteY5" fmla="*/ 2891028 h 2884867"/>
                <a:gd name="connsiteX6" fmla="*/ 219252 w 2756078"/>
                <a:gd name="connsiteY6" fmla="*/ 2890942 h 2884867"/>
                <a:gd name="connsiteX7" fmla="*/ 1857 w 2756078"/>
                <a:gd name="connsiteY7" fmla="*/ 2680845 h 2884867"/>
                <a:gd name="connsiteX8" fmla="*/ 1943 w 2756078"/>
                <a:gd name="connsiteY8" fmla="*/ 1950012 h 2884867"/>
                <a:gd name="connsiteX9" fmla="*/ 217621 w 2756078"/>
                <a:gd name="connsiteY9" fmla="*/ 1740601 h 2884867"/>
                <a:gd name="connsiteX10" fmla="*/ 304510 w 2756078"/>
                <a:gd name="connsiteY10" fmla="*/ 1740516 h 2884867"/>
                <a:gd name="connsiteX11" fmla="*/ 457941 w 2756078"/>
                <a:gd name="connsiteY11" fmla="*/ 1803021 h 2884867"/>
                <a:gd name="connsiteX12" fmla="*/ 503360 w 2756078"/>
                <a:gd name="connsiteY12" fmla="*/ 1801991 h 2884867"/>
                <a:gd name="connsiteX13" fmla="*/ 719640 w 2756078"/>
                <a:gd name="connsiteY13" fmla="*/ 1666419 h 2884867"/>
                <a:gd name="connsiteX14" fmla="*/ 817433 w 2756078"/>
                <a:gd name="connsiteY14" fmla="*/ 1649934 h 2884867"/>
                <a:gd name="connsiteX15" fmla="*/ 1377664 w 2756078"/>
                <a:gd name="connsiteY15" fmla="*/ 1650278 h 2884867"/>
                <a:gd name="connsiteX16" fmla="*/ 1638247 w 2756078"/>
                <a:gd name="connsiteY16" fmla="*/ 1891799 h 2884867"/>
                <a:gd name="connsiteX17" fmla="*/ 1402563 w 2756078"/>
                <a:gd name="connsiteY17" fmla="*/ 2157104 h 2884867"/>
                <a:gd name="connsiteX18" fmla="*/ 1087288 w 2756078"/>
                <a:gd name="connsiteY18" fmla="*/ 2161140 h 2884867"/>
                <a:gd name="connsiteX19" fmla="*/ 1042298 w 2756078"/>
                <a:gd name="connsiteY19" fmla="*/ 2162685 h 2884867"/>
                <a:gd name="connsiteX20" fmla="*/ 987778 w 2756078"/>
                <a:gd name="connsiteY20" fmla="*/ 2223903 h 2884867"/>
                <a:gd name="connsiteX21" fmla="*/ 1039894 w 2756078"/>
                <a:gd name="connsiteY21" fmla="*/ 2287267 h 2884867"/>
                <a:gd name="connsiteX22" fmla="*/ 1072005 w 2756078"/>
                <a:gd name="connsiteY22" fmla="*/ 2288726 h 2884867"/>
                <a:gd name="connsiteX23" fmla="*/ 1422912 w 2756078"/>
                <a:gd name="connsiteY23" fmla="*/ 2289070 h 2884867"/>
                <a:gd name="connsiteX24" fmla="*/ 1487392 w 2756078"/>
                <a:gd name="connsiteY24" fmla="*/ 2273358 h 2884867"/>
                <a:gd name="connsiteX25" fmla="*/ 2312670 w 2756078"/>
                <a:gd name="connsiteY25" fmla="*/ 1837107 h 2884867"/>
                <a:gd name="connsiteX26" fmla="*/ 2460605 w 2756078"/>
                <a:gd name="connsiteY26" fmla="*/ 1769965 h 2884867"/>
                <a:gd name="connsiteX27" fmla="*/ 2736900 w 2756078"/>
                <a:gd name="connsiteY27" fmla="*/ 1925285 h 2884867"/>
                <a:gd name="connsiteX28" fmla="*/ 2649410 w 2756078"/>
                <a:gd name="connsiteY28" fmla="*/ 2227766 h 2884867"/>
                <a:gd name="connsiteX29" fmla="*/ 1715520 w 2756078"/>
                <a:gd name="connsiteY29" fmla="*/ 2869564 h 2884867"/>
                <a:gd name="connsiteX30" fmla="*/ 1643312 w 2756078"/>
                <a:gd name="connsiteY30" fmla="*/ 2891286 h 2884867"/>
                <a:gd name="connsiteX31" fmla="*/ 1202340 w 2756078"/>
                <a:gd name="connsiteY31" fmla="*/ 2890942 h 2884867"/>
                <a:gd name="connsiteX32" fmla="*/ 1192637 w 2756078"/>
                <a:gd name="connsiteY32" fmla="*/ 2746356 h 2884867"/>
                <a:gd name="connsiteX33" fmla="*/ 1607938 w 2756078"/>
                <a:gd name="connsiteY33" fmla="*/ 2746442 h 2884867"/>
                <a:gd name="connsiteX34" fmla="*/ 1659454 w 2756078"/>
                <a:gd name="connsiteY34" fmla="*/ 2732532 h 2884867"/>
                <a:gd name="connsiteX35" fmla="*/ 2564238 w 2756078"/>
                <a:gd name="connsiteY35" fmla="*/ 2110998 h 2884867"/>
                <a:gd name="connsiteX36" fmla="*/ 2606223 w 2756078"/>
                <a:gd name="connsiteY36" fmla="*/ 2055962 h 2884867"/>
                <a:gd name="connsiteX37" fmla="*/ 2568359 w 2756078"/>
                <a:gd name="connsiteY37" fmla="*/ 1935330 h 2884867"/>
                <a:gd name="connsiteX38" fmla="*/ 2432787 w 2756078"/>
                <a:gd name="connsiteY38" fmla="*/ 1932153 h 2884867"/>
                <a:gd name="connsiteX39" fmla="*/ 2378181 w 2756078"/>
                <a:gd name="connsiteY39" fmla="*/ 1965982 h 2884867"/>
                <a:gd name="connsiteX40" fmla="*/ 1521392 w 2756078"/>
                <a:gd name="connsiteY40" fmla="*/ 2418288 h 2884867"/>
                <a:gd name="connsiteX41" fmla="*/ 1460003 w 2756078"/>
                <a:gd name="connsiteY41" fmla="*/ 2433742 h 2884867"/>
                <a:gd name="connsiteX42" fmla="*/ 1054319 w 2756078"/>
                <a:gd name="connsiteY42" fmla="*/ 2433399 h 2884867"/>
                <a:gd name="connsiteX43" fmla="*/ 842933 w 2756078"/>
                <a:gd name="connsiteY43" fmla="*/ 2240903 h 2884867"/>
                <a:gd name="connsiteX44" fmla="*/ 1040152 w 2756078"/>
                <a:gd name="connsiteY44" fmla="*/ 2016896 h 2884867"/>
                <a:gd name="connsiteX45" fmla="*/ 1117253 w 2756078"/>
                <a:gd name="connsiteY45" fmla="*/ 2013376 h 2884867"/>
                <a:gd name="connsiteX46" fmla="*/ 1387624 w 2756078"/>
                <a:gd name="connsiteY46" fmla="*/ 2012174 h 2884867"/>
                <a:gd name="connsiteX47" fmla="*/ 1485503 w 2756078"/>
                <a:gd name="connsiteY47" fmla="*/ 1863466 h 2884867"/>
                <a:gd name="connsiteX48" fmla="*/ 1375517 w 2756078"/>
                <a:gd name="connsiteY48" fmla="*/ 1794779 h 2884867"/>
                <a:gd name="connsiteX49" fmla="*/ 837867 w 2756078"/>
                <a:gd name="connsiteY49" fmla="*/ 1793920 h 2884867"/>
                <a:gd name="connsiteX50" fmla="*/ 688558 w 2756078"/>
                <a:gd name="connsiteY50" fmla="*/ 1835991 h 2884867"/>
                <a:gd name="connsiteX51" fmla="*/ 532552 w 2756078"/>
                <a:gd name="connsiteY51" fmla="*/ 1991482 h 2884867"/>
                <a:gd name="connsiteX52" fmla="*/ 518643 w 2756078"/>
                <a:gd name="connsiteY52" fmla="*/ 2039992 h 2884867"/>
                <a:gd name="connsiteX53" fmla="*/ 518386 w 2756078"/>
                <a:gd name="connsiteY53" fmla="*/ 2568026 h 2884867"/>
                <a:gd name="connsiteX54" fmla="*/ 544830 w 2756078"/>
                <a:gd name="connsiteY54" fmla="*/ 2614648 h 2884867"/>
                <a:gd name="connsiteX55" fmla="*/ 714488 w 2756078"/>
                <a:gd name="connsiteY55" fmla="*/ 2725749 h 2884867"/>
                <a:gd name="connsiteX56" fmla="*/ 783776 w 2756078"/>
                <a:gd name="connsiteY56" fmla="*/ 2746528 h 2884867"/>
                <a:gd name="connsiteX57" fmla="*/ 1192637 w 2756078"/>
                <a:gd name="connsiteY57" fmla="*/ 2746356 h 2884867"/>
                <a:gd name="connsiteX58" fmla="*/ 373971 w 2756078"/>
                <a:gd name="connsiteY58" fmla="*/ 2318863 h 2884867"/>
                <a:gd name="connsiteX59" fmla="*/ 373799 w 2756078"/>
                <a:gd name="connsiteY59" fmla="*/ 1961689 h 2884867"/>
                <a:gd name="connsiteX60" fmla="*/ 297041 w 2756078"/>
                <a:gd name="connsiteY60" fmla="*/ 1885532 h 2884867"/>
                <a:gd name="connsiteX61" fmla="*/ 239086 w 2756078"/>
                <a:gd name="connsiteY61" fmla="*/ 1885446 h 2884867"/>
                <a:gd name="connsiteX62" fmla="*/ 145413 w 2756078"/>
                <a:gd name="connsiteY62" fmla="*/ 1978946 h 2884867"/>
                <a:gd name="connsiteX63" fmla="*/ 145413 w 2756078"/>
                <a:gd name="connsiteY63" fmla="*/ 2651395 h 2884867"/>
                <a:gd name="connsiteX64" fmla="*/ 146959 w 2756078"/>
                <a:gd name="connsiteY64" fmla="*/ 2686684 h 2884867"/>
                <a:gd name="connsiteX65" fmla="*/ 214873 w 2756078"/>
                <a:gd name="connsiteY65" fmla="*/ 2745926 h 2884867"/>
                <a:gd name="connsiteX66" fmla="*/ 298500 w 2756078"/>
                <a:gd name="connsiteY66" fmla="*/ 2746184 h 2884867"/>
                <a:gd name="connsiteX67" fmla="*/ 373713 w 2756078"/>
                <a:gd name="connsiteY67" fmla="*/ 2669512 h 2884867"/>
                <a:gd name="connsiteX68" fmla="*/ 373971 w 2756078"/>
                <a:gd name="connsiteY68" fmla="*/ 2318863 h 2884867"/>
                <a:gd name="connsiteX69" fmla="*/ 1443432 w 2756078"/>
                <a:gd name="connsiteY69" fmla="*/ 1412448 h 2884867"/>
                <a:gd name="connsiteX70" fmla="*/ 1445836 w 2756078"/>
                <a:gd name="connsiteY70" fmla="*/ 1454089 h 2884867"/>
                <a:gd name="connsiteX71" fmla="*/ 1521822 w 2756078"/>
                <a:gd name="connsiteY71" fmla="*/ 1518054 h 2884867"/>
                <a:gd name="connsiteX72" fmla="*/ 1587761 w 2756078"/>
                <a:gd name="connsiteY72" fmla="*/ 1443872 h 2884867"/>
                <a:gd name="connsiteX73" fmla="*/ 1587933 w 2756078"/>
                <a:gd name="connsiteY73" fmla="*/ 1411675 h 2884867"/>
                <a:gd name="connsiteX74" fmla="*/ 1587332 w 2756078"/>
                <a:gd name="connsiteY74" fmla="*/ 661781 h 2884867"/>
                <a:gd name="connsiteX75" fmla="*/ 1625539 w 2756078"/>
                <a:gd name="connsiteY75" fmla="*/ 623574 h 2884867"/>
                <a:gd name="connsiteX76" fmla="*/ 1776738 w 2756078"/>
                <a:gd name="connsiteY76" fmla="*/ 624518 h 2884867"/>
                <a:gd name="connsiteX77" fmla="*/ 1856758 w 2756078"/>
                <a:gd name="connsiteY77" fmla="*/ 582705 h 2884867"/>
                <a:gd name="connsiteX78" fmla="*/ 1836753 w 2756078"/>
                <a:gd name="connsiteY78" fmla="*/ 494699 h 2884867"/>
                <a:gd name="connsiteX79" fmla="*/ 1700666 w 2756078"/>
                <a:gd name="connsiteY79" fmla="*/ 335860 h 2884867"/>
                <a:gd name="connsiteX80" fmla="*/ 1440341 w 2756078"/>
                <a:gd name="connsiteY80" fmla="*/ 33378 h 2884867"/>
                <a:gd name="connsiteX81" fmla="*/ 1319280 w 2756078"/>
                <a:gd name="connsiteY81" fmla="*/ 32691 h 2884867"/>
                <a:gd name="connsiteX82" fmla="*/ 1277123 w 2756078"/>
                <a:gd name="connsiteY82" fmla="*/ 81287 h 2884867"/>
                <a:gd name="connsiteX83" fmla="*/ 920893 w 2756078"/>
                <a:gd name="connsiteY83" fmla="*/ 496416 h 2884867"/>
                <a:gd name="connsiteX84" fmla="*/ 902090 w 2756078"/>
                <a:gd name="connsiteY84" fmla="*/ 581760 h 2884867"/>
                <a:gd name="connsiteX85" fmla="*/ 978333 w 2756078"/>
                <a:gd name="connsiteY85" fmla="*/ 624346 h 2884867"/>
                <a:gd name="connsiteX86" fmla="*/ 1129617 w 2756078"/>
                <a:gd name="connsiteY86" fmla="*/ 624089 h 2884867"/>
                <a:gd name="connsiteX87" fmla="*/ 1171259 w 2756078"/>
                <a:gd name="connsiteY87" fmla="*/ 667190 h 2884867"/>
                <a:gd name="connsiteX88" fmla="*/ 1171259 w 2756078"/>
                <a:gd name="connsiteY88" fmla="*/ 1417170 h 2884867"/>
                <a:gd name="connsiteX89" fmla="*/ 1171774 w 2756078"/>
                <a:gd name="connsiteY89" fmla="*/ 1452544 h 2884867"/>
                <a:gd name="connsiteX90" fmla="*/ 1236425 w 2756078"/>
                <a:gd name="connsiteY90" fmla="*/ 1517883 h 2884867"/>
                <a:gd name="connsiteX91" fmla="*/ 1310265 w 2756078"/>
                <a:gd name="connsiteY91" fmla="*/ 1467312 h 2884867"/>
                <a:gd name="connsiteX92" fmla="*/ 1315674 w 2756078"/>
                <a:gd name="connsiteY92" fmla="*/ 1384200 h 2884867"/>
                <a:gd name="connsiteX93" fmla="*/ 1315674 w 2756078"/>
                <a:gd name="connsiteY93" fmla="*/ 576351 h 2884867"/>
                <a:gd name="connsiteX94" fmla="*/ 1220284 w 2756078"/>
                <a:gd name="connsiteY94" fmla="*/ 479588 h 2884867"/>
                <a:gd name="connsiteX95" fmla="*/ 1155890 w 2756078"/>
                <a:gd name="connsiteY95" fmla="*/ 479330 h 2884867"/>
                <a:gd name="connsiteX96" fmla="*/ 1136915 w 2756078"/>
                <a:gd name="connsiteY96" fmla="*/ 472462 h 2884867"/>
                <a:gd name="connsiteX97" fmla="*/ 1145501 w 2756078"/>
                <a:gd name="connsiteY97" fmla="*/ 456234 h 2884867"/>
                <a:gd name="connsiteX98" fmla="*/ 1365386 w 2756078"/>
                <a:gd name="connsiteY98" fmla="*/ 199687 h 2884867"/>
                <a:gd name="connsiteX99" fmla="*/ 1393204 w 2756078"/>
                <a:gd name="connsiteY99" fmla="*/ 199086 h 2884867"/>
                <a:gd name="connsiteX100" fmla="*/ 1615237 w 2756078"/>
                <a:gd name="connsiteY100" fmla="*/ 458037 h 2884867"/>
                <a:gd name="connsiteX101" fmla="*/ 1621504 w 2756078"/>
                <a:gd name="connsiteY101" fmla="*/ 474694 h 2884867"/>
                <a:gd name="connsiteX102" fmla="*/ 1603903 w 2756078"/>
                <a:gd name="connsiteY102" fmla="*/ 479416 h 2884867"/>
                <a:gd name="connsiteX103" fmla="*/ 1542771 w 2756078"/>
                <a:gd name="connsiteY103" fmla="*/ 479588 h 2884867"/>
                <a:gd name="connsiteX104" fmla="*/ 1443260 w 2756078"/>
                <a:gd name="connsiteY104" fmla="*/ 578755 h 2884867"/>
                <a:gd name="connsiteX105" fmla="*/ 1443174 w 2756078"/>
                <a:gd name="connsiteY105" fmla="*/ 997147 h 2884867"/>
                <a:gd name="connsiteX106" fmla="*/ 1443432 w 2756078"/>
                <a:gd name="connsiteY106" fmla="*/ 1412448 h 2884867"/>
                <a:gd name="connsiteX107" fmla="*/ 888267 w 2756078"/>
                <a:gd name="connsiteY107" fmla="*/ 1054243 h 2884867"/>
                <a:gd name="connsiteX108" fmla="*/ 1038692 w 2756078"/>
                <a:gd name="connsiteY108" fmla="*/ 877974 h 2884867"/>
                <a:gd name="connsiteX109" fmla="*/ 1034399 w 2756078"/>
                <a:gd name="connsiteY109" fmla="*/ 774428 h 2884867"/>
                <a:gd name="connsiteX110" fmla="*/ 931196 w 2756078"/>
                <a:gd name="connsiteY110" fmla="*/ 783186 h 2884867"/>
                <a:gd name="connsiteX111" fmla="*/ 639790 w 2756078"/>
                <a:gd name="connsiteY111" fmla="*/ 1122673 h 2884867"/>
                <a:gd name="connsiteX112" fmla="*/ 629230 w 2756078"/>
                <a:gd name="connsiteY112" fmla="*/ 1203552 h 2884867"/>
                <a:gd name="connsiteX113" fmla="*/ 697659 w 2756078"/>
                <a:gd name="connsiteY113" fmla="*/ 1242532 h 2884867"/>
                <a:gd name="connsiteX114" fmla="*/ 865085 w 2756078"/>
                <a:gd name="connsiteY114" fmla="*/ 1242103 h 2884867"/>
                <a:gd name="connsiteX115" fmla="*/ 895307 w 2756078"/>
                <a:gd name="connsiteY115" fmla="*/ 1271810 h 2884867"/>
                <a:gd name="connsiteX116" fmla="*/ 895135 w 2756078"/>
                <a:gd name="connsiteY116" fmla="*/ 1432796 h 2884867"/>
                <a:gd name="connsiteX117" fmla="*/ 967171 w 2756078"/>
                <a:gd name="connsiteY117" fmla="*/ 1518140 h 2884867"/>
                <a:gd name="connsiteX118" fmla="*/ 1039894 w 2756078"/>
                <a:gd name="connsiteY118" fmla="*/ 1433483 h 2884867"/>
                <a:gd name="connsiteX119" fmla="*/ 1039894 w 2756078"/>
                <a:gd name="connsiteY119" fmla="*/ 1185608 h 2884867"/>
                <a:gd name="connsiteX120" fmla="*/ 952575 w 2756078"/>
                <a:gd name="connsiteY120" fmla="*/ 1098031 h 2884867"/>
                <a:gd name="connsiteX121" fmla="*/ 852464 w 2756078"/>
                <a:gd name="connsiteY121" fmla="*/ 1097860 h 2884867"/>
                <a:gd name="connsiteX122" fmla="*/ 888267 w 2756078"/>
                <a:gd name="connsiteY122" fmla="*/ 1054243 h 2884867"/>
                <a:gd name="connsiteX123" fmla="*/ 1897026 w 2756078"/>
                <a:gd name="connsiteY123" fmla="*/ 1097946 h 2884867"/>
                <a:gd name="connsiteX124" fmla="*/ 1804041 w 2756078"/>
                <a:gd name="connsiteY124" fmla="*/ 1098117 h 2884867"/>
                <a:gd name="connsiteX125" fmla="*/ 1719298 w 2756078"/>
                <a:gd name="connsiteY125" fmla="*/ 1184835 h 2884867"/>
                <a:gd name="connsiteX126" fmla="*/ 1719298 w 2756078"/>
                <a:gd name="connsiteY126" fmla="*/ 1432710 h 2884867"/>
                <a:gd name="connsiteX127" fmla="*/ 1791333 w 2756078"/>
                <a:gd name="connsiteY127" fmla="*/ 1518054 h 2884867"/>
                <a:gd name="connsiteX128" fmla="*/ 1864056 w 2756078"/>
                <a:gd name="connsiteY128" fmla="*/ 1433397 h 2884867"/>
                <a:gd name="connsiteX129" fmla="*/ 1863798 w 2756078"/>
                <a:gd name="connsiteY129" fmla="*/ 1275674 h 2884867"/>
                <a:gd name="connsiteX130" fmla="*/ 1896683 w 2756078"/>
                <a:gd name="connsiteY130" fmla="*/ 1241931 h 2884867"/>
                <a:gd name="connsiteX131" fmla="*/ 2051229 w 2756078"/>
                <a:gd name="connsiteY131" fmla="*/ 1242704 h 2884867"/>
                <a:gd name="connsiteX132" fmla="*/ 2131164 w 2756078"/>
                <a:gd name="connsiteY132" fmla="*/ 1201234 h 2884867"/>
                <a:gd name="connsiteX133" fmla="*/ 2111932 w 2756078"/>
                <a:gd name="connsiteY133" fmla="*/ 1112971 h 2884867"/>
                <a:gd name="connsiteX134" fmla="*/ 2000830 w 2756078"/>
                <a:gd name="connsiteY134" fmla="*/ 983495 h 2884867"/>
                <a:gd name="connsiteX135" fmla="*/ 1828510 w 2756078"/>
                <a:gd name="connsiteY135" fmla="*/ 783529 h 2884867"/>
                <a:gd name="connsiteX136" fmla="*/ 1725307 w 2756078"/>
                <a:gd name="connsiteY136" fmla="*/ 773999 h 2884867"/>
                <a:gd name="connsiteX137" fmla="*/ 1720070 w 2756078"/>
                <a:gd name="connsiteY137" fmla="*/ 877459 h 2884867"/>
                <a:gd name="connsiteX138" fmla="*/ 1755444 w 2756078"/>
                <a:gd name="connsiteY138" fmla="*/ 919273 h 2884867"/>
                <a:gd name="connsiteX139" fmla="*/ 1901147 w 2756078"/>
                <a:gd name="connsiteY139" fmla="*/ 1089875 h 2884867"/>
                <a:gd name="connsiteX140" fmla="*/ 1897026 w 2756078"/>
                <a:gd name="connsiteY140" fmla="*/ 1097946 h 288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2756078" h="2884867">
                  <a:moveTo>
                    <a:pt x="1202340" y="2890942"/>
                  </a:moveTo>
                  <a:cubicBezTo>
                    <a:pt x="1061788" y="2890942"/>
                    <a:pt x="921151" y="2889998"/>
                    <a:pt x="780599" y="2891458"/>
                  </a:cubicBezTo>
                  <a:cubicBezTo>
                    <a:pt x="727882" y="2891973"/>
                    <a:pt x="681518" y="2877892"/>
                    <a:pt x="638503" y="2848528"/>
                  </a:cubicBezTo>
                  <a:cubicBezTo>
                    <a:pt x="602184" y="2823715"/>
                    <a:pt x="564835" y="2800361"/>
                    <a:pt x="528431" y="2775634"/>
                  </a:cubicBezTo>
                  <a:cubicBezTo>
                    <a:pt x="513663" y="2765588"/>
                    <a:pt x="504305" y="2762755"/>
                    <a:pt x="493400" y="2782073"/>
                  </a:cubicBezTo>
                  <a:cubicBezTo>
                    <a:pt x="451072" y="2856942"/>
                    <a:pt x="386077" y="2893261"/>
                    <a:pt x="299702" y="2891028"/>
                  </a:cubicBezTo>
                  <a:cubicBezTo>
                    <a:pt x="272914" y="2890342"/>
                    <a:pt x="246040" y="2891028"/>
                    <a:pt x="219252" y="2890942"/>
                  </a:cubicBezTo>
                  <a:cubicBezTo>
                    <a:pt x="94842" y="2890513"/>
                    <a:pt x="3145" y="2805427"/>
                    <a:pt x="1857" y="2680845"/>
                  </a:cubicBezTo>
                  <a:cubicBezTo>
                    <a:pt x="-547" y="2437263"/>
                    <a:pt x="-719" y="2193594"/>
                    <a:pt x="1943" y="1950012"/>
                  </a:cubicBezTo>
                  <a:cubicBezTo>
                    <a:pt x="3231" y="1827491"/>
                    <a:pt x="95787" y="1741546"/>
                    <a:pt x="217621" y="1740601"/>
                  </a:cubicBezTo>
                  <a:cubicBezTo>
                    <a:pt x="246555" y="1740344"/>
                    <a:pt x="275576" y="1740773"/>
                    <a:pt x="304510" y="1740516"/>
                  </a:cubicBezTo>
                  <a:cubicBezTo>
                    <a:pt x="364354" y="1740086"/>
                    <a:pt x="416900" y="1759576"/>
                    <a:pt x="457941" y="1803021"/>
                  </a:cubicBezTo>
                  <a:cubicBezTo>
                    <a:pt x="476572" y="1822683"/>
                    <a:pt x="486446" y="1819077"/>
                    <a:pt x="503360" y="1801991"/>
                  </a:cubicBezTo>
                  <a:cubicBezTo>
                    <a:pt x="564578" y="1739915"/>
                    <a:pt x="637215" y="1695096"/>
                    <a:pt x="719640" y="1666419"/>
                  </a:cubicBezTo>
                  <a:cubicBezTo>
                    <a:pt x="751236" y="1655429"/>
                    <a:pt x="783690" y="1649848"/>
                    <a:pt x="817433" y="1649934"/>
                  </a:cubicBezTo>
                  <a:cubicBezTo>
                    <a:pt x="1004177" y="1650449"/>
                    <a:pt x="1190920" y="1649848"/>
                    <a:pt x="1377664" y="1650278"/>
                  </a:cubicBezTo>
                  <a:cubicBezTo>
                    <a:pt x="1518816" y="1650535"/>
                    <a:pt x="1631378" y="1755283"/>
                    <a:pt x="1638247" y="1891799"/>
                  </a:cubicBezTo>
                  <a:cubicBezTo>
                    <a:pt x="1645115" y="2027800"/>
                    <a:pt x="1542685" y="2144225"/>
                    <a:pt x="1402563" y="2157104"/>
                  </a:cubicBezTo>
                  <a:cubicBezTo>
                    <a:pt x="1297643" y="2166806"/>
                    <a:pt x="1192380" y="2158907"/>
                    <a:pt x="1087288" y="2161140"/>
                  </a:cubicBezTo>
                  <a:cubicBezTo>
                    <a:pt x="1072263" y="2161483"/>
                    <a:pt x="1057152" y="2160882"/>
                    <a:pt x="1042298" y="2162685"/>
                  </a:cubicBezTo>
                  <a:cubicBezTo>
                    <a:pt x="1009758" y="2166635"/>
                    <a:pt x="988379" y="2191362"/>
                    <a:pt x="987778" y="2223903"/>
                  </a:cubicBezTo>
                  <a:cubicBezTo>
                    <a:pt x="987177" y="2256701"/>
                    <a:pt x="1007182" y="2281600"/>
                    <a:pt x="1039894" y="2287267"/>
                  </a:cubicBezTo>
                  <a:cubicBezTo>
                    <a:pt x="1050369" y="2289070"/>
                    <a:pt x="1061273" y="2288726"/>
                    <a:pt x="1072005" y="2288726"/>
                  </a:cubicBezTo>
                  <a:cubicBezTo>
                    <a:pt x="1188946" y="2288812"/>
                    <a:pt x="1305972" y="2288469"/>
                    <a:pt x="1422912" y="2289070"/>
                  </a:cubicBezTo>
                  <a:cubicBezTo>
                    <a:pt x="1446180" y="2289156"/>
                    <a:pt x="1466786" y="2284262"/>
                    <a:pt x="1487392" y="2273358"/>
                  </a:cubicBezTo>
                  <a:cubicBezTo>
                    <a:pt x="1762485" y="2127912"/>
                    <a:pt x="2038093" y="1983583"/>
                    <a:pt x="2312670" y="1837107"/>
                  </a:cubicBezTo>
                  <a:cubicBezTo>
                    <a:pt x="2360751" y="1811435"/>
                    <a:pt x="2404196" y="1778895"/>
                    <a:pt x="2460605" y="1769965"/>
                  </a:cubicBezTo>
                  <a:cubicBezTo>
                    <a:pt x="2573510" y="1752107"/>
                    <a:pt x="2692425" y="1817359"/>
                    <a:pt x="2736900" y="1925285"/>
                  </a:cubicBezTo>
                  <a:cubicBezTo>
                    <a:pt x="2782577" y="2036129"/>
                    <a:pt x="2746516" y="2160968"/>
                    <a:pt x="2649410" y="2227766"/>
                  </a:cubicBezTo>
                  <a:cubicBezTo>
                    <a:pt x="2338085" y="2441642"/>
                    <a:pt x="2026673" y="2655345"/>
                    <a:pt x="1715520" y="2869564"/>
                  </a:cubicBezTo>
                  <a:cubicBezTo>
                    <a:pt x="1693282" y="2884932"/>
                    <a:pt x="1670272" y="2891458"/>
                    <a:pt x="1643312" y="2891286"/>
                  </a:cubicBezTo>
                  <a:cubicBezTo>
                    <a:pt x="1496407" y="2890599"/>
                    <a:pt x="1349416" y="2890942"/>
                    <a:pt x="1202340" y="2890942"/>
                  </a:cubicBezTo>
                  <a:close/>
                  <a:moveTo>
                    <a:pt x="1192637" y="2746356"/>
                  </a:moveTo>
                  <a:cubicBezTo>
                    <a:pt x="1331042" y="2746356"/>
                    <a:pt x="1469533" y="2746270"/>
                    <a:pt x="1607938" y="2746442"/>
                  </a:cubicBezTo>
                  <a:cubicBezTo>
                    <a:pt x="1626569" y="2746442"/>
                    <a:pt x="1643312" y="2743694"/>
                    <a:pt x="1659454" y="2732532"/>
                  </a:cubicBezTo>
                  <a:cubicBezTo>
                    <a:pt x="1960820" y="2525011"/>
                    <a:pt x="2262442" y="2317833"/>
                    <a:pt x="2564238" y="2110998"/>
                  </a:cubicBezTo>
                  <a:cubicBezTo>
                    <a:pt x="2584758" y="2097003"/>
                    <a:pt x="2598924" y="2079316"/>
                    <a:pt x="2606223" y="2055962"/>
                  </a:cubicBezTo>
                  <a:cubicBezTo>
                    <a:pt x="2620304" y="2011058"/>
                    <a:pt x="2605021" y="1962719"/>
                    <a:pt x="2568359" y="1935330"/>
                  </a:cubicBezTo>
                  <a:cubicBezTo>
                    <a:pt x="2527919" y="1905193"/>
                    <a:pt x="2475803" y="1904077"/>
                    <a:pt x="2432787" y="1932153"/>
                  </a:cubicBezTo>
                  <a:cubicBezTo>
                    <a:pt x="2414842" y="1943830"/>
                    <a:pt x="2397070" y="1955936"/>
                    <a:pt x="2378181" y="1965982"/>
                  </a:cubicBezTo>
                  <a:cubicBezTo>
                    <a:pt x="2092699" y="2116836"/>
                    <a:pt x="1806874" y="2267348"/>
                    <a:pt x="1521392" y="2418288"/>
                  </a:cubicBezTo>
                  <a:cubicBezTo>
                    <a:pt x="1501816" y="2428677"/>
                    <a:pt x="1482155" y="2433828"/>
                    <a:pt x="1460003" y="2433742"/>
                  </a:cubicBezTo>
                  <a:cubicBezTo>
                    <a:pt x="1324775" y="2433313"/>
                    <a:pt x="1189547" y="2433914"/>
                    <a:pt x="1054319" y="2433399"/>
                  </a:cubicBezTo>
                  <a:cubicBezTo>
                    <a:pt x="941070" y="2432970"/>
                    <a:pt x="847054" y="2346939"/>
                    <a:pt x="842933" y="2240903"/>
                  </a:cubicBezTo>
                  <a:cubicBezTo>
                    <a:pt x="838383" y="2122417"/>
                    <a:pt x="922181" y="2026942"/>
                    <a:pt x="1040152" y="2016896"/>
                  </a:cubicBezTo>
                  <a:cubicBezTo>
                    <a:pt x="1065738" y="2014750"/>
                    <a:pt x="1091496" y="2013548"/>
                    <a:pt x="1117253" y="2013376"/>
                  </a:cubicBezTo>
                  <a:cubicBezTo>
                    <a:pt x="1207406" y="2012775"/>
                    <a:pt x="1297558" y="2014664"/>
                    <a:pt x="1387624" y="2012174"/>
                  </a:cubicBezTo>
                  <a:cubicBezTo>
                    <a:pt x="1464811" y="2010028"/>
                    <a:pt x="1513064" y="1934300"/>
                    <a:pt x="1485503" y="1863466"/>
                  </a:cubicBezTo>
                  <a:cubicBezTo>
                    <a:pt x="1468932" y="1820880"/>
                    <a:pt x="1428750" y="1794950"/>
                    <a:pt x="1375517" y="1794779"/>
                  </a:cubicBezTo>
                  <a:cubicBezTo>
                    <a:pt x="1196329" y="1794349"/>
                    <a:pt x="1017055" y="1795637"/>
                    <a:pt x="837867" y="1793920"/>
                  </a:cubicBezTo>
                  <a:cubicBezTo>
                    <a:pt x="783003" y="1793405"/>
                    <a:pt x="734149" y="1807829"/>
                    <a:pt x="688558" y="1835991"/>
                  </a:cubicBezTo>
                  <a:cubicBezTo>
                    <a:pt x="624508" y="1875572"/>
                    <a:pt x="573078" y="1928118"/>
                    <a:pt x="532552" y="1991482"/>
                  </a:cubicBezTo>
                  <a:cubicBezTo>
                    <a:pt x="523022" y="2006421"/>
                    <a:pt x="518557" y="2022048"/>
                    <a:pt x="518643" y="2039992"/>
                  </a:cubicBezTo>
                  <a:cubicBezTo>
                    <a:pt x="518986" y="2216004"/>
                    <a:pt x="519244" y="2392015"/>
                    <a:pt x="518386" y="2568026"/>
                  </a:cubicBezTo>
                  <a:cubicBezTo>
                    <a:pt x="518300" y="2590435"/>
                    <a:pt x="526800" y="2603143"/>
                    <a:pt x="544830" y="2614648"/>
                  </a:cubicBezTo>
                  <a:cubicBezTo>
                    <a:pt x="601927" y="2650794"/>
                    <a:pt x="658507" y="2687886"/>
                    <a:pt x="714488" y="2725749"/>
                  </a:cubicBezTo>
                  <a:cubicBezTo>
                    <a:pt x="735867" y="2740260"/>
                    <a:pt x="758018" y="2746613"/>
                    <a:pt x="783776" y="2746528"/>
                  </a:cubicBezTo>
                  <a:cubicBezTo>
                    <a:pt x="920035" y="2746012"/>
                    <a:pt x="1056379" y="2746356"/>
                    <a:pt x="1192637" y="2746356"/>
                  </a:cubicBezTo>
                  <a:close/>
                  <a:moveTo>
                    <a:pt x="373971" y="2318863"/>
                  </a:moveTo>
                  <a:cubicBezTo>
                    <a:pt x="373971" y="2199776"/>
                    <a:pt x="374228" y="2080775"/>
                    <a:pt x="373799" y="1961689"/>
                  </a:cubicBezTo>
                  <a:cubicBezTo>
                    <a:pt x="373627" y="1907941"/>
                    <a:pt x="351132" y="1886219"/>
                    <a:pt x="297041" y="1885532"/>
                  </a:cubicBezTo>
                  <a:cubicBezTo>
                    <a:pt x="277722" y="1885274"/>
                    <a:pt x="258404" y="1885446"/>
                    <a:pt x="239086" y="1885446"/>
                  </a:cubicBezTo>
                  <a:cubicBezTo>
                    <a:pt x="166621" y="1885532"/>
                    <a:pt x="145413" y="1906567"/>
                    <a:pt x="145413" y="1978946"/>
                  </a:cubicBezTo>
                  <a:cubicBezTo>
                    <a:pt x="145328" y="2203125"/>
                    <a:pt x="145328" y="2427217"/>
                    <a:pt x="145413" y="2651395"/>
                  </a:cubicBezTo>
                  <a:cubicBezTo>
                    <a:pt x="145413" y="2663158"/>
                    <a:pt x="145070" y="2675093"/>
                    <a:pt x="146959" y="2686684"/>
                  </a:cubicBezTo>
                  <a:cubicBezTo>
                    <a:pt x="153141" y="2725063"/>
                    <a:pt x="175722" y="2744810"/>
                    <a:pt x="214873" y="2745926"/>
                  </a:cubicBezTo>
                  <a:cubicBezTo>
                    <a:pt x="242692" y="2746785"/>
                    <a:pt x="270682" y="2746528"/>
                    <a:pt x="298500" y="2746184"/>
                  </a:cubicBezTo>
                  <a:cubicBezTo>
                    <a:pt x="353278" y="2745497"/>
                    <a:pt x="373541" y="2725063"/>
                    <a:pt x="373713" y="2669512"/>
                  </a:cubicBezTo>
                  <a:cubicBezTo>
                    <a:pt x="374228" y="2552657"/>
                    <a:pt x="374057" y="2435717"/>
                    <a:pt x="373971" y="2318863"/>
                  </a:cubicBezTo>
                  <a:close/>
                  <a:moveTo>
                    <a:pt x="1443432" y="1412448"/>
                  </a:moveTo>
                  <a:cubicBezTo>
                    <a:pt x="1443432" y="1426357"/>
                    <a:pt x="1443432" y="1440524"/>
                    <a:pt x="1445836" y="1454089"/>
                  </a:cubicBezTo>
                  <a:cubicBezTo>
                    <a:pt x="1452963" y="1494443"/>
                    <a:pt x="1484902" y="1520802"/>
                    <a:pt x="1521822" y="1518054"/>
                  </a:cubicBezTo>
                  <a:cubicBezTo>
                    <a:pt x="1558998" y="1515307"/>
                    <a:pt x="1586302" y="1484741"/>
                    <a:pt x="1587761" y="1443872"/>
                  </a:cubicBezTo>
                  <a:cubicBezTo>
                    <a:pt x="1588105" y="1433140"/>
                    <a:pt x="1587933" y="1422407"/>
                    <a:pt x="1587933" y="1411675"/>
                  </a:cubicBezTo>
                  <a:cubicBezTo>
                    <a:pt x="1587933" y="1161653"/>
                    <a:pt x="1588363" y="911717"/>
                    <a:pt x="1587332" y="661781"/>
                  </a:cubicBezTo>
                  <a:cubicBezTo>
                    <a:pt x="1587246" y="632074"/>
                    <a:pt x="1595746" y="622286"/>
                    <a:pt x="1625539" y="623574"/>
                  </a:cubicBezTo>
                  <a:cubicBezTo>
                    <a:pt x="1675853" y="625806"/>
                    <a:pt x="1726424" y="623230"/>
                    <a:pt x="1776738" y="624518"/>
                  </a:cubicBezTo>
                  <a:cubicBezTo>
                    <a:pt x="1812026" y="625377"/>
                    <a:pt x="1840617" y="615932"/>
                    <a:pt x="1856758" y="582705"/>
                  </a:cubicBezTo>
                  <a:cubicBezTo>
                    <a:pt x="1873243" y="548533"/>
                    <a:pt x="1859076" y="520629"/>
                    <a:pt x="1836753" y="494699"/>
                  </a:cubicBezTo>
                  <a:cubicBezTo>
                    <a:pt x="1791248" y="441896"/>
                    <a:pt x="1746086" y="388749"/>
                    <a:pt x="1700666" y="335860"/>
                  </a:cubicBezTo>
                  <a:cubicBezTo>
                    <a:pt x="1614034" y="234975"/>
                    <a:pt x="1527917" y="133575"/>
                    <a:pt x="1440341" y="33378"/>
                  </a:cubicBezTo>
                  <a:cubicBezTo>
                    <a:pt x="1401189" y="-11441"/>
                    <a:pt x="1359634" y="-10582"/>
                    <a:pt x="1319280" y="32691"/>
                  </a:cubicBezTo>
                  <a:cubicBezTo>
                    <a:pt x="1304684" y="48403"/>
                    <a:pt x="1291118" y="65060"/>
                    <a:pt x="1277123" y="81287"/>
                  </a:cubicBezTo>
                  <a:cubicBezTo>
                    <a:pt x="1158380" y="219692"/>
                    <a:pt x="1039636" y="358097"/>
                    <a:pt x="920893" y="496416"/>
                  </a:cubicBezTo>
                  <a:cubicBezTo>
                    <a:pt x="899343" y="521573"/>
                    <a:pt x="886464" y="548962"/>
                    <a:pt x="902090" y="581760"/>
                  </a:cubicBezTo>
                  <a:cubicBezTo>
                    <a:pt x="917201" y="613528"/>
                    <a:pt x="943904" y="625033"/>
                    <a:pt x="978333" y="624346"/>
                  </a:cubicBezTo>
                  <a:cubicBezTo>
                    <a:pt x="1028733" y="623230"/>
                    <a:pt x="1079217" y="624003"/>
                    <a:pt x="1129617" y="624089"/>
                  </a:cubicBezTo>
                  <a:cubicBezTo>
                    <a:pt x="1171173" y="624175"/>
                    <a:pt x="1171259" y="624175"/>
                    <a:pt x="1171259" y="667190"/>
                  </a:cubicBezTo>
                  <a:cubicBezTo>
                    <a:pt x="1171259" y="917212"/>
                    <a:pt x="1171259" y="1167148"/>
                    <a:pt x="1171259" y="1417170"/>
                  </a:cubicBezTo>
                  <a:cubicBezTo>
                    <a:pt x="1171259" y="1428933"/>
                    <a:pt x="1170744" y="1440867"/>
                    <a:pt x="1171774" y="1452544"/>
                  </a:cubicBezTo>
                  <a:cubicBezTo>
                    <a:pt x="1174779" y="1486973"/>
                    <a:pt x="1202855" y="1514963"/>
                    <a:pt x="1236425" y="1517883"/>
                  </a:cubicBezTo>
                  <a:cubicBezTo>
                    <a:pt x="1268279" y="1520630"/>
                    <a:pt x="1300219" y="1498908"/>
                    <a:pt x="1310265" y="1467312"/>
                  </a:cubicBezTo>
                  <a:cubicBezTo>
                    <a:pt x="1318936" y="1440094"/>
                    <a:pt x="1315674" y="1411932"/>
                    <a:pt x="1315674" y="1384200"/>
                  </a:cubicBezTo>
                  <a:cubicBezTo>
                    <a:pt x="1315845" y="1114946"/>
                    <a:pt x="1315931" y="845606"/>
                    <a:pt x="1315674" y="576351"/>
                  </a:cubicBezTo>
                  <a:cubicBezTo>
                    <a:pt x="1315588" y="507836"/>
                    <a:pt x="1287941" y="480189"/>
                    <a:pt x="1220284" y="479588"/>
                  </a:cubicBezTo>
                  <a:cubicBezTo>
                    <a:pt x="1198820" y="479416"/>
                    <a:pt x="1177355" y="479760"/>
                    <a:pt x="1155890" y="479330"/>
                  </a:cubicBezTo>
                  <a:cubicBezTo>
                    <a:pt x="1148850" y="479159"/>
                    <a:pt x="1138804" y="481992"/>
                    <a:pt x="1136915" y="472462"/>
                  </a:cubicBezTo>
                  <a:cubicBezTo>
                    <a:pt x="1135971" y="467739"/>
                    <a:pt x="1141465" y="460956"/>
                    <a:pt x="1145501" y="456234"/>
                  </a:cubicBezTo>
                  <a:cubicBezTo>
                    <a:pt x="1218738" y="370633"/>
                    <a:pt x="1292320" y="285374"/>
                    <a:pt x="1365386" y="199687"/>
                  </a:cubicBezTo>
                  <a:cubicBezTo>
                    <a:pt x="1375431" y="187924"/>
                    <a:pt x="1382558" y="186551"/>
                    <a:pt x="1393204" y="199086"/>
                  </a:cubicBezTo>
                  <a:cubicBezTo>
                    <a:pt x="1466958" y="285632"/>
                    <a:pt x="1541225" y="371663"/>
                    <a:pt x="1615237" y="458037"/>
                  </a:cubicBezTo>
                  <a:cubicBezTo>
                    <a:pt x="1619186" y="462674"/>
                    <a:pt x="1625625" y="467653"/>
                    <a:pt x="1621504" y="474694"/>
                  </a:cubicBezTo>
                  <a:cubicBezTo>
                    <a:pt x="1617726" y="481133"/>
                    <a:pt x="1610085" y="479330"/>
                    <a:pt x="1603903" y="479416"/>
                  </a:cubicBezTo>
                  <a:cubicBezTo>
                    <a:pt x="1583554" y="479674"/>
                    <a:pt x="1563120" y="479502"/>
                    <a:pt x="1542771" y="479588"/>
                  </a:cubicBezTo>
                  <a:cubicBezTo>
                    <a:pt x="1470392" y="479931"/>
                    <a:pt x="1443432" y="506633"/>
                    <a:pt x="1443260" y="578755"/>
                  </a:cubicBezTo>
                  <a:cubicBezTo>
                    <a:pt x="1443088" y="718190"/>
                    <a:pt x="1443174" y="857712"/>
                    <a:pt x="1443174" y="997147"/>
                  </a:cubicBezTo>
                  <a:cubicBezTo>
                    <a:pt x="1443346" y="1135638"/>
                    <a:pt x="1443260" y="1274043"/>
                    <a:pt x="1443432" y="1412448"/>
                  </a:cubicBezTo>
                  <a:close/>
                  <a:moveTo>
                    <a:pt x="888267" y="1054243"/>
                  </a:moveTo>
                  <a:cubicBezTo>
                    <a:pt x="938409" y="995430"/>
                    <a:pt x="989151" y="937217"/>
                    <a:pt x="1038692" y="877974"/>
                  </a:cubicBezTo>
                  <a:cubicBezTo>
                    <a:pt x="1067627" y="843373"/>
                    <a:pt x="1064965" y="801388"/>
                    <a:pt x="1034399" y="774428"/>
                  </a:cubicBezTo>
                  <a:cubicBezTo>
                    <a:pt x="1003490" y="747297"/>
                    <a:pt x="960904" y="749100"/>
                    <a:pt x="931196" y="783186"/>
                  </a:cubicBezTo>
                  <a:cubicBezTo>
                    <a:pt x="833231" y="895661"/>
                    <a:pt x="736468" y="1009167"/>
                    <a:pt x="639790" y="1122673"/>
                  </a:cubicBezTo>
                  <a:cubicBezTo>
                    <a:pt x="619270" y="1146714"/>
                    <a:pt x="614376" y="1174360"/>
                    <a:pt x="629230" y="1203552"/>
                  </a:cubicBezTo>
                  <a:cubicBezTo>
                    <a:pt x="643397" y="1231371"/>
                    <a:pt x="666922" y="1242790"/>
                    <a:pt x="697659" y="1242532"/>
                  </a:cubicBezTo>
                  <a:cubicBezTo>
                    <a:pt x="753468" y="1242017"/>
                    <a:pt x="809276" y="1243133"/>
                    <a:pt x="865085" y="1242103"/>
                  </a:cubicBezTo>
                  <a:cubicBezTo>
                    <a:pt x="887236" y="1241674"/>
                    <a:pt x="895736" y="1249315"/>
                    <a:pt x="895307" y="1271810"/>
                  </a:cubicBezTo>
                  <a:cubicBezTo>
                    <a:pt x="894277" y="1325472"/>
                    <a:pt x="894620" y="1379134"/>
                    <a:pt x="895135" y="1432796"/>
                  </a:cubicBezTo>
                  <a:cubicBezTo>
                    <a:pt x="895565" y="1484655"/>
                    <a:pt x="924070" y="1517883"/>
                    <a:pt x="967171" y="1518140"/>
                  </a:cubicBezTo>
                  <a:cubicBezTo>
                    <a:pt x="1010359" y="1518398"/>
                    <a:pt x="1039550" y="1485085"/>
                    <a:pt x="1039894" y="1433483"/>
                  </a:cubicBezTo>
                  <a:cubicBezTo>
                    <a:pt x="1040409" y="1350887"/>
                    <a:pt x="1040323" y="1268204"/>
                    <a:pt x="1039894" y="1185608"/>
                  </a:cubicBezTo>
                  <a:cubicBezTo>
                    <a:pt x="1039636" y="1127309"/>
                    <a:pt x="1011818" y="1099577"/>
                    <a:pt x="952575" y="1098031"/>
                  </a:cubicBezTo>
                  <a:cubicBezTo>
                    <a:pt x="922696" y="1097259"/>
                    <a:pt x="892731" y="1097860"/>
                    <a:pt x="852464" y="1097860"/>
                  </a:cubicBezTo>
                  <a:cubicBezTo>
                    <a:pt x="868347" y="1078541"/>
                    <a:pt x="878049" y="1066178"/>
                    <a:pt x="888267" y="1054243"/>
                  </a:cubicBezTo>
                  <a:close/>
                  <a:moveTo>
                    <a:pt x="1897026" y="1097946"/>
                  </a:moveTo>
                  <a:cubicBezTo>
                    <a:pt x="1866031" y="1097946"/>
                    <a:pt x="1835036" y="1097087"/>
                    <a:pt x="1804041" y="1098117"/>
                  </a:cubicBezTo>
                  <a:cubicBezTo>
                    <a:pt x="1747116" y="1099920"/>
                    <a:pt x="1719555" y="1128082"/>
                    <a:pt x="1719298" y="1184835"/>
                  </a:cubicBezTo>
                  <a:cubicBezTo>
                    <a:pt x="1718868" y="1267432"/>
                    <a:pt x="1718868" y="1350114"/>
                    <a:pt x="1719298" y="1432710"/>
                  </a:cubicBezTo>
                  <a:cubicBezTo>
                    <a:pt x="1719555" y="1484569"/>
                    <a:pt x="1748232" y="1517797"/>
                    <a:pt x="1791333" y="1518054"/>
                  </a:cubicBezTo>
                  <a:cubicBezTo>
                    <a:pt x="1834521" y="1518226"/>
                    <a:pt x="1863541" y="1484999"/>
                    <a:pt x="1864056" y="1433397"/>
                  </a:cubicBezTo>
                  <a:cubicBezTo>
                    <a:pt x="1864571" y="1380852"/>
                    <a:pt x="1865172" y="1328220"/>
                    <a:pt x="1863798" y="1275674"/>
                  </a:cubicBezTo>
                  <a:cubicBezTo>
                    <a:pt x="1863197" y="1251033"/>
                    <a:pt x="1870496" y="1240987"/>
                    <a:pt x="1896683" y="1241931"/>
                  </a:cubicBezTo>
                  <a:cubicBezTo>
                    <a:pt x="1948112" y="1243649"/>
                    <a:pt x="1999714" y="1241588"/>
                    <a:pt x="2051229" y="1242704"/>
                  </a:cubicBezTo>
                  <a:cubicBezTo>
                    <a:pt x="2086260" y="1243477"/>
                    <a:pt x="2115280" y="1235320"/>
                    <a:pt x="2131164" y="1201234"/>
                  </a:cubicBezTo>
                  <a:cubicBezTo>
                    <a:pt x="2147048" y="1167234"/>
                    <a:pt x="2134599" y="1139072"/>
                    <a:pt x="2111932" y="1112971"/>
                  </a:cubicBezTo>
                  <a:cubicBezTo>
                    <a:pt x="2074668" y="1070041"/>
                    <a:pt x="2037835" y="1026682"/>
                    <a:pt x="2000830" y="983495"/>
                  </a:cubicBezTo>
                  <a:cubicBezTo>
                    <a:pt x="1943476" y="916783"/>
                    <a:pt x="1886894" y="849383"/>
                    <a:pt x="1828510" y="783529"/>
                  </a:cubicBezTo>
                  <a:cubicBezTo>
                    <a:pt x="1798374" y="749529"/>
                    <a:pt x="1756303" y="747125"/>
                    <a:pt x="1725307" y="773999"/>
                  </a:cubicBezTo>
                  <a:cubicBezTo>
                    <a:pt x="1694312" y="800873"/>
                    <a:pt x="1692080" y="842429"/>
                    <a:pt x="1720070" y="877459"/>
                  </a:cubicBezTo>
                  <a:cubicBezTo>
                    <a:pt x="1731404" y="891712"/>
                    <a:pt x="1743596" y="905363"/>
                    <a:pt x="1755444" y="919273"/>
                  </a:cubicBezTo>
                  <a:cubicBezTo>
                    <a:pt x="1804041" y="976111"/>
                    <a:pt x="1852551" y="1033036"/>
                    <a:pt x="1901147" y="1089875"/>
                  </a:cubicBezTo>
                  <a:cubicBezTo>
                    <a:pt x="1899773" y="1092622"/>
                    <a:pt x="1898400" y="1095284"/>
                    <a:pt x="1897026" y="1097946"/>
                  </a:cubicBezTo>
                  <a:close/>
                </a:path>
              </a:pathLst>
            </a:custGeom>
            <a:solidFill>
              <a:schemeClr val="bg1">
                <a:lumMod val="75000"/>
              </a:schemeClr>
            </a:solidFill>
            <a:ln w="8586" cap="flat">
              <a:noFill/>
              <a:prstDash val="solid"/>
              <a:miter/>
            </a:ln>
          </p:spPr>
          <p:txBody>
            <a:bodyPr rtlCol="0" anchor="t" anchorCtr="0"/>
            <a:lstStyle/>
            <a:p>
              <a:endParaRPr lang="en-US"/>
            </a:p>
          </p:txBody>
        </p:sp>
      </p:grpSp>
      <p:grpSp>
        <p:nvGrpSpPr>
          <p:cNvPr id="80" name="Group 79">
            <a:extLst>
              <a:ext uri="{FF2B5EF4-FFF2-40B4-BE49-F238E27FC236}">
                <a16:creationId xmlns:a16="http://schemas.microsoft.com/office/drawing/2014/main" id="{899B7E4B-931D-45F1-AC62-D78D94A345C9}"/>
              </a:ext>
            </a:extLst>
          </p:cNvPr>
          <p:cNvGrpSpPr/>
          <p:nvPr/>
        </p:nvGrpSpPr>
        <p:grpSpPr>
          <a:xfrm>
            <a:off x="9588532" y="4989693"/>
            <a:ext cx="1176925" cy="862100"/>
            <a:chOff x="9640918" y="5166223"/>
            <a:chExt cx="1176925" cy="862100"/>
          </a:xfrm>
        </p:grpSpPr>
        <p:sp>
          <p:nvSpPr>
            <p:cNvPr id="66" name="TextBox 65">
              <a:extLst>
                <a:ext uri="{FF2B5EF4-FFF2-40B4-BE49-F238E27FC236}">
                  <a16:creationId xmlns:a16="http://schemas.microsoft.com/office/drawing/2014/main" id="{B3C39D1B-E965-4D37-A77D-E8E40824D338}"/>
                </a:ext>
              </a:extLst>
            </p:cNvPr>
            <p:cNvSpPr txBox="1"/>
            <p:nvPr/>
          </p:nvSpPr>
          <p:spPr>
            <a:xfrm>
              <a:off x="9640918" y="5521325"/>
              <a:ext cx="1176925" cy="506998"/>
            </a:xfrm>
            <a:prstGeom prst="rect">
              <a:avLst/>
            </a:prstGeom>
            <a:noFill/>
          </p:spPr>
          <p:txBody>
            <a:bodyPr wrap="none" rtlCol="0" anchor="t" anchorCtr="0">
              <a:spAutoFit/>
            </a:bodyPr>
            <a:lstStyle/>
            <a:p>
              <a:pPr algn="ctr">
                <a:lnSpc>
                  <a:spcPts val="1700"/>
                </a:lnSpc>
              </a:pPr>
              <a:r>
                <a:rPr lang="en-US" sz="1100" dirty="0">
                  <a:latin typeface="Montserrat" panose="00000500000000000000" pitchFamily="50" charset="0"/>
                </a:rPr>
                <a:t>Business</a:t>
              </a:r>
            </a:p>
            <a:p>
              <a:pPr algn="ctr">
                <a:lnSpc>
                  <a:spcPts val="1700"/>
                </a:lnSpc>
              </a:pPr>
              <a:r>
                <a:rPr lang="en-US" sz="1100" dirty="0">
                  <a:latin typeface="Montserrat" panose="00000500000000000000" pitchFamily="50" charset="0"/>
                </a:rPr>
                <a:t>Opportunities</a:t>
              </a:r>
            </a:p>
          </p:txBody>
        </p:sp>
        <p:sp>
          <p:nvSpPr>
            <p:cNvPr id="76" name="Freeform: Shape 75">
              <a:extLst>
                <a:ext uri="{FF2B5EF4-FFF2-40B4-BE49-F238E27FC236}">
                  <a16:creationId xmlns:a16="http://schemas.microsoft.com/office/drawing/2014/main" id="{70BF4F75-51B5-4CAC-82EF-74D00AB93435}"/>
                </a:ext>
              </a:extLst>
            </p:cNvPr>
            <p:cNvSpPr/>
            <p:nvPr/>
          </p:nvSpPr>
          <p:spPr>
            <a:xfrm>
              <a:off x="10074297" y="5166223"/>
              <a:ext cx="310160" cy="337398"/>
            </a:xfrm>
            <a:custGeom>
              <a:avLst/>
              <a:gdLst>
                <a:gd name="connsiteX0" fmla="*/ 1544626 w 3030828"/>
                <a:gd name="connsiteY0" fmla="*/ 86 h 3296991"/>
                <a:gd name="connsiteX1" fmla="*/ 1616319 w 3030828"/>
                <a:gd name="connsiteY1" fmla="*/ 129647 h 3296991"/>
                <a:gd name="connsiteX2" fmla="*/ 1615374 w 3030828"/>
                <a:gd name="connsiteY2" fmla="*/ 476862 h 3296991"/>
                <a:gd name="connsiteX3" fmla="*/ 1518783 w 3030828"/>
                <a:gd name="connsiteY3" fmla="*/ 585903 h 3296991"/>
                <a:gd name="connsiteX4" fmla="*/ 1422277 w 3030828"/>
                <a:gd name="connsiteY4" fmla="*/ 476776 h 3296991"/>
                <a:gd name="connsiteX5" fmla="*/ 1421332 w 3030828"/>
                <a:gd name="connsiteY5" fmla="*/ 129561 h 3296991"/>
                <a:gd name="connsiteX6" fmla="*/ 1493111 w 3030828"/>
                <a:gd name="connsiteY6" fmla="*/ 0 h 3296991"/>
                <a:gd name="connsiteX7" fmla="*/ 1544626 w 3030828"/>
                <a:gd name="connsiteY7" fmla="*/ 86 h 3296991"/>
                <a:gd name="connsiteX8" fmla="*/ 1132502 w 3030828"/>
                <a:gd name="connsiteY8" fmla="*/ 2908908 h 3296991"/>
                <a:gd name="connsiteX9" fmla="*/ 1132588 w 3030828"/>
                <a:gd name="connsiteY9" fmla="*/ 3005500 h 3296991"/>
                <a:gd name="connsiteX10" fmla="*/ 1374625 w 3030828"/>
                <a:gd name="connsiteY10" fmla="*/ 3291068 h 3296991"/>
                <a:gd name="connsiteX11" fmla="*/ 1666460 w 3030828"/>
                <a:gd name="connsiteY11" fmla="*/ 3290810 h 3296991"/>
                <a:gd name="connsiteX12" fmla="*/ 1904634 w 3030828"/>
                <a:gd name="connsiteY12" fmla="*/ 3018207 h 3296991"/>
                <a:gd name="connsiteX13" fmla="*/ 1905235 w 3030828"/>
                <a:gd name="connsiteY13" fmla="*/ 2828287 h 3296991"/>
                <a:gd name="connsiteX14" fmla="*/ 2056261 w 3030828"/>
                <a:gd name="connsiteY14" fmla="*/ 2543235 h 3296991"/>
                <a:gd name="connsiteX15" fmla="*/ 2475254 w 3030828"/>
                <a:gd name="connsiteY15" fmla="*/ 1621364 h 3296991"/>
                <a:gd name="connsiteX16" fmla="*/ 1368271 w 3030828"/>
                <a:gd name="connsiteY16" fmla="*/ 791536 h 3296991"/>
                <a:gd name="connsiteX17" fmla="*/ 583862 w 3030828"/>
                <a:gd name="connsiteY17" fmla="*/ 1984978 h 3296991"/>
                <a:gd name="connsiteX18" fmla="*/ 981562 w 3030828"/>
                <a:gd name="connsiteY18" fmla="*/ 2543320 h 3296991"/>
                <a:gd name="connsiteX19" fmla="*/ 1129497 w 3030828"/>
                <a:gd name="connsiteY19" fmla="*/ 2777115 h 3296991"/>
                <a:gd name="connsiteX20" fmla="*/ 1130356 w 3030828"/>
                <a:gd name="connsiteY20" fmla="*/ 2908908 h 3296991"/>
                <a:gd name="connsiteX21" fmla="*/ 1132502 w 3030828"/>
                <a:gd name="connsiteY21" fmla="*/ 2908908 h 3296991"/>
                <a:gd name="connsiteX22" fmla="*/ 1340539 w 3030828"/>
                <a:gd name="connsiteY22" fmla="*/ 2717872 h 3296991"/>
                <a:gd name="connsiteX23" fmla="*/ 1310832 w 3030828"/>
                <a:gd name="connsiteY23" fmla="*/ 2694175 h 3296991"/>
                <a:gd name="connsiteX24" fmla="*/ 1096441 w 3030828"/>
                <a:gd name="connsiteY24" fmla="*/ 2388173 h 3296991"/>
                <a:gd name="connsiteX25" fmla="*/ 757298 w 3030828"/>
                <a:gd name="connsiteY25" fmla="*/ 1870957 h 3296991"/>
                <a:gd name="connsiteX26" fmla="*/ 1341569 w 3030828"/>
                <a:gd name="connsiteY26" fmla="*/ 992790 h 3296991"/>
                <a:gd name="connsiteX27" fmla="*/ 2282414 w 3030828"/>
                <a:gd name="connsiteY27" fmla="*/ 1633299 h 3296991"/>
                <a:gd name="connsiteX28" fmla="*/ 1959841 w 3030828"/>
                <a:gd name="connsiteY28" fmla="*/ 2374006 h 3296991"/>
                <a:gd name="connsiteX29" fmla="*/ 1725789 w 3030828"/>
                <a:gd name="connsiteY29" fmla="*/ 2699756 h 3296991"/>
                <a:gd name="connsiteX30" fmla="*/ 1697971 w 3030828"/>
                <a:gd name="connsiteY30" fmla="*/ 2717529 h 3296991"/>
                <a:gd name="connsiteX31" fmla="*/ 1517666 w 3030828"/>
                <a:gd name="connsiteY31" fmla="*/ 2717443 h 3296991"/>
                <a:gd name="connsiteX32" fmla="*/ 1340539 w 3030828"/>
                <a:gd name="connsiteY32" fmla="*/ 2717872 h 3296991"/>
                <a:gd name="connsiteX33" fmla="*/ 1422277 w 3030828"/>
                <a:gd name="connsiteY33" fmla="*/ 3103637 h 3296991"/>
                <a:gd name="connsiteX34" fmla="*/ 1325943 w 3030828"/>
                <a:gd name="connsiteY34" fmla="*/ 3007646 h 3296991"/>
                <a:gd name="connsiteX35" fmla="*/ 1330751 w 3030828"/>
                <a:gd name="connsiteY35" fmla="*/ 2917408 h 3296991"/>
                <a:gd name="connsiteX36" fmla="*/ 1419358 w 3030828"/>
                <a:gd name="connsiteY36" fmla="*/ 2910969 h 3296991"/>
                <a:gd name="connsiteX37" fmla="*/ 1682774 w 3030828"/>
                <a:gd name="connsiteY37" fmla="*/ 2910025 h 3296991"/>
                <a:gd name="connsiteX38" fmla="*/ 1712395 w 3030828"/>
                <a:gd name="connsiteY38" fmla="*/ 2940590 h 3296991"/>
                <a:gd name="connsiteX39" fmla="*/ 1711708 w 3030828"/>
                <a:gd name="connsiteY39" fmla="*/ 3007990 h 3296991"/>
                <a:gd name="connsiteX40" fmla="*/ 1614945 w 3030828"/>
                <a:gd name="connsiteY40" fmla="*/ 3103637 h 3296991"/>
                <a:gd name="connsiteX41" fmla="*/ 1518611 w 3030828"/>
                <a:gd name="connsiteY41" fmla="*/ 3103809 h 3296991"/>
                <a:gd name="connsiteX42" fmla="*/ 1422277 w 3030828"/>
                <a:gd name="connsiteY42" fmla="*/ 3103637 h 3296991"/>
                <a:gd name="connsiteX43" fmla="*/ 522559 w 3030828"/>
                <a:gd name="connsiteY43" fmla="*/ 1147164 h 3296991"/>
                <a:gd name="connsiteX44" fmla="*/ 476452 w 3030828"/>
                <a:gd name="connsiteY44" fmla="*/ 1031941 h 3296991"/>
                <a:gd name="connsiteX45" fmla="*/ 154051 w 3030828"/>
                <a:gd name="connsiteY45" fmla="*/ 845627 h 3296991"/>
                <a:gd name="connsiteX46" fmla="*/ 13671 w 3030828"/>
                <a:gd name="connsiteY46" fmla="*/ 874991 h 3296991"/>
                <a:gd name="connsiteX47" fmla="*/ 58576 w 3030828"/>
                <a:gd name="connsiteY47" fmla="*/ 1013138 h 3296991"/>
                <a:gd name="connsiteX48" fmla="*/ 372477 w 3030828"/>
                <a:gd name="connsiteY48" fmla="*/ 1194902 h 3296991"/>
                <a:gd name="connsiteX49" fmla="*/ 423735 w 3030828"/>
                <a:gd name="connsiteY49" fmla="*/ 1212589 h 3296991"/>
                <a:gd name="connsiteX50" fmla="*/ 522559 w 3030828"/>
                <a:gd name="connsiteY50" fmla="*/ 1147164 h 3296991"/>
                <a:gd name="connsiteX51" fmla="*/ 973319 w 3030828"/>
                <a:gd name="connsiteY51" fmla="*/ 607282 h 3296991"/>
                <a:gd name="connsiteX52" fmla="*/ 782197 w 3030828"/>
                <a:gd name="connsiteY52" fmla="*/ 276552 h 3296991"/>
                <a:gd name="connsiteX53" fmla="*/ 648858 w 3030828"/>
                <a:gd name="connsiteY53" fmla="*/ 239976 h 3296991"/>
                <a:gd name="connsiteX54" fmla="*/ 614857 w 3030828"/>
                <a:gd name="connsiteY54" fmla="*/ 371856 h 3296991"/>
                <a:gd name="connsiteX55" fmla="*/ 662767 w 3030828"/>
                <a:gd name="connsiteY55" fmla="*/ 455397 h 3296991"/>
                <a:gd name="connsiteX56" fmla="*/ 805636 w 3030828"/>
                <a:gd name="connsiteY56" fmla="*/ 702757 h 3296991"/>
                <a:gd name="connsiteX57" fmla="*/ 917854 w 3030828"/>
                <a:gd name="connsiteY57" fmla="*/ 749980 h 3296991"/>
                <a:gd name="connsiteX58" fmla="*/ 986627 w 3030828"/>
                <a:gd name="connsiteY58" fmla="*/ 656307 h 3296991"/>
                <a:gd name="connsiteX59" fmla="*/ 973319 w 3030828"/>
                <a:gd name="connsiteY59" fmla="*/ 607282 h 3296991"/>
                <a:gd name="connsiteX60" fmla="*/ 2369132 w 3030828"/>
                <a:gd name="connsiteY60" fmla="*/ 231562 h 3296991"/>
                <a:gd name="connsiteX61" fmla="*/ 2254252 w 3030828"/>
                <a:gd name="connsiteY61" fmla="*/ 278527 h 3296991"/>
                <a:gd name="connsiteX62" fmla="*/ 2068024 w 3030828"/>
                <a:gd name="connsiteY62" fmla="*/ 600928 h 3296991"/>
                <a:gd name="connsiteX63" fmla="*/ 2098246 w 3030828"/>
                <a:gd name="connsiteY63" fmla="*/ 740964 h 3296991"/>
                <a:gd name="connsiteX64" fmla="*/ 2234676 w 3030828"/>
                <a:gd name="connsiteY64" fmla="*/ 698121 h 3296991"/>
                <a:gd name="connsiteX65" fmla="*/ 2419531 w 3030828"/>
                <a:gd name="connsiteY65" fmla="*/ 378639 h 3296991"/>
                <a:gd name="connsiteX66" fmla="*/ 2435329 w 3030828"/>
                <a:gd name="connsiteY66" fmla="*/ 330815 h 3296991"/>
                <a:gd name="connsiteX67" fmla="*/ 2369132 w 3030828"/>
                <a:gd name="connsiteY67" fmla="*/ 231562 h 3296991"/>
                <a:gd name="connsiteX68" fmla="*/ 2646027 w 3030828"/>
                <a:gd name="connsiteY68" fmla="*/ 1204776 h 3296991"/>
                <a:gd name="connsiteX69" fmla="*/ 2996075 w 3030828"/>
                <a:gd name="connsiteY69" fmla="*/ 1002320 h 3296991"/>
                <a:gd name="connsiteX70" fmla="*/ 3023550 w 3030828"/>
                <a:gd name="connsiteY70" fmla="*/ 874304 h 3296991"/>
                <a:gd name="connsiteX71" fmla="*/ 2900171 w 3030828"/>
                <a:gd name="connsiteY71" fmla="*/ 837642 h 3296991"/>
                <a:gd name="connsiteX72" fmla="*/ 2552613 w 3030828"/>
                <a:gd name="connsiteY72" fmla="*/ 1037952 h 3296991"/>
                <a:gd name="connsiteX73" fmla="*/ 2514405 w 3030828"/>
                <a:gd name="connsiteY73" fmla="*/ 1145018 h 3296991"/>
                <a:gd name="connsiteX74" fmla="*/ 2605588 w 3030828"/>
                <a:gd name="connsiteY74" fmla="*/ 1213018 h 3296991"/>
                <a:gd name="connsiteX75" fmla="*/ 2646027 w 3030828"/>
                <a:gd name="connsiteY75" fmla="*/ 1204776 h 3296991"/>
                <a:gd name="connsiteX76" fmla="*/ 1434297 w 3030828"/>
                <a:gd name="connsiteY76" fmla="*/ 1551904 h 3296991"/>
                <a:gd name="connsiteX77" fmla="*/ 1707758 w 3030828"/>
                <a:gd name="connsiteY77" fmla="*/ 1551733 h 3296991"/>
                <a:gd name="connsiteX78" fmla="*/ 1808471 w 3030828"/>
                <a:gd name="connsiteY78" fmla="*/ 1456515 h 3296991"/>
                <a:gd name="connsiteX79" fmla="*/ 1706814 w 3030828"/>
                <a:gd name="connsiteY79" fmla="*/ 1358807 h 3296991"/>
                <a:gd name="connsiteX80" fmla="*/ 1645682 w 3030828"/>
                <a:gd name="connsiteY80" fmla="*/ 1359150 h 3296991"/>
                <a:gd name="connsiteX81" fmla="*/ 1614859 w 3030828"/>
                <a:gd name="connsiteY81" fmla="*/ 1329873 h 3296991"/>
                <a:gd name="connsiteX82" fmla="*/ 1615202 w 3030828"/>
                <a:gd name="connsiteY82" fmla="*/ 1262301 h 3296991"/>
                <a:gd name="connsiteX83" fmla="*/ 1519040 w 3030828"/>
                <a:gd name="connsiteY83" fmla="*/ 1165624 h 3296991"/>
                <a:gd name="connsiteX84" fmla="*/ 1422363 w 3030828"/>
                <a:gd name="connsiteY84" fmla="*/ 1261701 h 3296991"/>
                <a:gd name="connsiteX85" fmla="*/ 1422277 w 3030828"/>
                <a:gd name="connsiteY85" fmla="*/ 1335711 h 3296991"/>
                <a:gd name="connsiteX86" fmla="*/ 1402787 w 3030828"/>
                <a:gd name="connsiteY86" fmla="*/ 1360181 h 3296991"/>
                <a:gd name="connsiteX87" fmla="*/ 1236048 w 3030828"/>
                <a:gd name="connsiteY87" fmla="*/ 1503566 h 3296991"/>
                <a:gd name="connsiteX88" fmla="*/ 1314352 w 3030828"/>
                <a:gd name="connsiteY88" fmla="*/ 1712375 h 3296991"/>
                <a:gd name="connsiteX89" fmla="*/ 1589531 w 3030828"/>
                <a:gd name="connsiteY89" fmla="*/ 1919296 h 3296991"/>
                <a:gd name="connsiteX90" fmla="*/ 1603697 w 3030828"/>
                <a:gd name="connsiteY90" fmla="*/ 1938357 h 3296991"/>
                <a:gd name="connsiteX91" fmla="*/ 1326801 w 3030828"/>
                <a:gd name="connsiteY91" fmla="*/ 1938614 h 3296991"/>
                <a:gd name="connsiteX92" fmla="*/ 1229008 w 3030828"/>
                <a:gd name="connsiteY92" fmla="*/ 2033403 h 3296991"/>
                <a:gd name="connsiteX93" fmla="*/ 1327059 w 3030828"/>
                <a:gd name="connsiteY93" fmla="*/ 2131368 h 3296991"/>
                <a:gd name="connsiteX94" fmla="*/ 1397807 w 3030828"/>
                <a:gd name="connsiteY94" fmla="*/ 2131111 h 3296991"/>
                <a:gd name="connsiteX95" fmla="*/ 1422363 w 3030828"/>
                <a:gd name="connsiteY95" fmla="*/ 2156868 h 3296991"/>
                <a:gd name="connsiteX96" fmla="*/ 1422191 w 3030828"/>
                <a:gd name="connsiteY96" fmla="*/ 2227616 h 3296991"/>
                <a:gd name="connsiteX97" fmla="*/ 1518010 w 3030828"/>
                <a:gd name="connsiteY97" fmla="*/ 2324551 h 3296991"/>
                <a:gd name="connsiteX98" fmla="*/ 1614945 w 3030828"/>
                <a:gd name="connsiteY98" fmla="*/ 2228732 h 3296991"/>
                <a:gd name="connsiteX99" fmla="*/ 1614773 w 3030828"/>
                <a:gd name="connsiteY99" fmla="*/ 2154722 h 3296991"/>
                <a:gd name="connsiteX100" fmla="*/ 1637440 w 3030828"/>
                <a:gd name="connsiteY100" fmla="*/ 2129737 h 3296991"/>
                <a:gd name="connsiteX101" fmla="*/ 1801173 w 3030828"/>
                <a:gd name="connsiteY101" fmla="*/ 1986695 h 3296991"/>
                <a:gd name="connsiteX102" fmla="*/ 1725617 w 3030828"/>
                <a:gd name="connsiteY102" fmla="*/ 1779603 h 3296991"/>
                <a:gd name="connsiteX103" fmla="*/ 1591763 w 3030828"/>
                <a:gd name="connsiteY103" fmla="*/ 1679233 h 3296991"/>
                <a:gd name="connsiteX104" fmla="*/ 1430863 w 3030828"/>
                <a:gd name="connsiteY104" fmla="*/ 1558172 h 3296991"/>
                <a:gd name="connsiteX105" fmla="*/ 1434297 w 3030828"/>
                <a:gd name="connsiteY105" fmla="*/ 1551904 h 329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030828" h="3296991">
                  <a:moveTo>
                    <a:pt x="1544626" y="86"/>
                  </a:moveTo>
                  <a:cubicBezTo>
                    <a:pt x="1600263" y="25758"/>
                    <a:pt x="1617950" y="69718"/>
                    <a:pt x="1616319" y="129647"/>
                  </a:cubicBezTo>
                  <a:cubicBezTo>
                    <a:pt x="1613228" y="245300"/>
                    <a:pt x="1615546" y="361124"/>
                    <a:pt x="1615374" y="476862"/>
                  </a:cubicBezTo>
                  <a:cubicBezTo>
                    <a:pt x="1615288" y="542029"/>
                    <a:pt x="1576136" y="585903"/>
                    <a:pt x="1518783" y="585903"/>
                  </a:cubicBezTo>
                  <a:cubicBezTo>
                    <a:pt x="1461429" y="585903"/>
                    <a:pt x="1422363" y="541943"/>
                    <a:pt x="1422277" y="476776"/>
                  </a:cubicBezTo>
                  <a:cubicBezTo>
                    <a:pt x="1422105" y="361038"/>
                    <a:pt x="1424423" y="245214"/>
                    <a:pt x="1421332" y="129561"/>
                  </a:cubicBezTo>
                  <a:cubicBezTo>
                    <a:pt x="1419701" y="69632"/>
                    <a:pt x="1437388" y="25672"/>
                    <a:pt x="1493111" y="0"/>
                  </a:cubicBezTo>
                  <a:cubicBezTo>
                    <a:pt x="1510282" y="86"/>
                    <a:pt x="1527454" y="86"/>
                    <a:pt x="1544626" y="86"/>
                  </a:cubicBezTo>
                  <a:close/>
                  <a:moveTo>
                    <a:pt x="1132502" y="2908908"/>
                  </a:moveTo>
                  <a:cubicBezTo>
                    <a:pt x="1132502" y="2941106"/>
                    <a:pt x="1132159" y="2973303"/>
                    <a:pt x="1132588" y="3005500"/>
                  </a:cubicBezTo>
                  <a:cubicBezTo>
                    <a:pt x="1134219" y="3150774"/>
                    <a:pt x="1231412" y="3270118"/>
                    <a:pt x="1374625" y="3291068"/>
                  </a:cubicBezTo>
                  <a:cubicBezTo>
                    <a:pt x="1471045" y="3305235"/>
                    <a:pt x="1569869" y="3304719"/>
                    <a:pt x="1666460" y="3290810"/>
                  </a:cubicBezTo>
                  <a:cubicBezTo>
                    <a:pt x="1800572" y="3271406"/>
                    <a:pt x="1900770" y="3153521"/>
                    <a:pt x="1904634" y="3018207"/>
                  </a:cubicBezTo>
                  <a:cubicBezTo>
                    <a:pt x="1906437" y="2954929"/>
                    <a:pt x="1905320" y="2891565"/>
                    <a:pt x="1905235" y="2828287"/>
                  </a:cubicBezTo>
                  <a:cubicBezTo>
                    <a:pt x="1904977" y="2706367"/>
                    <a:pt x="1955977" y="2614154"/>
                    <a:pt x="2056261" y="2543235"/>
                  </a:cubicBezTo>
                  <a:cubicBezTo>
                    <a:pt x="2374627" y="2318026"/>
                    <a:pt x="2521875" y="2008675"/>
                    <a:pt x="2475254" y="1621364"/>
                  </a:cubicBezTo>
                  <a:cubicBezTo>
                    <a:pt x="2410001" y="1079937"/>
                    <a:pt x="1908068" y="708939"/>
                    <a:pt x="1368271" y="791536"/>
                  </a:cubicBezTo>
                  <a:cubicBezTo>
                    <a:pt x="808813" y="876966"/>
                    <a:pt x="440048" y="1437798"/>
                    <a:pt x="583862" y="1984978"/>
                  </a:cubicBezTo>
                  <a:cubicBezTo>
                    <a:pt x="645938" y="2221005"/>
                    <a:pt x="779793" y="2407062"/>
                    <a:pt x="981562" y="2543320"/>
                  </a:cubicBezTo>
                  <a:cubicBezTo>
                    <a:pt x="1066047" y="2600331"/>
                    <a:pt x="1117219" y="2676917"/>
                    <a:pt x="1129497" y="2777115"/>
                  </a:cubicBezTo>
                  <a:cubicBezTo>
                    <a:pt x="1134820" y="2820388"/>
                    <a:pt x="1130356" y="2864949"/>
                    <a:pt x="1130356" y="2908908"/>
                  </a:cubicBezTo>
                  <a:cubicBezTo>
                    <a:pt x="1131128" y="2908908"/>
                    <a:pt x="1131815" y="2908908"/>
                    <a:pt x="1132502" y="2908908"/>
                  </a:cubicBezTo>
                  <a:close/>
                  <a:moveTo>
                    <a:pt x="1340539" y="2717872"/>
                  </a:moveTo>
                  <a:cubicBezTo>
                    <a:pt x="1322165" y="2718216"/>
                    <a:pt x="1315468" y="2712720"/>
                    <a:pt x="1310832" y="2694175"/>
                  </a:cubicBezTo>
                  <a:cubicBezTo>
                    <a:pt x="1278463" y="2565129"/>
                    <a:pt x="1207457" y="2462785"/>
                    <a:pt x="1096441" y="2388173"/>
                  </a:cubicBezTo>
                  <a:cubicBezTo>
                    <a:pt x="910986" y="2263505"/>
                    <a:pt x="795677" y="2092216"/>
                    <a:pt x="757298" y="1870957"/>
                  </a:cubicBezTo>
                  <a:cubicBezTo>
                    <a:pt x="688439" y="1474116"/>
                    <a:pt x="948506" y="1083543"/>
                    <a:pt x="1341569" y="992790"/>
                  </a:cubicBezTo>
                  <a:cubicBezTo>
                    <a:pt x="1783830" y="890789"/>
                    <a:pt x="2221110" y="1184513"/>
                    <a:pt x="2282414" y="1633299"/>
                  </a:cubicBezTo>
                  <a:cubicBezTo>
                    <a:pt x="2324485" y="1941619"/>
                    <a:pt x="2213040" y="2192757"/>
                    <a:pt x="1959841" y="2374006"/>
                  </a:cubicBezTo>
                  <a:cubicBezTo>
                    <a:pt x="1842901" y="2457719"/>
                    <a:pt x="1758759" y="2559032"/>
                    <a:pt x="1725789" y="2699756"/>
                  </a:cubicBezTo>
                  <a:cubicBezTo>
                    <a:pt x="1721496" y="2717958"/>
                    <a:pt x="1711365" y="2717614"/>
                    <a:pt x="1697971" y="2717529"/>
                  </a:cubicBezTo>
                  <a:cubicBezTo>
                    <a:pt x="1637869" y="2717357"/>
                    <a:pt x="1577768" y="2717443"/>
                    <a:pt x="1517666" y="2717443"/>
                  </a:cubicBezTo>
                  <a:cubicBezTo>
                    <a:pt x="1458509" y="2717529"/>
                    <a:pt x="1399524" y="2716842"/>
                    <a:pt x="1340539" y="2717872"/>
                  </a:cubicBezTo>
                  <a:close/>
                  <a:moveTo>
                    <a:pt x="1422277" y="3103637"/>
                  </a:moveTo>
                  <a:cubicBezTo>
                    <a:pt x="1367670" y="3102006"/>
                    <a:pt x="1327317" y="3062081"/>
                    <a:pt x="1325943" y="3007646"/>
                  </a:cubicBezTo>
                  <a:cubicBezTo>
                    <a:pt x="1325170" y="2976823"/>
                    <a:pt x="1315468" y="2936813"/>
                    <a:pt x="1330751" y="2917408"/>
                  </a:cubicBezTo>
                  <a:cubicBezTo>
                    <a:pt x="1347064" y="2896803"/>
                    <a:pt x="1388792" y="2911313"/>
                    <a:pt x="1419358" y="2910969"/>
                  </a:cubicBezTo>
                  <a:cubicBezTo>
                    <a:pt x="1507191" y="2910025"/>
                    <a:pt x="1595025" y="2911656"/>
                    <a:pt x="1682774" y="2910025"/>
                  </a:cubicBezTo>
                  <a:cubicBezTo>
                    <a:pt x="1707501" y="2909595"/>
                    <a:pt x="1714541" y="2916979"/>
                    <a:pt x="1712395" y="2940590"/>
                  </a:cubicBezTo>
                  <a:cubicBezTo>
                    <a:pt x="1710334" y="2962914"/>
                    <a:pt x="1712653" y="2985581"/>
                    <a:pt x="1711708" y="3007990"/>
                  </a:cubicBezTo>
                  <a:cubicBezTo>
                    <a:pt x="1709647" y="3062511"/>
                    <a:pt x="1669809" y="3102092"/>
                    <a:pt x="1614945" y="3103637"/>
                  </a:cubicBezTo>
                  <a:cubicBezTo>
                    <a:pt x="1582834" y="3104582"/>
                    <a:pt x="1550722" y="3103809"/>
                    <a:pt x="1518611" y="3103809"/>
                  </a:cubicBezTo>
                  <a:cubicBezTo>
                    <a:pt x="1486500" y="3103809"/>
                    <a:pt x="1454388" y="3104582"/>
                    <a:pt x="1422277" y="3103637"/>
                  </a:cubicBezTo>
                  <a:close/>
                  <a:moveTo>
                    <a:pt x="522559" y="1147164"/>
                  </a:moveTo>
                  <a:cubicBezTo>
                    <a:pt x="537155" y="1102346"/>
                    <a:pt x="520584" y="1057785"/>
                    <a:pt x="476452" y="1031941"/>
                  </a:cubicBezTo>
                  <a:cubicBezTo>
                    <a:pt x="369386" y="969178"/>
                    <a:pt x="261804" y="907360"/>
                    <a:pt x="154051" y="845627"/>
                  </a:cubicBezTo>
                  <a:cubicBezTo>
                    <a:pt x="99702" y="814460"/>
                    <a:pt x="41833" y="827081"/>
                    <a:pt x="13671" y="874991"/>
                  </a:cubicBezTo>
                  <a:cubicBezTo>
                    <a:pt x="-15349" y="924360"/>
                    <a:pt x="2853" y="980769"/>
                    <a:pt x="58576" y="1013138"/>
                  </a:cubicBezTo>
                  <a:cubicBezTo>
                    <a:pt x="163152" y="1073755"/>
                    <a:pt x="267900" y="1134285"/>
                    <a:pt x="372477" y="1194902"/>
                  </a:cubicBezTo>
                  <a:cubicBezTo>
                    <a:pt x="389391" y="1204690"/>
                    <a:pt x="406649" y="1212761"/>
                    <a:pt x="423735" y="1212589"/>
                  </a:cubicBezTo>
                  <a:cubicBezTo>
                    <a:pt x="471043" y="1214650"/>
                    <a:pt x="509079" y="1188634"/>
                    <a:pt x="522559" y="1147164"/>
                  </a:cubicBezTo>
                  <a:close/>
                  <a:moveTo>
                    <a:pt x="973319" y="607282"/>
                  </a:moveTo>
                  <a:cubicBezTo>
                    <a:pt x="909612" y="497039"/>
                    <a:pt x="846591" y="386366"/>
                    <a:pt x="782197" y="276552"/>
                  </a:cubicBezTo>
                  <a:cubicBezTo>
                    <a:pt x="753176" y="227098"/>
                    <a:pt x="695651" y="212501"/>
                    <a:pt x="648858" y="239976"/>
                  </a:cubicBezTo>
                  <a:cubicBezTo>
                    <a:pt x="603867" y="266335"/>
                    <a:pt x="588842" y="323174"/>
                    <a:pt x="614857" y="371856"/>
                  </a:cubicBezTo>
                  <a:cubicBezTo>
                    <a:pt x="629969" y="400104"/>
                    <a:pt x="646711" y="427579"/>
                    <a:pt x="662767" y="455397"/>
                  </a:cubicBezTo>
                  <a:cubicBezTo>
                    <a:pt x="710333" y="537908"/>
                    <a:pt x="757469" y="620676"/>
                    <a:pt x="805636" y="702757"/>
                  </a:cubicBezTo>
                  <a:cubicBezTo>
                    <a:pt x="830707" y="745429"/>
                    <a:pt x="874152" y="762773"/>
                    <a:pt x="917854" y="749980"/>
                  </a:cubicBezTo>
                  <a:cubicBezTo>
                    <a:pt x="959839" y="737702"/>
                    <a:pt x="987228" y="700353"/>
                    <a:pt x="986627" y="656307"/>
                  </a:cubicBezTo>
                  <a:cubicBezTo>
                    <a:pt x="986284" y="638792"/>
                    <a:pt x="982163" y="622565"/>
                    <a:pt x="973319" y="607282"/>
                  </a:cubicBezTo>
                  <a:close/>
                  <a:moveTo>
                    <a:pt x="2369132" y="231562"/>
                  </a:moveTo>
                  <a:cubicBezTo>
                    <a:pt x="2323626" y="217481"/>
                    <a:pt x="2279924" y="234481"/>
                    <a:pt x="2254252" y="278527"/>
                  </a:cubicBezTo>
                  <a:cubicBezTo>
                    <a:pt x="2191661" y="385765"/>
                    <a:pt x="2129756" y="493261"/>
                    <a:pt x="2068024" y="600928"/>
                  </a:cubicBezTo>
                  <a:cubicBezTo>
                    <a:pt x="2037028" y="655020"/>
                    <a:pt x="2049907" y="712889"/>
                    <a:pt x="2098246" y="740964"/>
                  </a:cubicBezTo>
                  <a:cubicBezTo>
                    <a:pt x="2147014" y="769298"/>
                    <a:pt x="2203166" y="752126"/>
                    <a:pt x="2234676" y="698121"/>
                  </a:cubicBezTo>
                  <a:cubicBezTo>
                    <a:pt x="2296666" y="591827"/>
                    <a:pt x="2357884" y="485104"/>
                    <a:pt x="2419531" y="378639"/>
                  </a:cubicBezTo>
                  <a:cubicBezTo>
                    <a:pt x="2428804" y="362583"/>
                    <a:pt x="2435329" y="345927"/>
                    <a:pt x="2435329" y="330815"/>
                  </a:cubicBezTo>
                  <a:cubicBezTo>
                    <a:pt x="2436960" y="282563"/>
                    <a:pt x="2410430" y="244355"/>
                    <a:pt x="2369132" y="231562"/>
                  </a:cubicBezTo>
                  <a:close/>
                  <a:moveTo>
                    <a:pt x="2646027" y="1204776"/>
                  </a:moveTo>
                  <a:cubicBezTo>
                    <a:pt x="2762882" y="1137634"/>
                    <a:pt x="2880423" y="1071522"/>
                    <a:pt x="2996075" y="1002320"/>
                  </a:cubicBezTo>
                  <a:cubicBezTo>
                    <a:pt x="3039949" y="976047"/>
                    <a:pt x="3049480" y="917491"/>
                    <a:pt x="3023550" y="874304"/>
                  </a:cubicBezTo>
                  <a:cubicBezTo>
                    <a:pt x="2998651" y="832920"/>
                    <a:pt x="2943358" y="813602"/>
                    <a:pt x="2900171" y="837642"/>
                  </a:cubicBezTo>
                  <a:cubicBezTo>
                    <a:pt x="2783316" y="902723"/>
                    <a:pt x="2667664" y="969779"/>
                    <a:pt x="2552613" y="1037952"/>
                  </a:cubicBezTo>
                  <a:cubicBezTo>
                    <a:pt x="2515436" y="1060017"/>
                    <a:pt x="2502213" y="1104836"/>
                    <a:pt x="2514405" y="1145018"/>
                  </a:cubicBezTo>
                  <a:cubicBezTo>
                    <a:pt x="2526769" y="1185715"/>
                    <a:pt x="2563087" y="1212761"/>
                    <a:pt x="2605588" y="1213018"/>
                  </a:cubicBezTo>
                  <a:cubicBezTo>
                    <a:pt x="2619411" y="1212332"/>
                    <a:pt x="2633578" y="1211902"/>
                    <a:pt x="2646027" y="1204776"/>
                  </a:cubicBezTo>
                  <a:close/>
                  <a:moveTo>
                    <a:pt x="1434297" y="1551904"/>
                  </a:moveTo>
                  <a:cubicBezTo>
                    <a:pt x="1525480" y="1551904"/>
                    <a:pt x="1616576" y="1552334"/>
                    <a:pt x="1707758" y="1551733"/>
                  </a:cubicBezTo>
                  <a:cubicBezTo>
                    <a:pt x="1765370" y="1551303"/>
                    <a:pt x="1807784" y="1510435"/>
                    <a:pt x="1808471" y="1456515"/>
                  </a:cubicBezTo>
                  <a:cubicBezTo>
                    <a:pt x="1809158" y="1401307"/>
                    <a:pt x="1766057" y="1359752"/>
                    <a:pt x="1706814" y="1358807"/>
                  </a:cubicBezTo>
                  <a:cubicBezTo>
                    <a:pt x="1686465" y="1358464"/>
                    <a:pt x="1665945" y="1357262"/>
                    <a:pt x="1645682" y="1359150"/>
                  </a:cubicBezTo>
                  <a:cubicBezTo>
                    <a:pt x="1622672" y="1361211"/>
                    <a:pt x="1612197" y="1355373"/>
                    <a:pt x="1614859" y="1329873"/>
                  </a:cubicBezTo>
                  <a:cubicBezTo>
                    <a:pt x="1617263" y="1307635"/>
                    <a:pt x="1615889" y="1284882"/>
                    <a:pt x="1615202" y="1262301"/>
                  </a:cubicBezTo>
                  <a:cubicBezTo>
                    <a:pt x="1613313" y="1207352"/>
                    <a:pt x="1571758" y="1165796"/>
                    <a:pt x="1519040" y="1165624"/>
                  </a:cubicBezTo>
                  <a:cubicBezTo>
                    <a:pt x="1466323" y="1165452"/>
                    <a:pt x="1424166" y="1207008"/>
                    <a:pt x="1422363" y="1261701"/>
                  </a:cubicBezTo>
                  <a:cubicBezTo>
                    <a:pt x="1421504" y="1286342"/>
                    <a:pt x="1421762" y="1311070"/>
                    <a:pt x="1422277" y="1335711"/>
                  </a:cubicBezTo>
                  <a:cubicBezTo>
                    <a:pt x="1422534" y="1349878"/>
                    <a:pt x="1421332" y="1357691"/>
                    <a:pt x="1402787" y="1360181"/>
                  </a:cubicBezTo>
                  <a:cubicBezTo>
                    <a:pt x="1316842" y="1371686"/>
                    <a:pt x="1258028" y="1419080"/>
                    <a:pt x="1236048" y="1503566"/>
                  </a:cubicBezTo>
                  <a:cubicBezTo>
                    <a:pt x="1213639" y="1589682"/>
                    <a:pt x="1244205" y="1659400"/>
                    <a:pt x="1314352" y="1712375"/>
                  </a:cubicBezTo>
                  <a:cubicBezTo>
                    <a:pt x="1405964" y="1781492"/>
                    <a:pt x="1498005" y="1850093"/>
                    <a:pt x="1589531" y="1919296"/>
                  </a:cubicBezTo>
                  <a:cubicBezTo>
                    <a:pt x="1595369" y="1923674"/>
                    <a:pt x="1606187" y="1925478"/>
                    <a:pt x="1603697" y="1938357"/>
                  </a:cubicBezTo>
                  <a:cubicBezTo>
                    <a:pt x="1511227" y="1938357"/>
                    <a:pt x="1419014" y="1937756"/>
                    <a:pt x="1326801" y="1938614"/>
                  </a:cubicBezTo>
                  <a:cubicBezTo>
                    <a:pt x="1271508" y="1939129"/>
                    <a:pt x="1229781" y="1980771"/>
                    <a:pt x="1229008" y="2033403"/>
                  </a:cubicBezTo>
                  <a:cubicBezTo>
                    <a:pt x="1228149" y="2087322"/>
                    <a:pt x="1270392" y="2129822"/>
                    <a:pt x="1327059" y="2131368"/>
                  </a:cubicBezTo>
                  <a:cubicBezTo>
                    <a:pt x="1350670" y="2132055"/>
                    <a:pt x="1374367" y="2132913"/>
                    <a:pt x="1397807" y="2131111"/>
                  </a:cubicBezTo>
                  <a:cubicBezTo>
                    <a:pt x="1418671" y="2129479"/>
                    <a:pt x="1423479" y="2137893"/>
                    <a:pt x="1422363" y="2156868"/>
                  </a:cubicBezTo>
                  <a:cubicBezTo>
                    <a:pt x="1420903" y="2180394"/>
                    <a:pt x="1421504" y="2204091"/>
                    <a:pt x="1422191" y="2227616"/>
                  </a:cubicBezTo>
                  <a:cubicBezTo>
                    <a:pt x="1423908" y="2282566"/>
                    <a:pt x="1465378" y="2324294"/>
                    <a:pt x="1518010" y="2324551"/>
                  </a:cubicBezTo>
                  <a:cubicBezTo>
                    <a:pt x="1570556" y="2324895"/>
                    <a:pt x="1612970" y="2283425"/>
                    <a:pt x="1614945" y="2228732"/>
                  </a:cubicBezTo>
                  <a:cubicBezTo>
                    <a:pt x="1615889" y="2204091"/>
                    <a:pt x="1616233" y="2179277"/>
                    <a:pt x="1614773" y="2154722"/>
                  </a:cubicBezTo>
                  <a:cubicBezTo>
                    <a:pt x="1613743" y="2136949"/>
                    <a:pt x="1619839" y="2132398"/>
                    <a:pt x="1637440" y="2129737"/>
                  </a:cubicBezTo>
                  <a:cubicBezTo>
                    <a:pt x="1721754" y="2116944"/>
                    <a:pt x="1779451" y="2069721"/>
                    <a:pt x="1801173" y="1986695"/>
                  </a:cubicBezTo>
                  <a:cubicBezTo>
                    <a:pt x="1823411" y="1901952"/>
                    <a:pt x="1793789" y="1832664"/>
                    <a:pt x="1725617" y="1779603"/>
                  </a:cubicBezTo>
                  <a:cubicBezTo>
                    <a:pt x="1681572" y="1745345"/>
                    <a:pt x="1636324" y="1712719"/>
                    <a:pt x="1591763" y="1679233"/>
                  </a:cubicBezTo>
                  <a:cubicBezTo>
                    <a:pt x="1538101" y="1638966"/>
                    <a:pt x="1484525" y="1598526"/>
                    <a:pt x="1430863" y="1558172"/>
                  </a:cubicBezTo>
                  <a:cubicBezTo>
                    <a:pt x="1432236" y="1556111"/>
                    <a:pt x="1433267" y="1554051"/>
                    <a:pt x="1434297" y="1551904"/>
                  </a:cubicBezTo>
                  <a:close/>
                </a:path>
              </a:pathLst>
            </a:custGeom>
            <a:solidFill>
              <a:schemeClr val="bg1">
                <a:lumMod val="75000"/>
              </a:schemeClr>
            </a:solidFill>
            <a:ln w="8586" cap="flat">
              <a:noFill/>
              <a:prstDash val="solid"/>
              <a:miter/>
            </a:ln>
          </p:spPr>
          <p:txBody>
            <a:bodyPr rtlCol="0" anchor="t" anchorCtr="0"/>
            <a:lstStyle/>
            <a:p>
              <a:endParaRPr lang="en-US"/>
            </a:p>
          </p:txBody>
        </p:sp>
      </p:grpSp>
      <p:grpSp>
        <p:nvGrpSpPr>
          <p:cNvPr id="78" name="Group 77">
            <a:extLst>
              <a:ext uri="{FF2B5EF4-FFF2-40B4-BE49-F238E27FC236}">
                <a16:creationId xmlns:a16="http://schemas.microsoft.com/office/drawing/2014/main" id="{0376EA79-023F-4B48-ADD5-39F44329F8DE}"/>
              </a:ext>
            </a:extLst>
          </p:cNvPr>
          <p:cNvGrpSpPr/>
          <p:nvPr/>
        </p:nvGrpSpPr>
        <p:grpSpPr>
          <a:xfrm>
            <a:off x="9652652" y="2068695"/>
            <a:ext cx="1048684" cy="862098"/>
            <a:chOff x="9705038" y="2245225"/>
            <a:chExt cx="1048684" cy="862098"/>
          </a:xfrm>
        </p:grpSpPr>
        <p:sp>
          <p:nvSpPr>
            <p:cNvPr id="64" name="TextBox 63">
              <a:extLst>
                <a:ext uri="{FF2B5EF4-FFF2-40B4-BE49-F238E27FC236}">
                  <a16:creationId xmlns:a16="http://schemas.microsoft.com/office/drawing/2014/main" id="{2F7C1140-CA4E-4EF6-AB09-E4F179C643E4}"/>
                </a:ext>
              </a:extLst>
            </p:cNvPr>
            <p:cNvSpPr txBox="1"/>
            <p:nvPr/>
          </p:nvSpPr>
          <p:spPr>
            <a:xfrm>
              <a:off x="9705038" y="2600325"/>
              <a:ext cx="1048684" cy="506998"/>
            </a:xfrm>
            <a:prstGeom prst="rect">
              <a:avLst/>
            </a:prstGeom>
            <a:noFill/>
          </p:spPr>
          <p:txBody>
            <a:bodyPr wrap="none" rtlCol="0" anchor="t" anchorCtr="0">
              <a:spAutoFit/>
            </a:bodyPr>
            <a:lstStyle/>
            <a:p>
              <a:pPr algn="ctr">
                <a:lnSpc>
                  <a:spcPts val="1700"/>
                </a:lnSpc>
              </a:pPr>
              <a:r>
                <a:rPr lang="en-US" sz="1100" dirty="0">
                  <a:latin typeface="Montserrat" panose="00000500000000000000" pitchFamily="50" charset="0"/>
                </a:rPr>
                <a:t>Less Carbon</a:t>
              </a:r>
            </a:p>
            <a:p>
              <a:pPr algn="ctr">
                <a:lnSpc>
                  <a:spcPts val="1700"/>
                </a:lnSpc>
              </a:pPr>
              <a:r>
                <a:rPr lang="en-US" sz="1100" dirty="0">
                  <a:latin typeface="Montserrat" panose="00000500000000000000" pitchFamily="50" charset="0"/>
                </a:rPr>
                <a:t>Footprint</a:t>
              </a:r>
            </a:p>
          </p:txBody>
        </p:sp>
        <p:sp>
          <p:nvSpPr>
            <p:cNvPr id="77" name="Freeform: Shape 76">
              <a:extLst>
                <a:ext uri="{FF2B5EF4-FFF2-40B4-BE49-F238E27FC236}">
                  <a16:creationId xmlns:a16="http://schemas.microsoft.com/office/drawing/2014/main" id="{B11BE12C-87E1-4057-9F88-5AA989575BFA}"/>
                </a:ext>
              </a:extLst>
            </p:cNvPr>
            <p:cNvSpPr/>
            <p:nvPr/>
          </p:nvSpPr>
          <p:spPr>
            <a:xfrm>
              <a:off x="10062875" y="2245225"/>
              <a:ext cx="333004" cy="337396"/>
            </a:xfrm>
            <a:custGeom>
              <a:avLst/>
              <a:gdLst>
                <a:gd name="connsiteX0" fmla="*/ 1333994 w 3254061"/>
                <a:gd name="connsiteY0" fmla="*/ 3299224 h 3296991"/>
                <a:gd name="connsiteX1" fmla="*/ 1050573 w 3254061"/>
                <a:gd name="connsiteY1" fmla="*/ 3170092 h 3296991"/>
                <a:gd name="connsiteX2" fmla="*/ 824163 w 3254061"/>
                <a:gd name="connsiteY2" fmla="*/ 2831120 h 3296991"/>
                <a:gd name="connsiteX3" fmla="*/ 636731 w 3254061"/>
                <a:gd name="connsiteY3" fmla="*/ 2133343 h 3296991"/>
                <a:gd name="connsiteX4" fmla="*/ 579979 w 3254061"/>
                <a:gd name="connsiteY4" fmla="*/ 1626087 h 3296991"/>
                <a:gd name="connsiteX5" fmla="*/ 615610 w 3254061"/>
                <a:gd name="connsiteY5" fmla="*/ 1372115 h 3296991"/>
                <a:gd name="connsiteX6" fmla="*/ 801754 w 3254061"/>
                <a:gd name="connsiteY6" fmla="*/ 1069634 h 3296991"/>
                <a:gd name="connsiteX7" fmla="*/ 1326095 w 3254061"/>
                <a:gd name="connsiteY7" fmla="*/ 802955 h 3296991"/>
                <a:gd name="connsiteX8" fmla="*/ 1806906 w 3254061"/>
                <a:gd name="connsiteY8" fmla="*/ 836354 h 3296991"/>
                <a:gd name="connsiteX9" fmla="*/ 2028766 w 3254061"/>
                <a:gd name="connsiteY9" fmla="*/ 1403969 h 3296991"/>
                <a:gd name="connsiteX10" fmla="*/ 1867523 w 3254061"/>
                <a:gd name="connsiteY10" fmla="*/ 1655365 h 3296991"/>
                <a:gd name="connsiteX11" fmla="*/ 1756078 w 3254061"/>
                <a:gd name="connsiteY11" fmla="*/ 1861341 h 3296991"/>
                <a:gd name="connsiteX12" fmla="*/ 1756078 w 3254061"/>
                <a:gd name="connsiteY12" fmla="*/ 2185803 h 3296991"/>
                <a:gd name="connsiteX13" fmla="*/ 1893195 w 3254061"/>
                <a:gd name="connsiteY13" fmla="*/ 2553452 h 3296991"/>
                <a:gd name="connsiteX14" fmla="*/ 1945655 w 3254061"/>
                <a:gd name="connsiteY14" fmla="*/ 2804418 h 3296991"/>
                <a:gd name="connsiteX15" fmla="*/ 1738219 w 3254061"/>
                <a:gd name="connsiteY15" fmla="*/ 3202547 h 3296991"/>
                <a:gd name="connsiteX16" fmla="*/ 1494894 w 3254061"/>
                <a:gd name="connsiteY16" fmla="*/ 3299138 h 3296991"/>
                <a:gd name="connsiteX17" fmla="*/ 1333994 w 3254061"/>
                <a:gd name="connsiteY17" fmla="*/ 3299224 h 3296991"/>
                <a:gd name="connsiteX18" fmla="*/ 1867265 w 3254061"/>
                <a:gd name="connsiteY18" fmla="*/ 1223836 h 3296991"/>
                <a:gd name="connsiteX19" fmla="*/ 1696406 w 3254061"/>
                <a:gd name="connsiteY19" fmla="*/ 1008416 h 3296991"/>
                <a:gd name="connsiteX20" fmla="*/ 1409550 w 3254061"/>
                <a:gd name="connsiteY20" fmla="*/ 992017 h 3296991"/>
                <a:gd name="connsiteX21" fmla="*/ 978967 w 3254061"/>
                <a:gd name="connsiteY21" fmla="*/ 1181766 h 3296991"/>
                <a:gd name="connsiteX22" fmla="*/ 835239 w 3254061"/>
                <a:gd name="connsiteY22" fmla="*/ 1352024 h 3296991"/>
                <a:gd name="connsiteX23" fmla="*/ 781834 w 3254061"/>
                <a:gd name="connsiteY23" fmla="*/ 1598869 h 3296991"/>
                <a:gd name="connsiteX24" fmla="*/ 800122 w 3254061"/>
                <a:gd name="connsiteY24" fmla="*/ 1877740 h 3296991"/>
                <a:gd name="connsiteX25" fmla="*/ 981542 w 3254061"/>
                <a:gd name="connsiteY25" fmla="*/ 2679493 h 3296991"/>
                <a:gd name="connsiteX26" fmla="*/ 1115311 w 3254061"/>
                <a:gd name="connsiteY26" fmla="*/ 2949262 h 3296991"/>
                <a:gd name="connsiteX27" fmla="*/ 1505369 w 3254061"/>
                <a:gd name="connsiteY27" fmla="*/ 3089556 h 3296991"/>
                <a:gd name="connsiteX28" fmla="*/ 1740623 w 3254061"/>
                <a:gd name="connsiteY28" fmla="*/ 2869499 h 3296991"/>
                <a:gd name="connsiteX29" fmla="*/ 1728517 w 3254061"/>
                <a:gd name="connsiteY29" fmla="*/ 2703963 h 3296991"/>
                <a:gd name="connsiteX30" fmla="*/ 1598870 w 3254061"/>
                <a:gd name="connsiteY30" fmla="*/ 2343955 h 3296991"/>
                <a:gd name="connsiteX31" fmla="*/ 1525803 w 3254061"/>
                <a:gd name="connsiteY31" fmla="*/ 2048428 h 3296991"/>
                <a:gd name="connsiteX32" fmla="*/ 1635446 w 3254061"/>
                <a:gd name="connsiteY32" fmla="*/ 1647122 h 3296991"/>
                <a:gd name="connsiteX33" fmla="*/ 1787330 w 3254061"/>
                <a:gd name="connsiteY33" fmla="*/ 1423631 h 3296991"/>
                <a:gd name="connsiteX34" fmla="*/ 1867265 w 3254061"/>
                <a:gd name="connsiteY34" fmla="*/ 1223836 h 3296991"/>
                <a:gd name="connsiteX35" fmla="*/ 2226328 w 3254061"/>
                <a:gd name="connsiteY35" fmla="*/ 141668 h 3296991"/>
                <a:gd name="connsiteX36" fmla="*/ 2584275 w 3254061"/>
                <a:gd name="connsiteY36" fmla="*/ 496867 h 3296991"/>
                <a:gd name="connsiteX37" fmla="*/ 2225384 w 3254061"/>
                <a:gd name="connsiteY37" fmla="*/ 854385 h 3296991"/>
                <a:gd name="connsiteX38" fmla="*/ 1867437 w 3254061"/>
                <a:gd name="connsiteY38" fmla="*/ 499099 h 3296991"/>
                <a:gd name="connsiteX39" fmla="*/ 2226328 w 3254061"/>
                <a:gd name="connsiteY39" fmla="*/ 141668 h 3296991"/>
                <a:gd name="connsiteX40" fmla="*/ 2382163 w 3254061"/>
                <a:gd name="connsiteY40" fmla="*/ 498842 h 3296991"/>
                <a:gd name="connsiteX41" fmla="*/ 2225899 w 3254061"/>
                <a:gd name="connsiteY41" fmla="*/ 340088 h 3296991"/>
                <a:gd name="connsiteX42" fmla="*/ 2069549 w 3254061"/>
                <a:gd name="connsiteY42" fmla="*/ 495665 h 3296991"/>
                <a:gd name="connsiteX43" fmla="*/ 2224268 w 3254061"/>
                <a:gd name="connsiteY43" fmla="*/ 656050 h 3296991"/>
                <a:gd name="connsiteX44" fmla="*/ 2382163 w 3254061"/>
                <a:gd name="connsiteY44" fmla="*/ 498842 h 3296991"/>
                <a:gd name="connsiteX45" fmla="*/ 1485450 w 3254061"/>
                <a:gd name="connsiteY45" fmla="*/ 583928 h 3296991"/>
                <a:gd name="connsiteX46" fmla="*/ 1191297 w 3254061"/>
                <a:gd name="connsiteY46" fmla="*/ 292007 h 3296991"/>
                <a:gd name="connsiteX47" fmla="*/ 1485278 w 3254061"/>
                <a:gd name="connsiteY47" fmla="*/ 0 h 3296991"/>
                <a:gd name="connsiteX48" fmla="*/ 1779346 w 3254061"/>
                <a:gd name="connsiteY48" fmla="*/ 291835 h 3296991"/>
                <a:gd name="connsiteX49" fmla="*/ 1485450 w 3254061"/>
                <a:gd name="connsiteY49" fmla="*/ 583928 h 3296991"/>
                <a:gd name="connsiteX50" fmla="*/ 1577147 w 3254061"/>
                <a:gd name="connsiteY50" fmla="*/ 292436 h 3296991"/>
                <a:gd name="connsiteX51" fmla="*/ 1486566 w 3254061"/>
                <a:gd name="connsiteY51" fmla="*/ 198506 h 3296991"/>
                <a:gd name="connsiteX52" fmla="*/ 1393494 w 3254061"/>
                <a:gd name="connsiteY52" fmla="*/ 289861 h 3296991"/>
                <a:gd name="connsiteX53" fmla="*/ 1485622 w 3254061"/>
                <a:gd name="connsiteY53" fmla="*/ 385594 h 3296991"/>
                <a:gd name="connsiteX54" fmla="*/ 1577147 w 3254061"/>
                <a:gd name="connsiteY54" fmla="*/ 292436 h 3296991"/>
                <a:gd name="connsiteX55" fmla="*/ 809996 w 3254061"/>
                <a:gd name="connsiteY55" fmla="*/ 789990 h 3296991"/>
                <a:gd name="connsiteX56" fmla="*/ 515156 w 3254061"/>
                <a:gd name="connsiteY56" fmla="*/ 498756 h 3296991"/>
                <a:gd name="connsiteX57" fmla="*/ 808450 w 3254061"/>
                <a:gd name="connsiteY57" fmla="*/ 206062 h 3296991"/>
                <a:gd name="connsiteX58" fmla="*/ 1103205 w 3254061"/>
                <a:gd name="connsiteY58" fmla="*/ 497210 h 3296991"/>
                <a:gd name="connsiteX59" fmla="*/ 809996 w 3254061"/>
                <a:gd name="connsiteY59" fmla="*/ 789990 h 3296991"/>
                <a:gd name="connsiteX60" fmla="*/ 901006 w 3254061"/>
                <a:gd name="connsiteY60" fmla="*/ 499357 h 3296991"/>
                <a:gd name="connsiteX61" fmla="*/ 811284 w 3254061"/>
                <a:gd name="connsiteY61" fmla="*/ 404568 h 3296991"/>
                <a:gd name="connsiteX62" fmla="*/ 717353 w 3254061"/>
                <a:gd name="connsiteY62" fmla="*/ 494978 h 3296991"/>
                <a:gd name="connsiteX63" fmla="*/ 808536 w 3254061"/>
                <a:gd name="connsiteY63" fmla="*/ 591570 h 3296991"/>
                <a:gd name="connsiteX64" fmla="*/ 901006 w 3254061"/>
                <a:gd name="connsiteY64" fmla="*/ 499357 h 3296991"/>
                <a:gd name="connsiteX65" fmla="*/ 294669 w 3254061"/>
                <a:gd name="connsiteY65" fmla="*/ 1305145 h 3296991"/>
                <a:gd name="connsiteX66" fmla="*/ 1 w 3254061"/>
                <a:gd name="connsiteY66" fmla="*/ 1013825 h 3296991"/>
                <a:gd name="connsiteX67" fmla="*/ 293467 w 3254061"/>
                <a:gd name="connsiteY67" fmla="*/ 721217 h 3296991"/>
                <a:gd name="connsiteX68" fmla="*/ 588050 w 3254061"/>
                <a:gd name="connsiteY68" fmla="*/ 1012537 h 3296991"/>
                <a:gd name="connsiteX69" fmla="*/ 294669 w 3254061"/>
                <a:gd name="connsiteY69" fmla="*/ 1305145 h 3296991"/>
                <a:gd name="connsiteX70" fmla="*/ 385851 w 3254061"/>
                <a:gd name="connsiteY70" fmla="*/ 1012795 h 3296991"/>
                <a:gd name="connsiteX71" fmla="*/ 294411 w 3254061"/>
                <a:gd name="connsiteY71" fmla="*/ 919552 h 3296991"/>
                <a:gd name="connsiteX72" fmla="*/ 202112 w 3254061"/>
                <a:gd name="connsiteY72" fmla="*/ 1011764 h 3296991"/>
                <a:gd name="connsiteX73" fmla="*/ 295013 w 3254061"/>
                <a:gd name="connsiteY73" fmla="*/ 1106639 h 3296991"/>
                <a:gd name="connsiteX74" fmla="*/ 385851 w 3254061"/>
                <a:gd name="connsiteY74" fmla="*/ 1012795 h 3296991"/>
                <a:gd name="connsiteX75" fmla="*/ 2771363 w 3254061"/>
                <a:gd name="connsiteY75" fmla="*/ 2303258 h 3296991"/>
                <a:gd name="connsiteX76" fmla="*/ 2479184 w 3254061"/>
                <a:gd name="connsiteY76" fmla="*/ 2009362 h 3296991"/>
                <a:gd name="connsiteX77" fmla="*/ 2775140 w 3254061"/>
                <a:gd name="connsiteY77" fmla="*/ 1719330 h 3296991"/>
                <a:gd name="connsiteX78" fmla="*/ 3067233 w 3254061"/>
                <a:gd name="connsiteY78" fmla="*/ 2013140 h 3296991"/>
                <a:gd name="connsiteX79" fmla="*/ 2771363 w 3254061"/>
                <a:gd name="connsiteY79" fmla="*/ 2303258 h 3296991"/>
                <a:gd name="connsiteX80" fmla="*/ 2929515 w 3254061"/>
                <a:gd name="connsiteY80" fmla="*/ 2009877 h 3296991"/>
                <a:gd name="connsiteX81" fmla="*/ 2774196 w 3254061"/>
                <a:gd name="connsiteY81" fmla="*/ 1853356 h 3296991"/>
                <a:gd name="connsiteX82" fmla="*/ 2616901 w 3254061"/>
                <a:gd name="connsiteY82" fmla="*/ 2011079 h 3296991"/>
                <a:gd name="connsiteX83" fmla="*/ 2773852 w 3254061"/>
                <a:gd name="connsiteY83" fmla="*/ 2169232 h 3296991"/>
                <a:gd name="connsiteX84" fmla="*/ 2929515 w 3254061"/>
                <a:gd name="connsiteY84" fmla="*/ 2009877 h 3296991"/>
                <a:gd name="connsiteX85" fmla="*/ 2157212 w 3254061"/>
                <a:gd name="connsiteY85" fmla="*/ 1723537 h 3296991"/>
                <a:gd name="connsiteX86" fmla="*/ 1918781 w 3254061"/>
                <a:gd name="connsiteY86" fmla="*/ 2015115 h 3296991"/>
                <a:gd name="connsiteX87" fmla="*/ 2164768 w 3254061"/>
                <a:gd name="connsiteY87" fmla="*/ 2299995 h 3296991"/>
                <a:gd name="connsiteX88" fmla="*/ 2401309 w 3254061"/>
                <a:gd name="connsiteY88" fmla="*/ 2222293 h 3296991"/>
                <a:gd name="connsiteX89" fmla="*/ 2396158 w 3254061"/>
                <a:gd name="connsiteY89" fmla="*/ 2120378 h 3296991"/>
                <a:gd name="connsiteX90" fmla="*/ 2302743 w 3254061"/>
                <a:gd name="connsiteY90" fmla="*/ 2128878 h 3296991"/>
                <a:gd name="connsiteX91" fmla="*/ 2246334 w 3254061"/>
                <a:gd name="connsiteY91" fmla="*/ 2163994 h 3296991"/>
                <a:gd name="connsiteX92" fmla="*/ 2063196 w 3254061"/>
                <a:gd name="connsiteY92" fmla="*/ 2059847 h 3296991"/>
                <a:gd name="connsiteX93" fmla="*/ 2146822 w 3254061"/>
                <a:gd name="connsiteY93" fmla="*/ 1868811 h 3296991"/>
                <a:gd name="connsiteX94" fmla="*/ 2300425 w 3254061"/>
                <a:gd name="connsiteY94" fmla="*/ 1880144 h 3296991"/>
                <a:gd name="connsiteX95" fmla="*/ 2396072 w 3254061"/>
                <a:gd name="connsiteY95" fmla="*/ 1858937 h 3296991"/>
                <a:gd name="connsiteX96" fmla="*/ 2367051 w 3254061"/>
                <a:gd name="connsiteY96" fmla="*/ 1762689 h 3296991"/>
                <a:gd name="connsiteX97" fmla="*/ 2211389 w 3254061"/>
                <a:gd name="connsiteY97" fmla="*/ 1718128 h 3296991"/>
                <a:gd name="connsiteX98" fmla="*/ 2157212 w 3254061"/>
                <a:gd name="connsiteY98" fmla="*/ 1723537 h 3296991"/>
                <a:gd name="connsiteX99" fmla="*/ 3188895 w 3254061"/>
                <a:gd name="connsiteY99" fmla="*/ 2817984 h 3296991"/>
                <a:gd name="connsiteX100" fmla="*/ 3259558 w 3254061"/>
                <a:gd name="connsiteY100" fmla="*/ 2752731 h 3296991"/>
                <a:gd name="connsiteX101" fmla="*/ 3193017 w 3254061"/>
                <a:gd name="connsiteY101" fmla="*/ 2683872 h 3296991"/>
                <a:gd name="connsiteX102" fmla="*/ 3157814 w 3254061"/>
                <a:gd name="connsiteY102" fmla="*/ 2684473 h 3296991"/>
                <a:gd name="connsiteX103" fmla="*/ 3137551 w 3254061"/>
                <a:gd name="connsiteY103" fmla="*/ 2679321 h 3296991"/>
                <a:gd name="connsiteX104" fmla="*/ 3143991 w 3254061"/>
                <a:gd name="connsiteY104" fmla="*/ 2662235 h 3296991"/>
                <a:gd name="connsiteX105" fmla="*/ 3162451 w 3254061"/>
                <a:gd name="connsiteY105" fmla="*/ 2635876 h 3296991"/>
                <a:gd name="connsiteX106" fmla="*/ 3236203 w 3254061"/>
                <a:gd name="connsiteY106" fmla="*/ 2504770 h 3296991"/>
                <a:gd name="connsiteX107" fmla="*/ 3119092 w 3254061"/>
                <a:gd name="connsiteY107" fmla="*/ 2302743 h 3296991"/>
                <a:gd name="connsiteX108" fmla="*/ 2918439 w 3254061"/>
                <a:gd name="connsiteY108" fmla="*/ 2424405 h 3296991"/>
                <a:gd name="connsiteX109" fmla="*/ 2993909 w 3254061"/>
                <a:gd name="connsiteY109" fmla="*/ 2509492 h 3296991"/>
                <a:gd name="connsiteX110" fmla="*/ 3049117 w 3254061"/>
                <a:gd name="connsiteY110" fmla="*/ 2461496 h 3296991"/>
                <a:gd name="connsiteX111" fmla="*/ 3089814 w 3254061"/>
                <a:gd name="connsiteY111" fmla="*/ 2437628 h 3296991"/>
                <a:gd name="connsiteX112" fmla="*/ 3098658 w 3254061"/>
                <a:gd name="connsiteY112" fmla="*/ 2484163 h 3296991"/>
                <a:gd name="connsiteX113" fmla="*/ 3059162 w 3254061"/>
                <a:gd name="connsiteY113" fmla="*/ 2546583 h 3296991"/>
                <a:gd name="connsiteX114" fmla="*/ 2947374 w 3254061"/>
                <a:gd name="connsiteY114" fmla="*/ 2700099 h 3296991"/>
                <a:gd name="connsiteX115" fmla="*/ 2937070 w 3254061"/>
                <a:gd name="connsiteY115" fmla="*/ 2778488 h 3296991"/>
                <a:gd name="connsiteX116" fmla="*/ 3008677 w 3254061"/>
                <a:gd name="connsiteY116" fmla="*/ 2818499 h 3296991"/>
                <a:gd name="connsiteX117" fmla="*/ 3095566 w 3254061"/>
                <a:gd name="connsiteY117" fmla="*/ 2818327 h 3296991"/>
                <a:gd name="connsiteX118" fmla="*/ 3188895 w 3254061"/>
                <a:gd name="connsiteY118" fmla="*/ 2817984 h 329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254061" h="3296991">
                  <a:moveTo>
                    <a:pt x="1333994" y="3299224"/>
                  </a:moveTo>
                  <a:cubicBezTo>
                    <a:pt x="1229503" y="3278275"/>
                    <a:pt x="1132912" y="3240582"/>
                    <a:pt x="1050573" y="3170092"/>
                  </a:cubicBezTo>
                  <a:cubicBezTo>
                    <a:pt x="943163" y="3078137"/>
                    <a:pt x="873704" y="2960853"/>
                    <a:pt x="824163" y="2831120"/>
                  </a:cubicBezTo>
                  <a:cubicBezTo>
                    <a:pt x="737788" y="2605139"/>
                    <a:pt x="677600" y="2371774"/>
                    <a:pt x="636731" y="2133343"/>
                  </a:cubicBezTo>
                  <a:cubicBezTo>
                    <a:pt x="607883" y="1965402"/>
                    <a:pt x="579292" y="1797204"/>
                    <a:pt x="579979" y="1626087"/>
                  </a:cubicBezTo>
                  <a:cubicBezTo>
                    <a:pt x="580322" y="1540142"/>
                    <a:pt x="591913" y="1455227"/>
                    <a:pt x="615610" y="1372115"/>
                  </a:cubicBezTo>
                  <a:cubicBezTo>
                    <a:pt x="649354" y="1253716"/>
                    <a:pt x="707565" y="1150341"/>
                    <a:pt x="801754" y="1069634"/>
                  </a:cubicBezTo>
                  <a:cubicBezTo>
                    <a:pt x="954926" y="938527"/>
                    <a:pt x="1126129" y="840218"/>
                    <a:pt x="1326095" y="802955"/>
                  </a:cubicBezTo>
                  <a:cubicBezTo>
                    <a:pt x="1488197" y="772732"/>
                    <a:pt x="1651072" y="769899"/>
                    <a:pt x="1806906" y="836354"/>
                  </a:cubicBezTo>
                  <a:cubicBezTo>
                    <a:pt x="2034004" y="933289"/>
                    <a:pt x="2128364" y="1177988"/>
                    <a:pt x="2028766" y="1403969"/>
                  </a:cubicBezTo>
                  <a:cubicBezTo>
                    <a:pt x="1988069" y="1496354"/>
                    <a:pt x="1925650" y="1574314"/>
                    <a:pt x="1867523" y="1655365"/>
                  </a:cubicBezTo>
                  <a:cubicBezTo>
                    <a:pt x="1821674" y="1719330"/>
                    <a:pt x="1784153" y="1787760"/>
                    <a:pt x="1756078" y="1861341"/>
                  </a:cubicBezTo>
                  <a:cubicBezTo>
                    <a:pt x="1714780" y="1969609"/>
                    <a:pt x="1720875" y="2077277"/>
                    <a:pt x="1756078" y="2185803"/>
                  </a:cubicBezTo>
                  <a:cubicBezTo>
                    <a:pt x="1796518" y="2310384"/>
                    <a:pt x="1851468" y="2429385"/>
                    <a:pt x="1893195" y="2553452"/>
                  </a:cubicBezTo>
                  <a:cubicBezTo>
                    <a:pt x="1920670" y="2635104"/>
                    <a:pt x="1943251" y="2718215"/>
                    <a:pt x="1945655" y="2804418"/>
                  </a:cubicBezTo>
                  <a:cubicBezTo>
                    <a:pt x="1950462" y="2974763"/>
                    <a:pt x="1877054" y="3106041"/>
                    <a:pt x="1738219" y="3202547"/>
                  </a:cubicBezTo>
                  <a:cubicBezTo>
                    <a:pt x="1664552" y="3253719"/>
                    <a:pt x="1581612" y="3280936"/>
                    <a:pt x="1494894" y="3299138"/>
                  </a:cubicBezTo>
                  <a:cubicBezTo>
                    <a:pt x="1441318" y="3299224"/>
                    <a:pt x="1387656" y="3299224"/>
                    <a:pt x="1333994" y="3299224"/>
                  </a:cubicBezTo>
                  <a:close/>
                  <a:moveTo>
                    <a:pt x="1867265" y="1223836"/>
                  </a:moveTo>
                  <a:cubicBezTo>
                    <a:pt x="1866836" y="1120290"/>
                    <a:pt x="1804331" y="1041472"/>
                    <a:pt x="1696406" y="1008416"/>
                  </a:cubicBezTo>
                  <a:cubicBezTo>
                    <a:pt x="1602132" y="979567"/>
                    <a:pt x="1506141" y="981542"/>
                    <a:pt x="1409550" y="992017"/>
                  </a:cubicBezTo>
                  <a:cubicBezTo>
                    <a:pt x="1245903" y="1009790"/>
                    <a:pt x="1108442" y="1087320"/>
                    <a:pt x="978967" y="1181766"/>
                  </a:cubicBezTo>
                  <a:cubicBezTo>
                    <a:pt x="917663" y="1226498"/>
                    <a:pt x="866148" y="1280847"/>
                    <a:pt x="835239" y="1352024"/>
                  </a:cubicBezTo>
                  <a:cubicBezTo>
                    <a:pt x="801066" y="1430843"/>
                    <a:pt x="784582" y="1513354"/>
                    <a:pt x="781834" y="1598869"/>
                  </a:cubicBezTo>
                  <a:cubicBezTo>
                    <a:pt x="778829" y="1692456"/>
                    <a:pt x="788101" y="1785098"/>
                    <a:pt x="800122" y="1877740"/>
                  </a:cubicBezTo>
                  <a:cubicBezTo>
                    <a:pt x="835582" y="2150686"/>
                    <a:pt x="892162" y="2418738"/>
                    <a:pt x="981542" y="2679493"/>
                  </a:cubicBezTo>
                  <a:cubicBezTo>
                    <a:pt x="1014341" y="2775226"/>
                    <a:pt x="1051861" y="2868898"/>
                    <a:pt x="1115311" y="2949262"/>
                  </a:cubicBezTo>
                  <a:cubicBezTo>
                    <a:pt x="1215938" y="3076763"/>
                    <a:pt x="1346873" y="3129051"/>
                    <a:pt x="1505369" y="3089556"/>
                  </a:cubicBezTo>
                  <a:cubicBezTo>
                    <a:pt x="1621537" y="3060622"/>
                    <a:pt x="1714007" y="2997172"/>
                    <a:pt x="1740623" y="2869499"/>
                  </a:cubicBezTo>
                  <a:cubicBezTo>
                    <a:pt x="1752214" y="2813863"/>
                    <a:pt x="1742168" y="2758483"/>
                    <a:pt x="1728517" y="2703963"/>
                  </a:cubicBezTo>
                  <a:cubicBezTo>
                    <a:pt x="1697350" y="2579639"/>
                    <a:pt x="1643173" y="2463557"/>
                    <a:pt x="1598870" y="2343955"/>
                  </a:cubicBezTo>
                  <a:cubicBezTo>
                    <a:pt x="1563410" y="2248222"/>
                    <a:pt x="1530783" y="2151545"/>
                    <a:pt x="1525803" y="2048428"/>
                  </a:cubicBezTo>
                  <a:cubicBezTo>
                    <a:pt x="1518849" y="1903068"/>
                    <a:pt x="1566672" y="1772133"/>
                    <a:pt x="1635446" y="1647122"/>
                  </a:cubicBezTo>
                  <a:cubicBezTo>
                    <a:pt x="1679062" y="1567788"/>
                    <a:pt x="1736588" y="1498071"/>
                    <a:pt x="1787330" y="1423631"/>
                  </a:cubicBezTo>
                  <a:cubicBezTo>
                    <a:pt x="1828457" y="1363272"/>
                    <a:pt x="1867265" y="1301110"/>
                    <a:pt x="1867265" y="1223836"/>
                  </a:cubicBezTo>
                  <a:close/>
                  <a:moveTo>
                    <a:pt x="2226328" y="141668"/>
                  </a:moveTo>
                  <a:cubicBezTo>
                    <a:pt x="2422946" y="141753"/>
                    <a:pt x="2583503" y="301022"/>
                    <a:pt x="2584275" y="496867"/>
                  </a:cubicBezTo>
                  <a:cubicBezTo>
                    <a:pt x="2585048" y="693570"/>
                    <a:pt x="2423547" y="854470"/>
                    <a:pt x="2225384" y="854385"/>
                  </a:cubicBezTo>
                  <a:cubicBezTo>
                    <a:pt x="2028852" y="854299"/>
                    <a:pt x="1868210" y="694858"/>
                    <a:pt x="1867437" y="499099"/>
                  </a:cubicBezTo>
                  <a:cubicBezTo>
                    <a:pt x="1866579" y="302482"/>
                    <a:pt x="2028165" y="141582"/>
                    <a:pt x="2226328" y="141668"/>
                  </a:cubicBezTo>
                  <a:close/>
                  <a:moveTo>
                    <a:pt x="2382163" y="498842"/>
                  </a:moveTo>
                  <a:cubicBezTo>
                    <a:pt x="2382420" y="410836"/>
                    <a:pt x="2312789" y="340088"/>
                    <a:pt x="2225899" y="340088"/>
                  </a:cubicBezTo>
                  <a:cubicBezTo>
                    <a:pt x="2140383" y="340002"/>
                    <a:pt x="2070323" y="409720"/>
                    <a:pt x="2069549" y="495665"/>
                  </a:cubicBezTo>
                  <a:cubicBezTo>
                    <a:pt x="2068777" y="584100"/>
                    <a:pt x="2136348" y="654161"/>
                    <a:pt x="2224268" y="656050"/>
                  </a:cubicBezTo>
                  <a:cubicBezTo>
                    <a:pt x="2310041" y="657767"/>
                    <a:pt x="2381905" y="586246"/>
                    <a:pt x="2382163" y="498842"/>
                  </a:cubicBezTo>
                  <a:close/>
                  <a:moveTo>
                    <a:pt x="1485450" y="583928"/>
                  </a:moveTo>
                  <a:cubicBezTo>
                    <a:pt x="1323348" y="583928"/>
                    <a:pt x="1191297" y="452993"/>
                    <a:pt x="1191297" y="292007"/>
                  </a:cubicBezTo>
                  <a:cubicBezTo>
                    <a:pt x="1191211" y="131107"/>
                    <a:pt x="1323176" y="0"/>
                    <a:pt x="1485278" y="0"/>
                  </a:cubicBezTo>
                  <a:cubicBezTo>
                    <a:pt x="1647466" y="0"/>
                    <a:pt x="1779260" y="130764"/>
                    <a:pt x="1779346" y="291835"/>
                  </a:cubicBezTo>
                  <a:cubicBezTo>
                    <a:pt x="1779432" y="452821"/>
                    <a:pt x="1647466" y="583928"/>
                    <a:pt x="1485450" y="583928"/>
                  </a:cubicBezTo>
                  <a:close/>
                  <a:moveTo>
                    <a:pt x="1577147" y="292436"/>
                  </a:moveTo>
                  <a:cubicBezTo>
                    <a:pt x="1577319" y="242123"/>
                    <a:pt x="1536278" y="199537"/>
                    <a:pt x="1486566" y="198506"/>
                  </a:cubicBezTo>
                  <a:cubicBezTo>
                    <a:pt x="1437283" y="197476"/>
                    <a:pt x="1394354" y="239547"/>
                    <a:pt x="1393494" y="289861"/>
                  </a:cubicBezTo>
                  <a:cubicBezTo>
                    <a:pt x="1392636" y="341548"/>
                    <a:pt x="1435222" y="385851"/>
                    <a:pt x="1485622" y="385594"/>
                  </a:cubicBezTo>
                  <a:cubicBezTo>
                    <a:pt x="1534991" y="385250"/>
                    <a:pt x="1576975" y="342578"/>
                    <a:pt x="1577147" y="292436"/>
                  </a:cubicBezTo>
                  <a:close/>
                  <a:moveTo>
                    <a:pt x="809996" y="789990"/>
                  </a:moveTo>
                  <a:cubicBezTo>
                    <a:pt x="647636" y="790162"/>
                    <a:pt x="515584" y="659742"/>
                    <a:pt x="515156" y="498756"/>
                  </a:cubicBezTo>
                  <a:cubicBezTo>
                    <a:pt x="514726" y="337856"/>
                    <a:pt x="646691" y="206148"/>
                    <a:pt x="808450" y="206062"/>
                  </a:cubicBezTo>
                  <a:cubicBezTo>
                    <a:pt x="970896" y="205976"/>
                    <a:pt x="1102689" y="336139"/>
                    <a:pt x="1103205" y="497210"/>
                  </a:cubicBezTo>
                  <a:cubicBezTo>
                    <a:pt x="1103720" y="658196"/>
                    <a:pt x="971840" y="789818"/>
                    <a:pt x="809996" y="789990"/>
                  </a:cubicBezTo>
                  <a:close/>
                  <a:moveTo>
                    <a:pt x="901006" y="499357"/>
                  </a:moveTo>
                  <a:cubicBezTo>
                    <a:pt x="901522" y="448958"/>
                    <a:pt x="861253" y="406371"/>
                    <a:pt x="811284" y="404568"/>
                  </a:cubicBezTo>
                  <a:cubicBezTo>
                    <a:pt x="762259" y="402765"/>
                    <a:pt x="718555" y="444836"/>
                    <a:pt x="717353" y="494978"/>
                  </a:cubicBezTo>
                  <a:cubicBezTo>
                    <a:pt x="716066" y="546837"/>
                    <a:pt x="757880" y="591054"/>
                    <a:pt x="808536" y="591570"/>
                  </a:cubicBezTo>
                  <a:cubicBezTo>
                    <a:pt x="857648" y="592085"/>
                    <a:pt x="900406" y="549327"/>
                    <a:pt x="901006" y="499357"/>
                  </a:cubicBezTo>
                  <a:close/>
                  <a:moveTo>
                    <a:pt x="294669" y="1305145"/>
                  </a:moveTo>
                  <a:cubicBezTo>
                    <a:pt x="132309" y="1305231"/>
                    <a:pt x="343" y="1174725"/>
                    <a:pt x="1" y="1013825"/>
                  </a:cubicBezTo>
                  <a:cubicBezTo>
                    <a:pt x="-343" y="852925"/>
                    <a:pt x="131622" y="721389"/>
                    <a:pt x="293467" y="721217"/>
                  </a:cubicBezTo>
                  <a:cubicBezTo>
                    <a:pt x="455913" y="721131"/>
                    <a:pt x="587620" y="851465"/>
                    <a:pt x="588050" y="1012537"/>
                  </a:cubicBezTo>
                  <a:cubicBezTo>
                    <a:pt x="588479" y="1173437"/>
                    <a:pt x="456513" y="1305059"/>
                    <a:pt x="294669" y="1305145"/>
                  </a:cubicBezTo>
                  <a:close/>
                  <a:moveTo>
                    <a:pt x="385851" y="1012795"/>
                  </a:moveTo>
                  <a:cubicBezTo>
                    <a:pt x="385679" y="962653"/>
                    <a:pt x="343866" y="919981"/>
                    <a:pt x="294411" y="919552"/>
                  </a:cubicBezTo>
                  <a:cubicBezTo>
                    <a:pt x="244785" y="919208"/>
                    <a:pt x="202714" y="961279"/>
                    <a:pt x="202112" y="1011764"/>
                  </a:cubicBezTo>
                  <a:cubicBezTo>
                    <a:pt x="201598" y="1063366"/>
                    <a:pt x="244871" y="1107583"/>
                    <a:pt x="295013" y="1106639"/>
                  </a:cubicBezTo>
                  <a:cubicBezTo>
                    <a:pt x="344810" y="1105694"/>
                    <a:pt x="385937" y="1063108"/>
                    <a:pt x="385851" y="1012795"/>
                  </a:cubicBezTo>
                  <a:close/>
                  <a:moveTo>
                    <a:pt x="2771363" y="2303258"/>
                  </a:moveTo>
                  <a:cubicBezTo>
                    <a:pt x="2610033" y="2302915"/>
                    <a:pt x="2477982" y="2170176"/>
                    <a:pt x="2479184" y="2009362"/>
                  </a:cubicBezTo>
                  <a:cubicBezTo>
                    <a:pt x="2480386" y="1848290"/>
                    <a:pt x="2612352" y="1718986"/>
                    <a:pt x="2775140" y="1719330"/>
                  </a:cubicBezTo>
                  <a:cubicBezTo>
                    <a:pt x="2936642" y="1719673"/>
                    <a:pt x="3068435" y="1852240"/>
                    <a:pt x="3067233" y="2013140"/>
                  </a:cubicBezTo>
                  <a:cubicBezTo>
                    <a:pt x="3066031" y="2174212"/>
                    <a:pt x="2934151" y="2303601"/>
                    <a:pt x="2771363" y="2303258"/>
                  </a:cubicBezTo>
                  <a:close/>
                  <a:moveTo>
                    <a:pt x="2929515" y="2009877"/>
                  </a:moveTo>
                  <a:cubicBezTo>
                    <a:pt x="2929086" y="1923675"/>
                    <a:pt x="2860484" y="1854472"/>
                    <a:pt x="2774196" y="1853356"/>
                  </a:cubicBezTo>
                  <a:cubicBezTo>
                    <a:pt x="2687993" y="1852240"/>
                    <a:pt x="2616901" y="1923417"/>
                    <a:pt x="2616901" y="2011079"/>
                  </a:cubicBezTo>
                  <a:cubicBezTo>
                    <a:pt x="2616816" y="2098913"/>
                    <a:pt x="2687306" y="2169919"/>
                    <a:pt x="2773852" y="2169232"/>
                  </a:cubicBezTo>
                  <a:cubicBezTo>
                    <a:pt x="2860999" y="2168545"/>
                    <a:pt x="2929944" y="2097969"/>
                    <a:pt x="2929515" y="2009877"/>
                  </a:cubicBezTo>
                  <a:close/>
                  <a:moveTo>
                    <a:pt x="2157212" y="1723537"/>
                  </a:moveTo>
                  <a:cubicBezTo>
                    <a:pt x="2016145" y="1752987"/>
                    <a:pt x="1916892" y="1874735"/>
                    <a:pt x="1918781" y="2015115"/>
                  </a:cubicBezTo>
                  <a:cubicBezTo>
                    <a:pt x="1920670" y="2155666"/>
                    <a:pt x="2022756" y="2276298"/>
                    <a:pt x="2164768" y="2299995"/>
                  </a:cubicBezTo>
                  <a:cubicBezTo>
                    <a:pt x="2255692" y="2315192"/>
                    <a:pt x="2337688" y="2293384"/>
                    <a:pt x="2401309" y="2222293"/>
                  </a:cubicBezTo>
                  <a:cubicBezTo>
                    <a:pt x="2432133" y="2187949"/>
                    <a:pt x="2428956" y="2145105"/>
                    <a:pt x="2396158" y="2120378"/>
                  </a:cubicBezTo>
                  <a:cubicBezTo>
                    <a:pt x="2367481" y="2098741"/>
                    <a:pt x="2333051" y="2101317"/>
                    <a:pt x="2302743" y="2128878"/>
                  </a:cubicBezTo>
                  <a:cubicBezTo>
                    <a:pt x="2285915" y="2144161"/>
                    <a:pt x="2269515" y="2158671"/>
                    <a:pt x="2246334" y="2163994"/>
                  </a:cubicBezTo>
                  <a:cubicBezTo>
                    <a:pt x="2168030" y="2181853"/>
                    <a:pt x="2088783" y="2137035"/>
                    <a:pt x="2063196" y="2059847"/>
                  </a:cubicBezTo>
                  <a:cubicBezTo>
                    <a:pt x="2038297" y="1984720"/>
                    <a:pt x="2074872" y="1901351"/>
                    <a:pt x="2146822" y="1868811"/>
                  </a:cubicBezTo>
                  <a:cubicBezTo>
                    <a:pt x="2200142" y="1844684"/>
                    <a:pt x="2250369" y="1852583"/>
                    <a:pt x="2300425" y="1880144"/>
                  </a:cubicBezTo>
                  <a:cubicBezTo>
                    <a:pt x="2338804" y="1901265"/>
                    <a:pt x="2376753" y="1891477"/>
                    <a:pt x="2396072" y="1858937"/>
                  </a:cubicBezTo>
                  <a:cubicBezTo>
                    <a:pt x="2415992" y="1825280"/>
                    <a:pt x="2404830" y="1786643"/>
                    <a:pt x="2367051" y="1762689"/>
                  </a:cubicBezTo>
                  <a:cubicBezTo>
                    <a:pt x="2319743" y="1732638"/>
                    <a:pt x="2267799" y="1717870"/>
                    <a:pt x="2211389" y="1718128"/>
                  </a:cubicBezTo>
                  <a:cubicBezTo>
                    <a:pt x="2193272" y="1719759"/>
                    <a:pt x="2174899" y="1719845"/>
                    <a:pt x="2157212" y="1723537"/>
                  </a:cubicBezTo>
                  <a:close/>
                  <a:moveTo>
                    <a:pt x="3188895" y="2817984"/>
                  </a:moveTo>
                  <a:cubicBezTo>
                    <a:pt x="3228477" y="2816782"/>
                    <a:pt x="3257840" y="2788963"/>
                    <a:pt x="3259558" y="2752731"/>
                  </a:cubicBezTo>
                  <a:cubicBezTo>
                    <a:pt x="3261275" y="2717185"/>
                    <a:pt x="3233456" y="2687821"/>
                    <a:pt x="3193017" y="2683872"/>
                  </a:cubicBezTo>
                  <a:cubicBezTo>
                    <a:pt x="3181425" y="2682755"/>
                    <a:pt x="3169492" y="2684644"/>
                    <a:pt x="3157814" y="2684473"/>
                  </a:cubicBezTo>
                  <a:cubicBezTo>
                    <a:pt x="3150774" y="2684387"/>
                    <a:pt x="3141587" y="2687993"/>
                    <a:pt x="3137551" y="2679321"/>
                  </a:cubicBezTo>
                  <a:cubicBezTo>
                    <a:pt x="3134546" y="2672796"/>
                    <a:pt x="3140471" y="2667387"/>
                    <a:pt x="3143991" y="2662235"/>
                  </a:cubicBezTo>
                  <a:cubicBezTo>
                    <a:pt x="3150002" y="2653306"/>
                    <a:pt x="3156183" y="2644548"/>
                    <a:pt x="3162451" y="2635876"/>
                  </a:cubicBezTo>
                  <a:cubicBezTo>
                    <a:pt x="3192073" y="2595007"/>
                    <a:pt x="3221694" y="2554139"/>
                    <a:pt x="3236203" y="2504770"/>
                  </a:cubicBezTo>
                  <a:cubicBezTo>
                    <a:pt x="3261704" y="2417794"/>
                    <a:pt x="3207785" y="2324894"/>
                    <a:pt x="3119092" y="2302743"/>
                  </a:cubicBezTo>
                  <a:cubicBezTo>
                    <a:pt x="3030829" y="2280677"/>
                    <a:pt x="2937328" y="2337430"/>
                    <a:pt x="2918439" y="2424405"/>
                  </a:cubicBezTo>
                  <a:cubicBezTo>
                    <a:pt x="2907449" y="2474976"/>
                    <a:pt x="2943596" y="2515931"/>
                    <a:pt x="2993909" y="2509492"/>
                  </a:cubicBezTo>
                  <a:cubicBezTo>
                    <a:pt x="3022672" y="2505800"/>
                    <a:pt x="3038813" y="2487083"/>
                    <a:pt x="3049117" y="2461496"/>
                  </a:cubicBezTo>
                  <a:cubicBezTo>
                    <a:pt x="3056415" y="2443294"/>
                    <a:pt x="3066975" y="2427153"/>
                    <a:pt x="3089814" y="2437628"/>
                  </a:cubicBezTo>
                  <a:cubicBezTo>
                    <a:pt x="3112481" y="2448017"/>
                    <a:pt x="3108188" y="2467163"/>
                    <a:pt x="3098658" y="2484163"/>
                  </a:cubicBezTo>
                  <a:cubicBezTo>
                    <a:pt x="3086637" y="2505628"/>
                    <a:pt x="3073415" y="2526578"/>
                    <a:pt x="3059162" y="2546583"/>
                  </a:cubicBezTo>
                  <a:cubicBezTo>
                    <a:pt x="3022329" y="2598098"/>
                    <a:pt x="2984379" y="2648755"/>
                    <a:pt x="2947374" y="2700099"/>
                  </a:cubicBezTo>
                  <a:cubicBezTo>
                    <a:pt x="2930116" y="2724054"/>
                    <a:pt x="2921959" y="2750327"/>
                    <a:pt x="2937070" y="2778488"/>
                  </a:cubicBezTo>
                  <a:cubicBezTo>
                    <a:pt x="2952268" y="2806736"/>
                    <a:pt x="2976823" y="2819100"/>
                    <a:pt x="3008677" y="2818499"/>
                  </a:cubicBezTo>
                  <a:cubicBezTo>
                    <a:pt x="3037611" y="2817984"/>
                    <a:pt x="3066632" y="2818413"/>
                    <a:pt x="3095566" y="2818327"/>
                  </a:cubicBezTo>
                  <a:cubicBezTo>
                    <a:pt x="3126647" y="2818155"/>
                    <a:pt x="3157814" y="2818928"/>
                    <a:pt x="3188895" y="2817984"/>
                  </a:cubicBezTo>
                  <a:close/>
                </a:path>
              </a:pathLst>
            </a:custGeom>
            <a:solidFill>
              <a:schemeClr val="bg1">
                <a:lumMod val="75000"/>
              </a:schemeClr>
            </a:solidFill>
            <a:ln w="8586" cap="flat">
              <a:noFill/>
              <a:prstDash val="solid"/>
              <a:miter/>
            </a:ln>
          </p:spPr>
          <p:txBody>
            <a:bodyPr rtlCol="0" anchor="t" anchorCtr="0"/>
            <a:lstStyle/>
            <a:p>
              <a:endParaRPr lang="en-US"/>
            </a:p>
          </p:txBody>
        </p:sp>
      </p:grpSp>
    </p:spTree>
    <p:extLst>
      <p:ext uri="{BB962C8B-B14F-4D97-AF65-F5344CB8AC3E}">
        <p14:creationId xmlns:p14="http://schemas.microsoft.com/office/powerpoint/2010/main" val="2655807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17" presetClass="entr" presetSubtype="10" fill="hold" nodeType="withEffect">
                                  <p:stCondLst>
                                    <p:cond delay="1000"/>
                                  </p:stCondLst>
                                  <p:childTnLst>
                                    <p:set>
                                      <p:cBhvr>
                                        <p:cTn id="11" dur="1" fill="hold">
                                          <p:stCondLst>
                                            <p:cond delay="0"/>
                                          </p:stCondLst>
                                        </p:cTn>
                                        <p:tgtEl>
                                          <p:spTgt spid="14"/>
                                        </p:tgtEl>
                                        <p:attrNameLst>
                                          <p:attrName>style.visibility</p:attrName>
                                        </p:attrNameLst>
                                      </p:cBhvr>
                                      <p:to>
                                        <p:strVal val="visible"/>
                                      </p:to>
                                    </p:set>
                                    <p:anim calcmode="lin" valueType="num">
                                      <p:cBhvr>
                                        <p:cTn id="12" dur="1000" fill="hold"/>
                                        <p:tgtEl>
                                          <p:spTgt spid="14"/>
                                        </p:tgtEl>
                                        <p:attrNameLst>
                                          <p:attrName>ppt_w</p:attrName>
                                        </p:attrNameLst>
                                      </p:cBhvr>
                                      <p:tavLst>
                                        <p:tav tm="0">
                                          <p:val>
                                            <p:fltVal val="0"/>
                                          </p:val>
                                        </p:tav>
                                        <p:tav tm="100000">
                                          <p:val>
                                            <p:strVal val="#ppt_w"/>
                                          </p:val>
                                        </p:tav>
                                      </p:tavLst>
                                    </p:anim>
                                    <p:anim calcmode="lin" valueType="num">
                                      <p:cBhvr>
                                        <p:cTn id="13" dur="1000" fill="hold"/>
                                        <p:tgtEl>
                                          <p:spTgt spid="14"/>
                                        </p:tgtEl>
                                        <p:attrNameLst>
                                          <p:attrName>ppt_h</p:attrName>
                                        </p:attrNameLst>
                                      </p:cBhvr>
                                      <p:tavLst>
                                        <p:tav tm="0">
                                          <p:val>
                                            <p:strVal val="#ppt_h"/>
                                          </p:val>
                                        </p:tav>
                                        <p:tav tm="100000">
                                          <p:val>
                                            <p:strVal val="#ppt_h"/>
                                          </p:val>
                                        </p:tav>
                                      </p:tavLst>
                                    </p:anim>
                                  </p:childTnLst>
                                </p:cTn>
                              </p:par>
                              <p:par>
                                <p:cTn id="14" presetID="17" presetClass="entr" presetSubtype="10" fill="hold" nodeType="withEffect">
                                  <p:stCondLst>
                                    <p:cond delay="1000"/>
                                  </p:stCondLst>
                                  <p:childTnLst>
                                    <p:set>
                                      <p:cBhvr>
                                        <p:cTn id="15" dur="1" fill="hold">
                                          <p:stCondLst>
                                            <p:cond delay="0"/>
                                          </p:stCondLst>
                                        </p:cTn>
                                        <p:tgtEl>
                                          <p:spTgt spid="16"/>
                                        </p:tgtEl>
                                        <p:attrNameLst>
                                          <p:attrName>style.visibility</p:attrName>
                                        </p:attrNameLst>
                                      </p:cBhvr>
                                      <p:to>
                                        <p:strVal val="visible"/>
                                      </p:to>
                                    </p:set>
                                    <p:anim calcmode="lin" valueType="num">
                                      <p:cBhvr>
                                        <p:cTn id="16" dur="1000" fill="hold"/>
                                        <p:tgtEl>
                                          <p:spTgt spid="16"/>
                                        </p:tgtEl>
                                        <p:attrNameLst>
                                          <p:attrName>ppt_w</p:attrName>
                                        </p:attrNameLst>
                                      </p:cBhvr>
                                      <p:tavLst>
                                        <p:tav tm="0">
                                          <p:val>
                                            <p:fltVal val="0"/>
                                          </p:val>
                                        </p:tav>
                                        <p:tav tm="100000">
                                          <p:val>
                                            <p:strVal val="#ppt_w"/>
                                          </p:val>
                                        </p:tav>
                                      </p:tavLst>
                                    </p:anim>
                                    <p:anim calcmode="lin" valueType="num">
                                      <p:cBhvr>
                                        <p:cTn id="17" dur="1000" fill="hold"/>
                                        <p:tgtEl>
                                          <p:spTgt spid="16"/>
                                        </p:tgtEl>
                                        <p:attrNameLst>
                                          <p:attrName>ppt_h</p:attrName>
                                        </p:attrNameLst>
                                      </p:cBhvr>
                                      <p:tavLst>
                                        <p:tav tm="0">
                                          <p:val>
                                            <p:strVal val="#ppt_h"/>
                                          </p:val>
                                        </p:tav>
                                        <p:tav tm="100000">
                                          <p:val>
                                            <p:strVal val="#ppt_h"/>
                                          </p:val>
                                        </p:tav>
                                      </p:tavLst>
                                    </p:anim>
                                  </p:childTnLst>
                                </p:cTn>
                              </p:par>
                              <p:par>
                                <p:cTn id="18" presetID="17" presetClass="entr" presetSubtype="10" fill="hold" nodeType="withEffect">
                                  <p:stCondLst>
                                    <p:cond delay="1000"/>
                                  </p:stCondLst>
                                  <p:childTnLst>
                                    <p:set>
                                      <p:cBhvr>
                                        <p:cTn id="19" dur="1" fill="hold">
                                          <p:stCondLst>
                                            <p:cond delay="0"/>
                                          </p:stCondLst>
                                        </p:cTn>
                                        <p:tgtEl>
                                          <p:spTgt spid="17"/>
                                        </p:tgtEl>
                                        <p:attrNameLst>
                                          <p:attrName>style.visibility</p:attrName>
                                        </p:attrNameLst>
                                      </p:cBhvr>
                                      <p:to>
                                        <p:strVal val="visible"/>
                                      </p:to>
                                    </p:set>
                                    <p:anim calcmode="lin" valueType="num">
                                      <p:cBhvr>
                                        <p:cTn id="20" dur="1000" fill="hold"/>
                                        <p:tgtEl>
                                          <p:spTgt spid="17"/>
                                        </p:tgtEl>
                                        <p:attrNameLst>
                                          <p:attrName>ppt_w</p:attrName>
                                        </p:attrNameLst>
                                      </p:cBhvr>
                                      <p:tavLst>
                                        <p:tav tm="0">
                                          <p:val>
                                            <p:fltVal val="0"/>
                                          </p:val>
                                        </p:tav>
                                        <p:tav tm="100000">
                                          <p:val>
                                            <p:strVal val="#ppt_w"/>
                                          </p:val>
                                        </p:tav>
                                      </p:tavLst>
                                    </p:anim>
                                    <p:anim calcmode="lin" valueType="num">
                                      <p:cBhvr>
                                        <p:cTn id="21" dur="1000" fill="hold"/>
                                        <p:tgtEl>
                                          <p:spTgt spid="17"/>
                                        </p:tgtEl>
                                        <p:attrNameLst>
                                          <p:attrName>ppt_h</p:attrName>
                                        </p:attrNameLst>
                                      </p:cBhvr>
                                      <p:tavLst>
                                        <p:tav tm="0">
                                          <p:val>
                                            <p:strVal val="#ppt_h"/>
                                          </p:val>
                                        </p:tav>
                                        <p:tav tm="100000">
                                          <p:val>
                                            <p:strVal val="#ppt_h"/>
                                          </p:val>
                                        </p:tav>
                                      </p:tavLst>
                                    </p:anim>
                                  </p:childTnLst>
                                </p:cTn>
                              </p:par>
                              <p:par>
                                <p:cTn id="22" presetID="17" presetClass="entr" presetSubtype="10" fill="hold" nodeType="withEffect">
                                  <p:stCondLst>
                                    <p:cond delay="1000"/>
                                  </p:stCondLst>
                                  <p:childTnLst>
                                    <p:set>
                                      <p:cBhvr>
                                        <p:cTn id="23" dur="1" fill="hold">
                                          <p:stCondLst>
                                            <p:cond delay="0"/>
                                          </p:stCondLst>
                                        </p:cTn>
                                        <p:tgtEl>
                                          <p:spTgt spid="18"/>
                                        </p:tgtEl>
                                        <p:attrNameLst>
                                          <p:attrName>style.visibility</p:attrName>
                                        </p:attrNameLst>
                                      </p:cBhvr>
                                      <p:to>
                                        <p:strVal val="visible"/>
                                      </p:to>
                                    </p:set>
                                    <p:anim calcmode="lin" valueType="num">
                                      <p:cBhvr>
                                        <p:cTn id="24" dur="1000" fill="hold"/>
                                        <p:tgtEl>
                                          <p:spTgt spid="18"/>
                                        </p:tgtEl>
                                        <p:attrNameLst>
                                          <p:attrName>ppt_w</p:attrName>
                                        </p:attrNameLst>
                                      </p:cBhvr>
                                      <p:tavLst>
                                        <p:tav tm="0">
                                          <p:val>
                                            <p:fltVal val="0"/>
                                          </p:val>
                                        </p:tav>
                                        <p:tav tm="100000">
                                          <p:val>
                                            <p:strVal val="#ppt_w"/>
                                          </p:val>
                                        </p:tav>
                                      </p:tavLst>
                                    </p:anim>
                                    <p:anim calcmode="lin" valueType="num">
                                      <p:cBhvr>
                                        <p:cTn id="25" dur="1000" fill="hold"/>
                                        <p:tgtEl>
                                          <p:spTgt spid="18"/>
                                        </p:tgtEl>
                                        <p:attrNameLst>
                                          <p:attrName>ppt_h</p:attrName>
                                        </p:attrNameLst>
                                      </p:cBhvr>
                                      <p:tavLst>
                                        <p:tav tm="0">
                                          <p:val>
                                            <p:strVal val="#ppt_h"/>
                                          </p:val>
                                        </p:tav>
                                        <p:tav tm="100000">
                                          <p:val>
                                            <p:strVal val="#ppt_h"/>
                                          </p:val>
                                        </p:tav>
                                      </p:tavLst>
                                    </p:anim>
                                  </p:childTnLst>
                                </p:cTn>
                              </p:par>
                              <p:par>
                                <p:cTn id="26" presetID="17" presetClass="entr" presetSubtype="10" fill="hold" nodeType="withEffect">
                                  <p:stCondLst>
                                    <p:cond delay="1000"/>
                                  </p:stCondLst>
                                  <p:childTnLst>
                                    <p:set>
                                      <p:cBhvr>
                                        <p:cTn id="27" dur="1" fill="hold">
                                          <p:stCondLst>
                                            <p:cond delay="0"/>
                                          </p:stCondLst>
                                        </p:cTn>
                                        <p:tgtEl>
                                          <p:spTgt spid="19"/>
                                        </p:tgtEl>
                                        <p:attrNameLst>
                                          <p:attrName>style.visibility</p:attrName>
                                        </p:attrNameLst>
                                      </p:cBhvr>
                                      <p:to>
                                        <p:strVal val="visible"/>
                                      </p:to>
                                    </p:set>
                                    <p:anim calcmode="lin" valueType="num">
                                      <p:cBhvr>
                                        <p:cTn id="28" dur="1000" fill="hold"/>
                                        <p:tgtEl>
                                          <p:spTgt spid="19"/>
                                        </p:tgtEl>
                                        <p:attrNameLst>
                                          <p:attrName>ppt_w</p:attrName>
                                        </p:attrNameLst>
                                      </p:cBhvr>
                                      <p:tavLst>
                                        <p:tav tm="0">
                                          <p:val>
                                            <p:fltVal val="0"/>
                                          </p:val>
                                        </p:tav>
                                        <p:tav tm="100000">
                                          <p:val>
                                            <p:strVal val="#ppt_w"/>
                                          </p:val>
                                        </p:tav>
                                      </p:tavLst>
                                    </p:anim>
                                    <p:anim calcmode="lin" valueType="num">
                                      <p:cBhvr>
                                        <p:cTn id="29" dur="1000" fill="hold"/>
                                        <p:tgtEl>
                                          <p:spTgt spid="19"/>
                                        </p:tgtEl>
                                        <p:attrNameLst>
                                          <p:attrName>ppt_h</p:attrName>
                                        </p:attrNameLst>
                                      </p:cBhvr>
                                      <p:tavLst>
                                        <p:tav tm="0">
                                          <p:val>
                                            <p:strVal val="#ppt_h"/>
                                          </p:val>
                                        </p:tav>
                                        <p:tav tm="100000">
                                          <p:val>
                                            <p:strVal val="#ppt_h"/>
                                          </p:val>
                                        </p:tav>
                                      </p:tavLst>
                                    </p:anim>
                                  </p:childTnLst>
                                </p:cTn>
                              </p:par>
                              <p:par>
                                <p:cTn id="30" presetID="17" presetClass="entr" presetSubtype="10" fill="hold" nodeType="withEffect">
                                  <p:stCondLst>
                                    <p:cond delay="1000"/>
                                  </p:stCondLst>
                                  <p:childTnLst>
                                    <p:set>
                                      <p:cBhvr>
                                        <p:cTn id="31" dur="1" fill="hold">
                                          <p:stCondLst>
                                            <p:cond delay="0"/>
                                          </p:stCondLst>
                                        </p:cTn>
                                        <p:tgtEl>
                                          <p:spTgt spid="20"/>
                                        </p:tgtEl>
                                        <p:attrNameLst>
                                          <p:attrName>style.visibility</p:attrName>
                                        </p:attrNameLst>
                                      </p:cBhvr>
                                      <p:to>
                                        <p:strVal val="visible"/>
                                      </p:to>
                                    </p:set>
                                    <p:anim calcmode="lin" valueType="num">
                                      <p:cBhvr>
                                        <p:cTn id="32" dur="1000" fill="hold"/>
                                        <p:tgtEl>
                                          <p:spTgt spid="20"/>
                                        </p:tgtEl>
                                        <p:attrNameLst>
                                          <p:attrName>ppt_w</p:attrName>
                                        </p:attrNameLst>
                                      </p:cBhvr>
                                      <p:tavLst>
                                        <p:tav tm="0">
                                          <p:val>
                                            <p:fltVal val="0"/>
                                          </p:val>
                                        </p:tav>
                                        <p:tav tm="100000">
                                          <p:val>
                                            <p:strVal val="#ppt_w"/>
                                          </p:val>
                                        </p:tav>
                                      </p:tavLst>
                                    </p:anim>
                                    <p:anim calcmode="lin" valueType="num">
                                      <p:cBhvr>
                                        <p:cTn id="33" dur="1000" fill="hold"/>
                                        <p:tgtEl>
                                          <p:spTgt spid="20"/>
                                        </p:tgtEl>
                                        <p:attrNameLst>
                                          <p:attrName>ppt_h</p:attrName>
                                        </p:attrNameLst>
                                      </p:cBhvr>
                                      <p:tavLst>
                                        <p:tav tm="0">
                                          <p:val>
                                            <p:strVal val="#ppt_h"/>
                                          </p:val>
                                        </p:tav>
                                        <p:tav tm="100000">
                                          <p:val>
                                            <p:strVal val="#ppt_h"/>
                                          </p:val>
                                        </p:tav>
                                      </p:tavLst>
                                    </p:anim>
                                  </p:childTnLst>
                                </p:cTn>
                              </p:par>
                              <p:par>
                                <p:cTn id="34" presetID="10" presetClass="entr" presetSubtype="0" fill="hold" grpId="0" nodeType="withEffect">
                                  <p:stCondLst>
                                    <p:cond delay="150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1000"/>
                                        <p:tgtEl>
                                          <p:spTgt spid="5"/>
                                        </p:tgtEl>
                                      </p:cBhvr>
                                    </p:animEffect>
                                  </p:childTnLst>
                                </p:cTn>
                              </p:par>
                              <p:par>
                                <p:cTn id="37" presetID="10" presetClass="entr" presetSubtype="0" fill="hold" grpId="0" nodeType="withEffect">
                                  <p:stCondLst>
                                    <p:cond delay="150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1000"/>
                                        <p:tgtEl>
                                          <p:spTgt spid="7"/>
                                        </p:tgtEl>
                                      </p:cBhvr>
                                    </p:animEffect>
                                  </p:childTnLst>
                                </p:cTn>
                              </p:par>
                              <p:par>
                                <p:cTn id="40" presetID="10" presetClass="entr" presetSubtype="0" fill="hold" grpId="0" nodeType="withEffect">
                                  <p:stCondLst>
                                    <p:cond delay="150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1000"/>
                                        <p:tgtEl>
                                          <p:spTgt spid="8"/>
                                        </p:tgtEl>
                                      </p:cBhvr>
                                    </p:animEffect>
                                  </p:childTnLst>
                                </p:cTn>
                              </p:par>
                              <p:par>
                                <p:cTn id="43" presetID="10" presetClass="entr" presetSubtype="0" fill="hold" grpId="0" nodeType="withEffect">
                                  <p:stCondLst>
                                    <p:cond delay="150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1000"/>
                                        <p:tgtEl>
                                          <p:spTgt spid="9"/>
                                        </p:tgtEl>
                                      </p:cBhvr>
                                    </p:animEffect>
                                  </p:childTnLst>
                                </p:cTn>
                              </p:par>
                              <p:par>
                                <p:cTn id="46" presetID="10" presetClass="entr" presetSubtype="0" fill="hold" grpId="0" nodeType="withEffect">
                                  <p:stCondLst>
                                    <p:cond delay="150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1000"/>
                                        <p:tgtEl>
                                          <p:spTgt spid="10"/>
                                        </p:tgtEl>
                                      </p:cBhvr>
                                    </p:animEffect>
                                  </p:childTnLst>
                                </p:cTn>
                              </p:par>
                              <p:par>
                                <p:cTn id="49" presetID="10" presetClass="entr" presetSubtype="0" fill="hold" grpId="0" nodeType="withEffect">
                                  <p:stCondLst>
                                    <p:cond delay="150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1000"/>
                                        <p:tgtEl>
                                          <p:spTgt spid="11"/>
                                        </p:tgtEl>
                                      </p:cBhvr>
                                    </p:animEffect>
                                  </p:childTnLst>
                                </p:cTn>
                              </p:par>
                              <p:par>
                                <p:cTn id="52" presetID="16" presetClass="entr" presetSubtype="37" fill="hold" nodeType="withEffect">
                                  <p:stCondLst>
                                    <p:cond delay="1000"/>
                                  </p:stCondLst>
                                  <p:childTnLst>
                                    <p:set>
                                      <p:cBhvr>
                                        <p:cTn id="53" dur="1" fill="hold">
                                          <p:stCondLst>
                                            <p:cond delay="0"/>
                                          </p:stCondLst>
                                        </p:cTn>
                                        <p:tgtEl>
                                          <p:spTgt spid="33"/>
                                        </p:tgtEl>
                                        <p:attrNameLst>
                                          <p:attrName>style.visibility</p:attrName>
                                        </p:attrNameLst>
                                      </p:cBhvr>
                                      <p:to>
                                        <p:strVal val="visible"/>
                                      </p:to>
                                    </p:set>
                                    <p:animEffect transition="in" filter="barn(outVertical)">
                                      <p:cBhvr>
                                        <p:cTn id="54" dur="1500"/>
                                        <p:tgtEl>
                                          <p:spTgt spid="33"/>
                                        </p:tgtEl>
                                      </p:cBhvr>
                                    </p:animEffect>
                                  </p:childTnLst>
                                </p:cTn>
                              </p:par>
                              <p:par>
                                <p:cTn id="55" presetID="23" presetClass="entr" presetSubtype="16" fill="hold" grpId="0" nodeType="withEffect">
                                  <p:stCondLst>
                                    <p:cond delay="2000"/>
                                  </p:stCondLst>
                                  <p:childTnLst>
                                    <p:set>
                                      <p:cBhvr>
                                        <p:cTn id="56" dur="1" fill="hold">
                                          <p:stCondLst>
                                            <p:cond delay="0"/>
                                          </p:stCondLst>
                                        </p:cTn>
                                        <p:tgtEl>
                                          <p:spTgt spid="21"/>
                                        </p:tgtEl>
                                        <p:attrNameLst>
                                          <p:attrName>style.visibility</p:attrName>
                                        </p:attrNameLst>
                                      </p:cBhvr>
                                      <p:to>
                                        <p:strVal val="visible"/>
                                      </p:to>
                                    </p:set>
                                    <p:anim calcmode="lin" valueType="num">
                                      <p:cBhvr>
                                        <p:cTn id="57" dur="1500" fill="hold"/>
                                        <p:tgtEl>
                                          <p:spTgt spid="21"/>
                                        </p:tgtEl>
                                        <p:attrNameLst>
                                          <p:attrName>ppt_w</p:attrName>
                                        </p:attrNameLst>
                                      </p:cBhvr>
                                      <p:tavLst>
                                        <p:tav tm="0">
                                          <p:val>
                                            <p:fltVal val="0"/>
                                          </p:val>
                                        </p:tav>
                                        <p:tav tm="100000">
                                          <p:val>
                                            <p:strVal val="#ppt_w"/>
                                          </p:val>
                                        </p:tav>
                                      </p:tavLst>
                                    </p:anim>
                                    <p:anim calcmode="lin" valueType="num">
                                      <p:cBhvr>
                                        <p:cTn id="58" dur="1500" fill="hold"/>
                                        <p:tgtEl>
                                          <p:spTgt spid="21"/>
                                        </p:tgtEl>
                                        <p:attrNameLst>
                                          <p:attrName>ppt_h</p:attrName>
                                        </p:attrNameLst>
                                      </p:cBhvr>
                                      <p:tavLst>
                                        <p:tav tm="0">
                                          <p:val>
                                            <p:fltVal val="0"/>
                                          </p:val>
                                        </p:tav>
                                        <p:tav tm="100000">
                                          <p:val>
                                            <p:strVal val="#ppt_h"/>
                                          </p:val>
                                        </p:tav>
                                      </p:tavLst>
                                    </p:anim>
                                  </p:childTnLst>
                                </p:cTn>
                              </p:par>
                              <p:par>
                                <p:cTn id="59" presetID="23" presetClass="entr" presetSubtype="16" fill="hold" grpId="0" nodeType="withEffect">
                                  <p:stCondLst>
                                    <p:cond delay="2000"/>
                                  </p:stCondLst>
                                  <p:childTnLst>
                                    <p:set>
                                      <p:cBhvr>
                                        <p:cTn id="60" dur="1" fill="hold">
                                          <p:stCondLst>
                                            <p:cond delay="0"/>
                                          </p:stCondLst>
                                        </p:cTn>
                                        <p:tgtEl>
                                          <p:spTgt spid="27"/>
                                        </p:tgtEl>
                                        <p:attrNameLst>
                                          <p:attrName>style.visibility</p:attrName>
                                        </p:attrNameLst>
                                      </p:cBhvr>
                                      <p:to>
                                        <p:strVal val="visible"/>
                                      </p:to>
                                    </p:set>
                                    <p:anim calcmode="lin" valueType="num">
                                      <p:cBhvr>
                                        <p:cTn id="61" dur="1500" fill="hold"/>
                                        <p:tgtEl>
                                          <p:spTgt spid="27"/>
                                        </p:tgtEl>
                                        <p:attrNameLst>
                                          <p:attrName>ppt_w</p:attrName>
                                        </p:attrNameLst>
                                      </p:cBhvr>
                                      <p:tavLst>
                                        <p:tav tm="0">
                                          <p:val>
                                            <p:fltVal val="0"/>
                                          </p:val>
                                        </p:tav>
                                        <p:tav tm="100000">
                                          <p:val>
                                            <p:strVal val="#ppt_w"/>
                                          </p:val>
                                        </p:tav>
                                      </p:tavLst>
                                    </p:anim>
                                    <p:anim calcmode="lin" valueType="num">
                                      <p:cBhvr>
                                        <p:cTn id="62" dur="1500" fill="hold"/>
                                        <p:tgtEl>
                                          <p:spTgt spid="27"/>
                                        </p:tgtEl>
                                        <p:attrNameLst>
                                          <p:attrName>ppt_h</p:attrName>
                                        </p:attrNameLst>
                                      </p:cBhvr>
                                      <p:tavLst>
                                        <p:tav tm="0">
                                          <p:val>
                                            <p:fltVal val="0"/>
                                          </p:val>
                                        </p:tav>
                                        <p:tav tm="100000">
                                          <p:val>
                                            <p:strVal val="#ppt_h"/>
                                          </p:val>
                                        </p:tav>
                                      </p:tavLst>
                                    </p:anim>
                                  </p:childTnLst>
                                </p:cTn>
                              </p:par>
                              <p:par>
                                <p:cTn id="63" presetID="23" presetClass="entr" presetSubtype="16" fill="hold" grpId="0" nodeType="withEffect">
                                  <p:stCondLst>
                                    <p:cond delay="2000"/>
                                  </p:stCondLst>
                                  <p:childTnLst>
                                    <p:set>
                                      <p:cBhvr>
                                        <p:cTn id="64" dur="1" fill="hold">
                                          <p:stCondLst>
                                            <p:cond delay="0"/>
                                          </p:stCondLst>
                                        </p:cTn>
                                        <p:tgtEl>
                                          <p:spTgt spid="30"/>
                                        </p:tgtEl>
                                        <p:attrNameLst>
                                          <p:attrName>style.visibility</p:attrName>
                                        </p:attrNameLst>
                                      </p:cBhvr>
                                      <p:to>
                                        <p:strVal val="visible"/>
                                      </p:to>
                                    </p:set>
                                    <p:anim calcmode="lin" valueType="num">
                                      <p:cBhvr>
                                        <p:cTn id="65" dur="1500" fill="hold"/>
                                        <p:tgtEl>
                                          <p:spTgt spid="30"/>
                                        </p:tgtEl>
                                        <p:attrNameLst>
                                          <p:attrName>ppt_w</p:attrName>
                                        </p:attrNameLst>
                                      </p:cBhvr>
                                      <p:tavLst>
                                        <p:tav tm="0">
                                          <p:val>
                                            <p:fltVal val="0"/>
                                          </p:val>
                                        </p:tav>
                                        <p:tav tm="100000">
                                          <p:val>
                                            <p:strVal val="#ppt_w"/>
                                          </p:val>
                                        </p:tav>
                                      </p:tavLst>
                                    </p:anim>
                                    <p:anim calcmode="lin" valueType="num">
                                      <p:cBhvr>
                                        <p:cTn id="66" dur="1500" fill="hold"/>
                                        <p:tgtEl>
                                          <p:spTgt spid="30"/>
                                        </p:tgtEl>
                                        <p:attrNameLst>
                                          <p:attrName>ppt_h</p:attrName>
                                        </p:attrNameLst>
                                      </p:cBhvr>
                                      <p:tavLst>
                                        <p:tav tm="0">
                                          <p:val>
                                            <p:fltVal val="0"/>
                                          </p:val>
                                        </p:tav>
                                        <p:tav tm="100000">
                                          <p:val>
                                            <p:strVal val="#ppt_h"/>
                                          </p:val>
                                        </p:tav>
                                      </p:tavLst>
                                    </p:anim>
                                  </p:childTnLst>
                                </p:cTn>
                              </p:par>
                              <p:par>
                                <p:cTn id="67" presetID="10" presetClass="entr" presetSubtype="0" fill="hold" grpId="0" nodeType="withEffect">
                                  <p:stCondLst>
                                    <p:cond delay="3000"/>
                                  </p:stCondLst>
                                  <p:childTnLst>
                                    <p:set>
                                      <p:cBhvr>
                                        <p:cTn id="68" dur="1" fill="hold">
                                          <p:stCondLst>
                                            <p:cond delay="0"/>
                                          </p:stCondLst>
                                        </p:cTn>
                                        <p:tgtEl>
                                          <p:spTgt spid="22"/>
                                        </p:tgtEl>
                                        <p:attrNameLst>
                                          <p:attrName>style.visibility</p:attrName>
                                        </p:attrNameLst>
                                      </p:cBhvr>
                                      <p:to>
                                        <p:strVal val="visible"/>
                                      </p:to>
                                    </p:set>
                                    <p:animEffect transition="in" filter="fade">
                                      <p:cBhvr>
                                        <p:cTn id="69" dur="1000"/>
                                        <p:tgtEl>
                                          <p:spTgt spid="22"/>
                                        </p:tgtEl>
                                      </p:cBhvr>
                                    </p:animEffect>
                                  </p:childTnLst>
                                </p:cTn>
                              </p:par>
                              <p:par>
                                <p:cTn id="70" presetID="10" presetClass="entr" presetSubtype="0" fill="hold" grpId="0" nodeType="withEffect">
                                  <p:stCondLst>
                                    <p:cond delay="3000"/>
                                  </p:stCondLst>
                                  <p:childTnLst>
                                    <p:set>
                                      <p:cBhvr>
                                        <p:cTn id="71" dur="1" fill="hold">
                                          <p:stCondLst>
                                            <p:cond delay="0"/>
                                          </p:stCondLst>
                                        </p:cTn>
                                        <p:tgtEl>
                                          <p:spTgt spid="28"/>
                                        </p:tgtEl>
                                        <p:attrNameLst>
                                          <p:attrName>style.visibility</p:attrName>
                                        </p:attrNameLst>
                                      </p:cBhvr>
                                      <p:to>
                                        <p:strVal val="visible"/>
                                      </p:to>
                                    </p:set>
                                    <p:animEffect transition="in" filter="fade">
                                      <p:cBhvr>
                                        <p:cTn id="72" dur="1000"/>
                                        <p:tgtEl>
                                          <p:spTgt spid="28"/>
                                        </p:tgtEl>
                                      </p:cBhvr>
                                    </p:animEffect>
                                  </p:childTnLst>
                                </p:cTn>
                              </p:par>
                              <p:par>
                                <p:cTn id="73" presetID="10" presetClass="entr" presetSubtype="0" fill="hold" grpId="0" nodeType="withEffect">
                                  <p:stCondLst>
                                    <p:cond delay="3000"/>
                                  </p:stCondLst>
                                  <p:childTnLst>
                                    <p:set>
                                      <p:cBhvr>
                                        <p:cTn id="74" dur="1" fill="hold">
                                          <p:stCondLst>
                                            <p:cond delay="0"/>
                                          </p:stCondLst>
                                        </p:cTn>
                                        <p:tgtEl>
                                          <p:spTgt spid="31"/>
                                        </p:tgtEl>
                                        <p:attrNameLst>
                                          <p:attrName>style.visibility</p:attrName>
                                        </p:attrNameLst>
                                      </p:cBhvr>
                                      <p:to>
                                        <p:strVal val="visible"/>
                                      </p:to>
                                    </p:set>
                                    <p:animEffect transition="in" filter="fade">
                                      <p:cBhvr>
                                        <p:cTn id="75" dur="1000"/>
                                        <p:tgtEl>
                                          <p:spTgt spid="31"/>
                                        </p:tgtEl>
                                      </p:cBhvr>
                                    </p:animEffect>
                                  </p:childTnLst>
                                </p:cTn>
                              </p:par>
                              <p:par>
                                <p:cTn id="76" presetID="12" presetClass="entr" presetSubtype="8" fill="hold" grpId="0" nodeType="withEffect">
                                  <p:stCondLst>
                                    <p:cond delay="3500"/>
                                  </p:stCondLst>
                                  <p:childTnLst>
                                    <p:set>
                                      <p:cBhvr>
                                        <p:cTn id="77" dur="1" fill="hold">
                                          <p:stCondLst>
                                            <p:cond delay="0"/>
                                          </p:stCondLst>
                                        </p:cTn>
                                        <p:tgtEl>
                                          <p:spTgt spid="39"/>
                                        </p:tgtEl>
                                        <p:attrNameLst>
                                          <p:attrName>style.visibility</p:attrName>
                                        </p:attrNameLst>
                                      </p:cBhvr>
                                      <p:to>
                                        <p:strVal val="visible"/>
                                      </p:to>
                                    </p:set>
                                    <p:anim calcmode="lin" valueType="num">
                                      <p:cBhvr additive="base">
                                        <p:cTn id="78" dur="1500"/>
                                        <p:tgtEl>
                                          <p:spTgt spid="39"/>
                                        </p:tgtEl>
                                        <p:attrNameLst>
                                          <p:attrName>ppt_x</p:attrName>
                                        </p:attrNameLst>
                                      </p:cBhvr>
                                      <p:tavLst>
                                        <p:tav tm="0">
                                          <p:val>
                                            <p:strVal val="#ppt_x-#ppt_w*1.125000"/>
                                          </p:val>
                                        </p:tav>
                                        <p:tav tm="100000">
                                          <p:val>
                                            <p:strVal val="#ppt_x"/>
                                          </p:val>
                                        </p:tav>
                                      </p:tavLst>
                                    </p:anim>
                                    <p:animEffect transition="in" filter="wipe(right)">
                                      <p:cBhvr>
                                        <p:cTn id="79" dur="1500"/>
                                        <p:tgtEl>
                                          <p:spTgt spid="39"/>
                                        </p:tgtEl>
                                      </p:cBhvr>
                                    </p:animEffect>
                                  </p:childTnLst>
                                </p:cTn>
                              </p:par>
                              <p:par>
                                <p:cTn id="80" presetID="12" presetClass="entr" presetSubtype="8" fill="hold" grpId="0" nodeType="withEffect">
                                  <p:stCondLst>
                                    <p:cond delay="3500"/>
                                  </p:stCondLst>
                                  <p:childTnLst>
                                    <p:set>
                                      <p:cBhvr>
                                        <p:cTn id="81" dur="1" fill="hold">
                                          <p:stCondLst>
                                            <p:cond delay="0"/>
                                          </p:stCondLst>
                                        </p:cTn>
                                        <p:tgtEl>
                                          <p:spTgt spid="44"/>
                                        </p:tgtEl>
                                        <p:attrNameLst>
                                          <p:attrName>style.visibility</p:attrName>
                                        </p:attrNameLst>
                                      </p:cBhvr>
                                      <p:to>
                                        <p:strVal val="visible"/>
                                      </p:to>
                                    </p:set>
                                    <p:anim calcmode="lin" valueType="num">
                                      <p:cBhvr additive="base">
                                        <p:cTn id="82" dur="1500"/>
                                        <p:tgtEl>
                                          <p:spTgt spid="44"/>
                                        </p:tgtEl>
                                        <p:attrNameLst>
                                          <p:attrName>ppt_x</p:attrName>
                                        </p:attrNameLst>
                                      </p:cBhvr>
                                      <p:tavLst>
                                        <p:tav tm="0">
                                          <p:val>
                                            <p:strVal val="#ppt_x-#ppt_w*1.125000"/>
                                          </p:val>
                                        </p:tav>
                                        <p:tav tm="100000">
                                          <p:val>
                                            <p:strVal val="#ppt_x"/>
                                          </p:val>
                                        </p:tav>
                                      </p:tavLst>
                                    </p:anim>
                                    <p:animEffect transition="in" filter="wipe(right)">
                                      <p:cBhvr>
                                        <p:cTn id="83" dur="1500"/>
                                        <p:tgtEl>
                                          <p:spTgt spid="44"/>
                                        </p:tgtEl>
                                      </p:cBhvr>
                                    </p:animEffect>
                                  </p:childTnLst>
                                </p:cTn>
                              </p:par>
                              <p:par>
                                <p:cTn id="84" presetID="12" presetClass="entr" presetSubtype="8" fill="hold" grpId="0" nodeType="withEffect">
                                  <p:stCondLst>
                                    <p:cond delay="3500"/>
                                  </p:stCondLst>
                                  <p:childTnLst>
                                    <p:set>
                                      <p:cBhvr>
                                        <p:cTn id="85" dur="1" fill="hold">
                                          <p:stCondLst>
                                            <p:cond delay="0"/>
                                          </p:stCondLst>
                                        </p:cTn>
                                        <p:tgtEl>
                                          <p:spTgt spid="48"/>
                                        </p:tgtEl>
                                        <p:attrNameLst>
                                          <p:attrName>style.visibility</p:attrName>
                                        </p:attrNameLst>
                                      </p:cBhvr>
                                      <p:to>
                                        <p:strVal val="visible"/>
                                      </p:to>
                                    </p:set>
                                    <p:anim calcmode="lin" valueType="num">
                                      <p:cBhvr additive="base">
                                        <p:cTn id="86" dur="1500"/>
                                        <p:tgtEl>
                                          <p:spTgt spid="48"/>
                                        </p:tgtEl>
                                        <p:attrNameLst>
                                          <p:attrName>ppt_x</p:attrName>
                                        </p:attrNameLst>
                                      </p:cBhvr>
                                      <p:tavLst>
                                        <p:tav tm="0">
                                          <p:val>
                                            <p:strVal val="#ppt_x-#ppt_w*1.125000"/>
                                          </p:val>
                                        </p:tav>
                                        <p:tav tm="100000">
                                          <p:val>
                                            <p:strVal val="#ppt_x"/>
                                          </p:val>
                                        </p:tav>
                                      </p:tavLst>
                                    </p:anim>
                                    <p:animEffect transition="in" filter="wipe(right)">
                                      <p:cBhvr>
                                        <p:cTn id="87" dur="1500"/>
                                        <p:tgtEl>
                                          <p:spTgt spid="48"/>
                                        </p:tgtEl>
                                      </p:cBhvr>
                                    </p:animEffect>
                                  </p:childTnLst>
                                </p:cTn>
                              </p:par>
                              <p:par>
                                <p:cTn id="88" presetID="12" presetClass="entr" presetSubtype="8" fill="hold" grpId="0" nodeType="withEffect">
                                  <p:stCondLst>
                                    <p:cond delay="3500"/>
                                  </p:stCondLst>
                                  <p:childTnLst>
                                    <p:set>
                                      <p:cBhvr>
                                        <p:cTn id="89" dur="1" fill="hold">
                                          <p:stCondLst>
                                            <p:cond delay="0"/>
                                          </p:stCondLst>
                                        </p:cTn>
                                        <p:tgtEl>
                                          <p:spTgt spid="52"/>
                                        </p:tgtEl>
                                        <p:attrNameLst>
                                          <p:attrName>style.visibility</p:attrName>
                                        </p:attrNameLst>
                                      </p:cBhvr>
                                      <p:to>
                                        <p:strVal val="visible"/>
                                      </p:to>
                                    </p:set>
                                    <p:anim calcmode="lin" valueType="num">
                                      <p:cBhvr additive="base">
                                        <p:cTn id="90" dur="1500"/>
                                        <p:tgtEl>
                                          <p:spTgt spid="52"/>
                                        </p:tgtEl>
                                        <p:attrNameLst>
                                          <p:attrName>ppt_x</p:attrName>
                                        </p:attrNameLst>
                                      </p:cBhvr>
                                      <p:tavLst>
                                        <p:tav tm="0">
                                          <p:val>
                                            <p:strVal val="#ppt_x-#ppt_w*1.125000"/>
                                          </p:val>
                                        </p:tav>
                                        <p:tav tm="100000">
                                          <p:val>
                                            <p:strVal val="#ppt_x"/>
                                          </p:val>
                                        </p:tav>
                                      </p:tavLst>
                                    </p:anim>
                                    <p:animEffect transition="in" filter="wipe(right)">
                                      <p:cBhvr>
                                        <p:cTn id="91" dur="1500"/>
                                        <p:tgtEl>
                                          <p:spTgt spid="52"/>
                                        </p:tgtEl>
                                      </p:cBhvr>
                                    </p:animEffect>
                                  </p:childTnLst>
                                </p:cTn>
                              </p:par>
                              <p:par>
                                <p:cTn id="92" presetID="12" presetClass="entr" presetSubtype="8" fill="hold" grpId="0" nodeType="withEffect">
                                  <p:stCondLst>
                                    <p:cond delay="3500"/>
                                  </p:stCondLst>
                                  <p:childTnLst>
                                    <p:set>
                                      <p:cBhvr>
                                        <p:cTn id="93" dur="1" fill="hold">
                                          <p:stCondLst>
                                            <p:cond delay="0"/>
                                          </p:stCondLst>
                                        </p:cTn>
                                        <p:tgtEl>
                                          <p:spTgt spid="40"/>
                                        </p:tgtEl>
                                        <p:attrNameLst>
                                          <p:attrName>style.visibility</p:attrName>
                                        </p:attrNameLst>
                                      </p:cBhvr>
                                      <p:to>
                                        <p:strVal val="visible"/>
                                      </p:to>
                                    </p:set>
                                    <p:anim calcmode="lin" valueType="num">
                                      <p:cBhvr additive="base">
                                        <p:cTn id="94" dur="1500"/>
                                        <p:tgtEl>
                                          <p:spTgt spid="40"/>
                                        </p:tgtEl>
                                        <p:attrNameLst>
                                          <p:attrName>ppt_x</p:attrName>
                                        </p:attrNameLst>
                                      </p:cBhvr>
                                      <p:tavLst>
                                        <p:tav tm="0">
                                          <p:val>
                                            <p:strVal val="#ppt_x-#ppt_w*1.125000"/>
                                          </p:val>
                                        </p:tav>
                                        <p:tav tm="100000">
                                          <p:val>
                                            <p:strVal val="#ppt_x"/>
                                          </p:val>
                                        </p:tav>
                                      </p:tavLst>
                                    </p:anim>
                                    <p:animEffect transition="in" filter="wipe(right)">
                                      <p:cBhvr>
                                        <p:cTn id="95" dur="1500"/>
                                        <p:tgtEl>
                                          <p:spTgt spid="40"/>
                                        </p:tgtEl>
                                      </p:cBhvr>
                                    </p:animEffect>
                                  </p:childTnLst>
                                </p:cTn>
                              </p:par>
                              <p:par>
                                <p:cTn id="96" presetID="12" presetClass="entr" presetSubtype="8" fill="hold" grpId="0" nodeType="withEffect">
                                  <p:stCondLst>
                                    <p:cond delay="3500"/>
                                  </p:stCondLst>
                                  <p:childTnLst>
                                    <p:set>
                                      <p:cBhvr>
                                        <p:cTn id="97" dur="1" fill="hold">
                                          <p:stCondLst>
                                            <p:cond delay="0"/>
                                          </p:stCondLst>
                                        </p:cTn>
                                        <p:tgtEl>
                                          <p:spTgt spid="45"/>
                                        </p:tgtEl>
                                        <p:attrNameLst>
                                          <p:attrName>style.visibility</p:attrName>
                                        </p:attrNameLst>
                                      </p:cBhvr>
                                      <p:to>
                                        <p:strVal val="visible"/>
                                      </p:to>
                                    </p:set>
                                    <p:anim calcmode="lin" valueType="num">
                                      <p:cBhvr additive="base">
                                        <p:cTn id="98" dur="1500"/>
                                        <p:tgtEl>
                                          <p:spTgt spid="45"/>
                                        </p:tgtEl>
                                        <p:attrNameLst>
                                          <p:attrName>ppt_x</p:attrName>
                                        </p:attrNameLst>
                                      </p:cBhvr>
                                      <p:tavLst>
                                        <p:tav tm="0">
                                          <p:val>
                                            <p:strVal val="#ppt_x-#ppt_w*1.125000"/>
                                          </p:val>
                                        </p:tav>
                                        <p:tav tm="100000">
                                          <p:val>
                                            <p:strVal val="#ppt_x"/>
                                          </p:val>
                                        </p:tav>
                                      </p:tavLst>
                                    </p:anim>
                                    <p:animEffect transition="in" filter="wipe(right)">
                                      <p:cBhvr>
                                        <p:cTn id="99" dur="1500"/>
                                        <p:tgtEl>
                                          <p:spTgt spid="45"/>
                                        </p:tgtEl>
                                      </p:cBhvr>
                                    </p:animEffect>
                                  </p:childTnLst>
                                </p:cTn>
                              </p:par>
                              <p:par>
                                <p:cTn id="100" presetID="12" presetClass="entr" presetSubtype="8" fill="hold" grpId="0" nodeType="withEffect">
                                  <p:stCondLst>
                                    <p:cond delay="3500"/>
                                  </p:stCondLst>
                                  <p:childTnLst>
                                    <p:set>
                                      <p:cBhvr>
                                        <p:cTn id="101" dur="1" fill="hold">
                                          <p:stCondLst>
                                            <p:cond delay="0"/>
                                          </p:stCondLst>
                                        </p:cTn>
                                        <p:tgtEl>
                                          <p:spTgt spid="49"/>
                                        </p:tgtEl>
                                        <p:attrNameLst>
                                          <p:attrName>style.visibility</p:attrName>
                                        </p:attrNameLst>
                                      </p:cBhvr>
                                      <p:to>
                                        <p:strVal val="visible"/>
                                      </p:to>
                                    </p:set>
                                    <p:anim calcmode="lin" valueType="num">
                                      <p:cBhvr additive="base">
                                        <p:cTn id="102" dur="1500"/>
                                        <p:tgtEl>
                                          <p:spTgt spid="49"/>
                                        </p:tgtEl>
                                        <p:attrNameLst>
                                          <p:attrName>ppt_x</p:attrName>
                                        </p:attrNameLst>
                                      </p:cBhvr>
                                      <p:tavLst>
                                        <p:tav tm="0">
                                          <p:val>
                                            <p:strVal val="#ppt_x-#ppt_w*1.125000"/>
                                          </p:val>
                                        </p:tav>
                                        <p:tav tm="100000">
                                          <p:val>
                                            <p:strVal val="#ppt_x"/>
                                          </p:val>
                                        </p:tav>
                                      </p:tavLst>
                                    </p:anim>
                                    <p:animEffect transition="in" filter="wipe(right)">
                                      <p:cBhvr>
                                        <p:cTn id="103" dur="1500"/>
                                        <p:tgtEl>
                                          <p:spTgt spid="49"/>
                                        </p:tgtEl>
                                      </p:cBhvr>
                                    </p:animEffect>
                                  </p:childTnLst>
                                </p:cTn>
                              </p:par>
                              <p:par>
                                <p:cTn id="104" presetID="12" presetClass="entr" presetSubtype="8" fill="hold" grpId="0" nodeType="withEffect">
                                  <p:stCondLst>
                                    <p:cond delay="3500"/>
                                  </p:stCondLst>
                                  <p:childTnLst>
                                    <p:set>
                                      <p:cBhvr>
                                        <p:cTn id="105" dur="1" fill="hold">
                                          <p:stCondLst>
                                            <p:cond delay="0"/>
                                          </p:stCondLst>
                                        </p:cTn>
                                        <p:tgtEl>
                                          <p:spTgt spid="53"/>
                                        </p:tgtEl>
                                        <p:attrNameLst>
                                          <p:attrName>style.visibility</p:attrName>
                                        </p:attrNameLst>
                                      </p:cBhvr>
                                      <p:to>
                                        <p:strVal val="visible"/>
                                      </p:to>
                                    </p:set>
                                    <p:anim calcmode="lin" valueType="num">
                                      <p:cBhvr additive="base">
                                        <p:cTn id="106" dur="1500"/>
                                        <p:tgtEl>
                                          <p:spTgt spid="53"/>
                                        </p:tgtEl>
                                        <p:attrNameLst>
                                          <p:attrName>ppt_x</p:attrName>
                                        </p:attrNameLst>
                                      </p:cBhvr>
                                      <p:tavLst>
                                        <p:tav tm="0">
                                          <p:val>
                                            <p:strVal val="#ppt_x-#ppt_w*1.125000"/>
                                          </p:val>
                                        </p:tav>
                                        <p:tav tm="100000">
                                          <p:val>
                                            <p:strVal val="#ppt_x"/>
                                          </p:val>
                                        </p:tav>
                                      </p:tavLst>
                                    </p:anim>
                                    <p:animEffect transition="in" filter="wipe(right)">
                                      <p:cBhvr>
                                        <p:cTn id="107" dur="1500"/>
                                        <p:tgtEl>
                                          <p:spTgt spid="53"/>
                                        </p:tgtEl>
                                      </p:cBhvr>
                                    </p:animEffect>
                                  </p:childTnLst>
                                </p:cTn>
                              </p:par>
                              <p:par>
                                <p:cTn id="108" presetID="12" presetClass="entr" presetSubtype="8" fill="hold" grpId="0" nodeType="withEffect">
                                  <p:stCondLst>
                                    <p:cond delay="3500"/>
                                  </p:stCondLst>
                                  <p:childTnLst>
                                    <p:set>
                                      <p:cBhvr>
                                        <p:cTn id="109" dur="1" fill="hold">
                                          <p:stCondLst>
                                            <p:cond delay="0"/>
                                          </p:stCondLst>
                                        </p:cTn>
                                        <p:tgtEl>
                                          <p:spTgt spid="41"/>
                                        </p:tgtEl>
                                        <p:attrNameLst>
                                          <p:attrName>style.visibility</p:attrName>
                                        </p:attrNameLst>
                                      </p:cBhvr>
                                      <p:to>
                                        <p:strVal val="visible"/>
                                      </p:to>
                                    </p:set>
                                    <p:anim calcmode="lin" valueType="num">
                                      <p:cBhvr additive="base">
                                        <p:cTn id="110" dur="1500"/>
                                        <p:tgtEl>
                                          <p:spTgt spid="41"/>
                                        </p:tgtEl>
                                        <p:attrNameLst>
                                          <p:attrName>ppt_x</p:attrName>
                                        </p:attrNameLst>
                                      </p:cBhvr>
                                      <p:tavLst>
                                        <p:tav tm="0">
                                          <p:val>
                                            <p:strVal val="#ppt_x-#ppt_w*1.125000"/>
                                          </p:val>
                                        </p:tav>
                                        <p:tav tm="100000">
                                          <p:val>
                                            <p:strVal val="#ppt_x"/>
                                          </p:val>
                                        </p:tav>
                                      </p:tavLst>
                                    </p:anim>
                                    <p:animEffect transition="in" filter="wipe(right)">
                                      <p:cBhvr>
                                        <p:cTn id="111" dur="1500"/>
                                        <p:tgtEl>
                                          <p:spTgt spid="41"/>
                                        </p:tgtEl>
                                      </p:cBhvr>
                                    </p:animEffect>
                                  </p:childTnLst>
                                </p:cTn>
                              </p:par>
                              <p:par>
                                <p:cTn id="112" presetID="12" presetClass="entr" presetSubtype="8" fill="hold" grpId="0" nodeType="withEffect">
                                  <p:stCondLst>
                                    <p:cond delay="3500"/>
                                  </p:stCondLst>
                                  <p:childTnLst>
                                    <p:set>
                                      <p:cBhvr>
                                        <p:cTn id="113" dur="1" fill="hold">
                                          <p:stCondLst>
                                            <p:cond delay="0"/>
                                          </p:stCondLst>
                                        </p:cTn>
                                        <p:tgtEl>
                                          <p:spTgt spid="46"/>
                                        </p:tgtEl>
                                        <p:attrNameLst>
                                          <p:attrName>style.visibility</p:attrName>
                                        </p:attrNameLst>
                                      </p:cBhvr>
                                      <p:to>
                                        <p:strVal val="visible"/>
                                      </p:to>
                                    </p:set>
                                    <p:anim calcmode="lin" valueType="num">
                                      <p:cBhvr additive="base">
                                        <p:cTn id="114" dur="1500"/>
                                        <p:tgtEl>
                                          <p:spTgt spid="46"/>
                                        </p:tgtEl>
                                        <p:attrNameLst>
                                          <p:attrName>ppt_x</p:attrName>
                                        </p:attrNameLst>
                                      </p:cBhvr>
                                      <p:tavLst>
                                        <p:tav tm="0">
                                          <p:val>
                                            <p:strVal val="#ppt_x-#ppt_w*1.125000"/>
                                          </p:val>
                                        </p:tav>
                                        <p:tav tm="100000">
                                          <p:val>
                                            <p:strVal val="#ppt_x"/>
                                          </p:val>
                                        </p:tav>
                                      </p:tavLst>
                                    </p:anim>
                                    <p:animEffect transition="in" filter="wipe(right)">
                                      <p:cBhvr>
                                        <p:cTn id="115" dur="1500"/>
                                        <p:tgtEl>
                                          <p:spTgt spid="46"/>
                                        </p:tgtEl>
                                      </p:cBhvr>
                                    </p:animEffect>
                                  </p:childTnLst>
                                </p:cTn>
                              </p:par>
                              <p:par>
                                <p:cTn id="116" presetID="12" presetClass="entr" presetSubtype="8" fill="hold" grpId="0" nodeType="withEffect">
                                  <p:stCondLst>
                                    <p:cond delay="3500"/>
                                  </p:stCondLst>
                                  <p:childTnLst>
                                    <p:set>
                                      <p:cBhvr>
                                        <p:cTn id="117" dur="1" fill="hold">
                                          <p:stCondLst>
                                            <p:cond delay="0"/>
                                          </p:stCondLst>
                                        </p:cTn>
                                        <p:tgtEl>
                                          <p:spTgt spid="50"/>
                                        </p:tgtEl>
                                        <p:attrNameLst>
                                          <p:attrName>style.visibility</p:attrName>
                                        </p:attrNameLst>
                                      </p:cBhvr>
                                      <p:to>
                                        <p:strVal val="visible"/>
                                      </p:to>
                                    </p:set>
                                    <p:anim calcmode="lin" valueType="num">
                                      <p:cBhvr additive="base">
                                        <p:cTn id="118" dur="1500"/>
                                        <p:tgtEl>
                                          <p:spTgt spid="50"/>
                                        </p:tgtEl>
                                        <p:attrNameLst>
                                          <p:attrName>ppt_x</p:attrName>
                                        </p:attrNameLst>
                                      </p:cBhvr>
                                      <p:tavLst>
                                        <p:tav tm="0">
                                          <p:val>
                                            <p:strVal val="#ppt_x-#ppt_w*1.125000"/>
                                          </p:val>
                                        </p:tav>
                                        <p:tav tm="100000">
                                          <p:val>
                                            <p:strVal val="#ppt_x"/>
                                          </p:val>
                                        </p:tav>
                                      </p:tavLst>
                                    </p:anim>
                                    <p:animEffect transition="in" filter="wipe(right)">
                                      <p:cBhvr>
                                        <p:cTn id="119" dur="1500"/>
                                        <p:tgtEl>
                                          <p:spTgt spid="50"/>
                                        </p:tgtEl>
                                      </p:cBhvr>
                                    </p:animEffect>
                                  </p:childTnLst>
                                </p:cTn>
                              </p:par>
                              <p:par>
                                <p:cTn id="120" presetID="12" presetClass="entr" presetSubtype="8" fill="hold" grpId="0" nodeType="withEffect">
                                  <p:stCondLst>
                                    <p:cond delay="3500"/>
                                  </p:stCondLst>
                                  <p:childTnLst>
                                    <p:set>
                                      <p:cBhvr>
                                        <p:cTn id="121" dur="1" fill="hold">
                                          <p:stCondLst>
                                            <p:cond delay="0"/>
                                          </p:stCondLst>
                                        </p:cTn>
                                        <p:tgtEl>
                                          <p:spTgt spid="54"/>
                                        </p:tgtEl>
                                        <p:attrNameLst>
                                          <p:attrName>style.visibility</p:attrName>
                                        </p:attrNameLst>
                                      </p:cBhvr>
                                      <p:to>
                                        <p:strVal val="visible"/>
                                      </p:to>
                                    </p:set>
                                    <p:anim calcmode="lin" valueType="num">
                                      <p:cBhvr additive="base">
                                        <p:cTn id="122" dur="1500"/>
                                        <p:tgtEl>
                                          <p:spTgt spid="54"/>
                                        </p:tgtEl>
                                        <p:attrNameLst>
                                          <p:attrName>ppt_x</p:attrName>
                                        </p:attrNameLst>
                                      </p:cBhvr>
                                      <p:tavLst>
                                        <p:tav tm="0">
                                          <p:val>
                                            <p:strVal val="#ppt_x-#ppt_w*1.125000"/>
                                          </p:val>
                                        </p:tav>
                                        <p:tav tm="100000">
                                          <p:val>
                                            <p:strVal val="#ppt_x"/>
                                          </p:val>
                                        </p:tav>
                                      </p:tavLst>
                                    </p:anim>
                                    <p:animEffect transition="in" filter="wipe(right)">
                                      <p:cBhvr>
                                        <p:cTn id="123" dur="1500"/>
                                        <p:tgtEl>
                                          <p:spTgt spid="54"/>
                                        </p:tgtEl>
                                      </p:cBhvr>
                                    </p:animEffect>
                                  </p:childTnLst>
                                </p:cTn>
                              </p:par>
                              <p:par>
                                <p:cTn id="124" presetID="12" presetClass="entr" presetSubtype="8" fill="hold" nodeType="withEffect">
                                  <p:stCondLst>
                                    <p:cond delay="3500"/>
                                  </p:stCondLst>
                                  <p:childTnLst>
                                    <p:set>
                                      <p:cBhvr>
                                        <p:cTn id="125" dur="1" fill="hold">
                                          <p:stCondLst>
                                            <p:cond delay="0"/>
                                          </p:stCondLst>
                                        </p:cTn>
                                        <p:tgtEl>
                                          <p:spTgt spid="79"/>
                                        </p:tgtEl>
                                        <p:attrNameLst>
                                          <p:attrName>style.visibility</p:attrName>
                                        </p:attrNameLst>
                                      </p:cBhvr>
                                      <p:to>
                                        <p:strVal val="visible"/>
                                      </p:to>
                                    </p:set>
                                    <p:anim calcmode="lin" valueType="num">
                                      <p:cBhvr additive="base">
                                        <p:cTn id="126" dur="1500"/>
                                        <p:tgtEl>
                                          <p:spTgt spid="79"/>
                                        </p:tgtEl>
                                        <p:attrNameLst>
                                          <p:attrName>ppt_x</p:attrName>
                                        </p:attrNameLst>
                                      </p:cBhvr>
                                      <p:tavLst>
                                        <p:tav tm="0">
                                          <p:val>
                                            <p:strVal val="#ppt_x-#ppt_w*1.125000"/>
                                          </p:val>
                                        </p:tav>
                                        <p:tav tm="100000">
                                          <p:val>
                                            <p:strVal val="#ppt_x"/>
                                          </p:val>
                                        </p:tav>
                                      </p:tavLst>
                                    </p:anim>
                                    <p:animEffect transition="in" filter="wipe(right)">
                                      <p:cBhvr>
                                        <p:cTn id="127" dur="1500"/>
                                        <p:tgtEl>
                                          <p:spTgt spid="79"/>
                                        </p:tgtEl>
                                      </p:cBhvr>
                                    </p:animEffect>
                                  </p:childTnLst>
                                </p:cTn>
                              </p:par>
                              <p:par>
                                <p:cTn id="128" presetID="12" presetClass="entr" presetSubtype="8" fill="hold" nodeType="withEffect">
                                  <p:stCondLst>
                                    <p:cond delay="3500"/>
                                  </p:stCondLst>
                                  <p:childTnLst>
                                    <p:set>
                                      <p:cBhvr>
                                        <p:cTn id="129" dur="1" fill="hold">
                                          <p:stCondLst>
                                            <p:cond delay="0"/>
                                          </p:stCondLst>
                                        </p:cTn>
                                        <p:tgtEl>
                                          <p:spTgt spid="80"/>
                                        </p:tgtEl>
                                        <p:attrNameLst>
                                          <p:attrName>style.visibility</p:attrName>
                                        </p:attrNameLst>
                                      </p:cBhvr>
                                      <p:to>
                                        <p:strVal val="visible"/>
                                      </p:to>
                                    </p:set>
                                    <p:anim calcmode="lin" valueType="num">
                                      <p:cBhvr additive="base">
                                        <p:cTn id="130" dur="1500"/>
                                        <p:tgtEl>
                                          <p:spTgt spid="80"/>
                                        </p:tgtEl>
                                        <p:attrNameLst>
                                          <p:attrName>ppt_x</p:attrName>
                                        </p:attrNameLst>
                                      </p:cBhvr>
                                      <p:tavLst>
                                        <p:tav tm="0">
                                          <p:val>
                                            <p:strVal val="#ppt_x-#ppt_w*1.125000"/>
                                          </p:val>
                                        </p:tav>
                                        <p:tav tm="100000">
                                          <p:val>
                                            <p:strVal val="#ppt_x"/>
                                          </p:val>
                                        </p:tav>
                                      </p:tavLst>
                                    </p:anim>
                                    <p:animEffect transition="in" filter="wipe(right)">
                                      <p:cBhvr>
                                        <p:cTn id="131" dur="1500"/>
                                        <p:tgtEl>
                                          <p:spTgt spid="80"/>
                                        </p:tgtEl>
                                      </p:cBhvr>
                                    </p:animEffect>
                                  </p:childTnLst>
                                </p:cTn>
                              </p:par>
                              <p:par>
                                <p:cTn id="132" presetID="12" presetClass="entr" presetSubtype="8" fill="hold" nodeType="withEffect">
                                  <p:stCondLst>
                                    <p:cond delay="3500"/>
                                  </p:stCondLst>
                                  <p:childTnLst>
                                    <p:set>
                                      <p:cBhvr>
                                        <p:cTn id="133" dur="1" fill="hold">
                                          <p:stCondLst>
                                            <p:cond delay="0"/>
                                          </p:stCondLst>
                                        </p:cTn>
                                        <p:tgtEl>
                                          <p:spTgt spid="78"/>
                                        </p:tgtEl>
                                        <p:attrNameLst>
                                          <p:attrName>style.visibility</p:attrName>
                                        </p:attrNameLst>
                                      </p:cBhvr>
                                      <p:to>
                                        <p:strVal val="visible"/>
                                      </p:to>
                                    </p:set>
                                    <p:anim calcmode="lin" valueType="num">
                                      <p:cBhvr additive="base">
                                        <p:cTn id="134" dur="1500"/>
                                        <p:tgtEl>
                                          <p:spTgt spid="78"/>
                                        </p:tgtEl>
                                        <p:attrNameLst>
                                          <p:attrName>ppt_x</p:attrName>
                                        </p:attrNameLst>
                                      </p:cBhvr>
                                      <p:tavLst>
                                        <p:tav tm="0">
                                          <p:val>
                                            <p:strVal val="#ppt_x-#ppt_w*1.125000"/>
                                          </p:val>
                                        </p:tav>
                                        <p:tav tm="100000">
                                          <p:val>
                                            <p:strVal val="#ppt_x"/>
                                          </p:val>
                                        </p:tav>
                                      </p:tavLst>
                                    </p:anim>
                                    <p:animEffect transition="in" filter="wipe(right)">
                                      <p:cBhvr>
                                        <p:cTn id="135" dur="1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7" grpId="0"/>
      <p:bldP spid="8" grpId="0"/>
      <p:bldP spid="9" grpId="0"/>
      <p:bldP spid="10" grpId="0"/>
      <p:bldP spid="11" grpId="0"/>
      <p:bldP spid="21" grpId="0" animBg="1"/>
      <p:bldP spid="22" grpId="0"/>
      <p:bldP spid="27" grpId="0" animBg="1"/>
      <p:bldP spid="28" grpId="0"/>
      <p:bldP spid="30" grpId="0" animBg="1"/>
      <p:bldP spid="31" grpId="0"/>
      <p:bldP spid="39" grpId="0"/>
      <p:bldP spid="44" grpId="0"/>
      <p:bldP spid="48" grpId="0"/>
      <p:bldP spid="52" grpId="0"/>
      <p:bldP spid="40" grpId="0"/>
      <p:bldP spid="45" grpId="0"/>
      <p:bldP spid="49" grpId="0"/>
      <p:bldP spid="53" grpId="0"/>
      <p:bldP spid="41" grpId="0"/>
      <p:bldP spid="46" grpId="0"/>
      <p:bldP spid="50" grpId="0"/>
      <p:bldP spid="5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0" name="Straight Arrow Connector 69">
            <a:extLst>
              <a:ext uri="{FF2B5EF4-FFF2-40B4-BE49-F238E27FC236}">
                <a16:creationId xmlns:a16="http://schemas.microsoft.com/office/drawing/2014/main" id="{65D75DD5-8F98-4A94-9A01-75B2C63D4F8A}"/>
              </a:ext>
            </a:extLst>
          </p:cNvPr>
          <p:cNvCxnSpPr>
            <a:cxnSpLocks/>
            <a:stCxn id="2" idx="2"/>
            <a:endCxn id="27" idx="0"/>
          </p:cNvCxnSpPr>
          <p:nvPr/>
        </p:nvCxnSpPr>
        <p:spPr>
          <a:xfrm flipH="1">
            <a:off x="1012344" y="4438612"/>
            <a:ext cx="1" cy="428168"/>
          </a:xfrm>
          <a:prstGeom prst="straightConnector1">
            <a:avLst/>
          </a:prstGeom>
          <a:ln w="19050">
            <a:gradFill>
              <a:gsLst>
                <a:gs pos="0">
                  <a:schemeClr val="tx2">
                    <a:alpha val="10000"/>
                  </a:schemeClr>
                </a:gs>
                <a:gs pos="100000">
                  <a:schemeClr val="accent1"/>
                </a:gs>
              </a:gsLst>
              <a:lin ang="540000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4915F742-9314-4249-A434-7F05D7985A01}"/>
              </a:ext>
            </a:extLst>
          </p:cNvPr>
          <p:cNvCxnSpPr>
            <a:cxnSpLocks/>
            <a:stCxn id="24" idx="2"/>
            <a:endCxn id="14" idx="0"/>
          </p:cNvCxnSpPr>
          <p:nvPr/>
        </p:nvCxnSpPr>
        <p:spPr>
          <a:xfrm>
            <a:off x="11179656" y="2937949"/>
            <a:ext cx="0" cy="428169"/>
          </a:xfrm>
          <a:prstGeom prst="straightConnector1">
            <a:avLst/>
          </a:prstGeom>
          <a:ln w="19050">
            <a:gradFill>
              <a:gsLst>
                <a:gs pos="0">
                  <a:schemeClr val="tx2">
                    <a:alpha val="0"/>
                  </a:schemeClr>
                </a:gs>
                <a:gs pos="100000">
                  <a:schemeClr val="tx2"/>
                </a:gs>
              </a:gsLst>
              <a:lin ang="540000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9FBDBFBB-0224-45F8-B586-457CE63DA1C1}"/>
              </a:ext>
            </a:extLst>
          </p:cNvPr>
          <p:cNvCxnSpPr>
            <a:cxnSpLocks/>
            <a:stCxn id="33" idx="0"/>
            <a:endCxn id="14" idx="2"/>
          </p:cNvCxnSpPr>
          <p:nvPr/>
        </p:nvCxnSpPr>
        <p:spPr>
          <a:xfrm flipV="1">
            <a:off x="11179656" y="4438612"/>
            <a:ext cx="0" cy="428168"/>
          </a:xfrm>
          <a:prstGeom prst="straightConnector1">
            <a:avLst/>
          </a:prstGeom>
          <a:ln w="19050">
            <a:gradFill>
              <a:gsLst>
                <a:gs pos="0">
                  <a:schemeClr val="tx2">
                    <a:alpha val="0"/>
                  </a:schemeClr>
                </a:gs>
                <a:gs pos="100000">
                  <a:schemeClr val="tx2"/>
                </a:gs>
              </a:gsLst>
              <a:lin ang="5400000" scaled="0"/>
            </a:gradFill>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99503E07-3283-4BA1-9ABB-E04F5B315D46}"/>
              </a:ext>
            </a:extLst>
          </p:cNvPr>
          <p:cNvGrpSpPr/>
          <p:nvPr/>
        </p:nvGrpSpPr>
        <p:grpSpPr>
          <a:xfrm>
            <a:off x="1012344" y="1865456"/>
            <a:ext cx="10167312" cy="4073818"/>
            <a:chOff x="1012344" y="1865456"/>
            <a:chExt cx="10167312" cy="4073818"/>
          </a:xfrm>
        </p:grpSpPr>
        <p:grpSp>
          <p:nvGrpSpPr>
            <p:cNvPr id="5" name="Group 4">
              <a:extLst>
                <a:ext uri="{FF2B5EF4-FFF2-40B4-BE49-F238E27FC236}">
                  <a16:creationId xmlns:a16="http://schemas.microsoft.com/office/drawing/2014/main" id="{96769685-E013-4387-8E68-5758C52F6177}"/>
                </a:ext>
              </a:extLst>
            </p:cNvPr>
            <p:cNvGrpSpPr/>
            <p:nvPr/>
          </p:nvGrpSpPr>
          <p:grpSpPr>
            <a:xfrm>
              <a:off x="1571895" y="2401702"/>
              <a:ext cx="9048211" cy="3001325"/>
              <a:chOff x="1571895" y="2401702"/>
              <a:chExt cx="9048211" cy="3001325"/>
            </a:xfrm>
          </p:grpSpPr>
          <p:grpSp>
            <p:nvGrpSpPr>
              <p:cNvPr id="3" name="Group 2">
                <a:extLst>
                  <a:ext uri="{FF2B5EF4-FFF2-40B4-BE49-F238E27FC236}">
                    <a16:creationId xmlns:a16="http://schemas.microsoft.com/office/drawing/2014/main" id="{30F1DE37-5483-4FCC-9E0E-A7074920EB17}"/>
                  </a:ext>
                </a:extLst>
              </p:cNvPr>
              <p:cNvGrpSpPr/>
              <p:nvPr/>
            </p:nvGrpSpPr>
            <p:grpSpPr>
              <a:xfrm>
                <a:off x="1571895" y="3902365"/>
                <a:ext cx="9048211" cy="0"/>
                <a:chOff x="1571895" y="3902365"/>
                <a:chExt cx="9048211" cy="0"/>
              </a:xfrm>
            </p:grpSpPr>
            <p:cxnSp>
              <p:nvCxnSpPr>
                <p:cNvPr id="36" name="Straight Arrow Connector 35">
                  <a:extLst>
                    <a:ext uri="{FF2B5EF4-FFF2-40B4-BE49-F238E27FC236}">
                      <a16:creationId xmlns:a16="http://schemas.microsoft.com/office/drawing/2014/main" id="{D0C2BA2F-6A6A-4F9E-BF4D-448D45E7F4A8}"/>
                    </a:ext>
                  </a:extLst>
                </p:cNvPr>
                <p:cNvCxnSpPr>
                  <a:stCxn id="2" idx="3"/>
                  <a:endCxn id="8" idx="1"/>
                </p:cNvCxnSpPr>
                <p:nvPr/>
              </p:nvCxnSpPr>
              <p:spPr>
                <a:xfrm>
                  <a:off x="1571895" y="3902365"/>
                  <a:ext cx="333373" cy="0"/>
                </a:xfrm>
                <a:prstGeom prst="straightConnector1">
                  <a:avLst/>
                </a:prstGeom>
                <a:ln w="19050">
                  <a:gradFill>
                    <a:gsLst>
                      <a:gs pos="0">
                        <a:schemeClr val="accent1">
                          <a:alpha val="10000"/>
                        </a:schemeClr>
                      </a:gs>
                      <a:gs pos="100000">
                        <a:schemeClr val="accent1"/>
                      </a:gs>
                    </a:gsLst>
                    <a:lin ang="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0658BC8-AA46-4B80-BFCA-D8BC3AD12FBB}"/>
                    </a:ext>
                  </a:extLst>
                </p:cNvPr>
                <p:cNvCxnSpPr>
                  <a:cxnSpLocks/>
                  <a:stCxn id="8" idx="3"/>
                  <a:endCxn id="9" idx="1"/>
                </p:cNvCxnSpPr>
                <p:nvPr/>
              </p:nvCxnSpPr>
              <p:spPr>
                <a:xfrm>
                  <a:off x="3024368" y="3902365"/>
                  <a:ext cx="333373" cy="0"/>
                </a:xfrm>
                <a:prstGeom prst="straightConnector1">
                  <a:avLst/>
                </a:prstGeom>
                <a:ln w="19050">
                  <a:gradFill>
                    <a:gsLst>
                      <a:gs pos="0">
                        <a:schemeClr val="tx2">
                          <a:alpha val="0"/>
                        </a:schemeClr>
                      </a:gs>
                      <a:gs pos="100000">
                        <a:schemeClr val="tx2"/>
                      </a:gs>
                    </a:gsLst>
                    <a:lin ang="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C39D22F-6F3A-451D-B62E-A6A06C309358}"/>
                    </a:ext>
                  </a:extLst>
                </p:cNvPr>
                <p:cNvCxnSpPr>
                  <a:cxnSpLocks/>
                  <a:stCxn id="9" idx="3"/>
                  <a:endCxn id="10" idx="1"/>
                </p:cNvCxnSpPr>
                <p:nvPr/>
              </p:nvCxnSpPr>
              <p:spPr>
                <a:xfrm>
                  <a:off x="4476841" y="3902365"/>
                  <a:ext cx="333373" cy="0"/>
                </a:xfrm>
                <a:prstGeom prst="straightConnector1">
                  <a:avLst/>
                </a:prstGeom>
                <a:ln w="19050">
                  <a:gradFill>
                    <a:gsLst>
                      <a:gs pos="0">
                        <a:schemeClr val="tx2">
                          <a:alpha val="0"/>
                        </a:schemeClr>
                      </a:gs>
                      <a:gs pos="100000">
                        <a:schemeClr val="tx2"/>
                      </a:gs>
                    </a:gsLst>
                    <a:lin ang="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7F0E4AA-A41A-4321-A04F-36258E25AE18}"/>
                    </a:ext>
                  </a:extLst>
                </p:cNvPr>
                <p:cNvCxnSpPr>
                  <a:cxnSpLocks/>
                  <a:stCxn id="10" idx="3"/>
                  <a:endCxn id="11" idx="1"/>
                </p:cNvCxnSpPr>
                <p:nvPr/>
              </p:nvCxnSpPr>
              <p:spPr>
                <a:xfrm>
                  <a:off x="5929314" y="3902365"/>
                  <a:ext cx="333373" cy="0"/>
                </a:xfrm>
                <a:prstGeom prst="straightConnector1">
                  <a:avLst/>
                </a:prstGeom>
                <a:ln w="19050">
                  <a:gradFill>
                    <a:gsLst>
                      <a:gs pos="0">
                        <a:schemeClr val="tx2">
                          <a:alpha val="0"/>
                        </a:schemeClr>
                      </a:gs>
                      <a:gs pos="100000">
                        <a:schemeClr val="tx2"/>
                      </a:gs>
                    </a:gsLst>
                    <a:lin ang="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0A317FA-DC47-4413-B9DF-5569755788B3}"/>
                    </a:ext>
                  </a:extLst>
                </p:cNvPr>
                <p:cNvCxnSpPr>
                  <a:cxnSpLocks/>
                  <a:stCxn id="11" idx="3"/>
                  <a:endCxn id="12" idx="1"/>
                </p:cNvCxnSpPr>
                <p:nvPr/>
              </p:nvCxnSpPr>
              <p:spPr>
                <a:xfrm>
                  <a:off x="7381787" y="3902365"/>
                  <a:ext cx="333373" cy="0"/>
                </a:xfrm>
                <a:prstGeom prst="straightConnector1">
                  <a:avLst/>
                </a:prstGeom>
                <a:ln w="19050">
                  <a:gradFill>
                    <a:gsLst>
                      <a:gs pos="0">
                        <a:schemeClr val="tx2">
                          <a:alpha val="0"/>
                        </a:schemeClr>
                      </a:gs>
                      <a:gs pos="100000">
                        <a:schemeClr val="tx2"/>
                      </a:gs>
                    </a:gsLst>
                    <a:lin ang="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AFFE2DE-710E-4251-92DB-46010574CAFD}"/>
                    </a:ext>
                  </a:extLst>
                </p:cNvPr>
                <p:cNvCxnSpPr>
                  <a:cxnSpLocks/>
                  <a:stCxn id="12" idx="3"/>
                </p:cNvCxnSpPr>
                <p:nvPr/>
              </p:nvCxnSpPr>
              <p:spPr>
                <a:xfrm>
                  <a:off x="8834260" y="3902365"/>
                  <a:ext cx="333373" cy="0"/>
                </a:xfrm>
                <a:prstGeom prst="straightConnector1">
                  <a:avLst/>
                </a:prstGeom>
                <a:ln w="19050">
                  <a:gradFill>
                    <a:gsLst>
                      <a:gs pos="0">
                        <a:schemeClr val="tx2">
                          <a:alpha val="0"/>
                        </a:schemeClr>
                      </a:gs>
                      <a:gs pos="100000">
                        <a:schemeClr val="tx2"/>
                      </a:gs>
                    </a:gsLst>
                    <a:lin ang="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F37FB27-FFFF-4AAE-AECB-312B3E343700}"/>
                    </a:ext>
                  </a:extLst>
                </p:cNvPr>
                <p:cNvCxnSpPr>
                  <a:cxnSpLocks/>
                  <a:stCxn id="13" idx="3"/>
                  <a:endCxn id="14" idx="1"/>
                </p:cNvCxnSpPr>
                <p:nvPr/>
              </p:nvCxnSpPr>
              <p:spPr>
                <a:xfrm>
                  <a:off x="10286733" y="3902365"/>
                  <a:ext cx="333373" cy="0"/>
                </a:xfrm>
                <a:prstGeom prst="straightConnector1">
                  <a:avLst/>
                </a:prstGeom>
                <a:ln w="19050">
                  <a:gradFill>
                    <a:gsLst>
                      <a:gs pos="0">
                        <a:schemeClr val="tx2">
                          <a:alpha val="0"/>
                        </a:schemeClr>
                      </a:gs>
                      <a:gs pos="100000">
                        <a:schemeClr val="tx2"/>
                      </a:gs>
                    </a:gsLst>
                    <a:lin ang="0" scaled="0"/>
                  </a:gradFill>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0859C995-E4BA-4CD2-AFA1-E3AD82707249}"/>
                  </a:ext>
                </a:extLst>
              </p:cNvPr>
              <p:cNvGrpSpPr/>
              <p:nvPr/>
            </p:nvGrpSpPr>
            <p:grpSpPr>
              <a:xfrm>
                <a:off x="2464817" y="2401702"/>
                <a:ext cx="2904947" cy="3001325"/>
                <a:chOff x="2464817" y="2401702"/>
                <a:chExt cx="2904947" cy="3001325"/>
              </a:xfrm>
            </p:grpSpPr>
            <p:cxnSp>
              <p:nvCxnSpPr>
                <p:cNvPr id="57" name="Connector: Elbow 56">
                  <a:extLst>
                    <a:ext uri="{FF2B5EF4-FFF2-40B4-BE49-F238E27FC236}">
                      <a16:creationId xmlns:a16="http://schemas.microsoft.com/office/drawing/2014/main" id="{066F271D-1938-4CAA-AF67-67584B338B6A}"/>
                    </a:ext>
                  </a:extLst>
                </p:cNvPr>
                <p:cNvCxnSpPr>
                  <a:stCxn id="8" idx="0"/>
                  <a:endCxn id="19" idx="1"/>
                </p:cNvCxnSpPr>
                <p:nvPr/>
              </p:nvCxnSpPr>
              <p:spPr>
                <a:xfrm rot="5400000" flipH="1" flipV="1">
                  <a:off x="2429071" y="2437449"/>
                  <a:ext cx="964416" cy="892923"/>
                </a:xfrm>
                <a:prstGeom prst="bentConnector2">
                  <a:avLst/>
                </a:prstGeom>
                <a:ln w="19050">
                  <a:gradFill>
                    <a:gsLst>
                      <a:gs pos="0">
                        <a:schemeClr val="tx2">
                          <a:alpha val="0"/>
                        </a:schemeClr>
                      </a:gs>
                      <a:gs pos="100000">
                        <a:schemeClr val="tx2"/>
                      </a:gs>
                    </a:gsLst>
                    <a:lin ang="270000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E040F475-9788-4605-9E01-0DAC0A4EB8F3}"/>
                    </a:ext>
                  </a:extLst>
                </p:cNvPr>
                <p:cNvCxnSpPr>
                  <a:cxnSpLocks/>
                  <a:stCxn id="8" idx="2"/>
                  <a:endCxn id="28" idx="1"/>
                </p:cNvCxnSpPr>
                <p:nvPr/>
              </p:nvCxnSpPr>
              <p:spPr>
                <a:xfrm rot="16200000" flipH="1">
                  <a:off x="2429072" y="4474357"/>
                  <a:ext cx="964415" cy="892923"/>
                </a:xfrm>
                <a:prstGeom prst="bentConnector2">
                  <a:avLst/>
                </a:prstGeom>
                <a:ln w="19050">
                  <a:gradFill>
                    <a:gsLst>
                      <a:gs pos="0">
                        <a:schemeClr val="tx2">
                          <a:alpha val="0"/>
                        </a:schemeClr>
                      </a:gs>
                      <a:gs pos="100000">
                        <a:schemeClr val="tx2"/>
                      </a:gs>
                    </a:gsLst>
                    <a:lin ang="270000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BDA8C1E5-2AA6-497D-9986-ED464B2A69F6}"/>
                    </a:ext>
                  </a:extLst>
                </p:cNvPr>
                <p:cNvCxnSpPr>
                  <a:cxnSpLocks/>
                  <a:stCxn id="19" idx="3"/>
                  <a:endCxn id="10" idx="0"/>
                </p:cNvCxnSpPr>
                <p:nvPr/>
              </p:nvCxnSpPr>
              <p:spPr>
                <a:xfrm>
                  <a:off x="4476841" y="2401702"/>
                  <a:ext cx="892923" cy="964416"/>
                </a:xfrm>
                <a:prstGeom prst="bentConnector2">
                  <a:avLst/>
                </a:prstGeom>
                <a:ln w="19050">
                  <a:gradFill>
                    <a:gsLst>
                      <a:gs pos="0">
                        <a:schemeClr val="tx2">
                          <a:alpha val="0"/>
                        </a:schemeClr>
                      </a:gs>
                      <a:gs pos="100000">
                        <a:schemeClr val="tx2"/>
                      </a:gs>
                    </a:gsLst>
                    <a:lin ang="270000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748FA250-2453-4709-A9B6-762FAFB0A6C4}"/>
                    </a:ext>
                  </a:extLst>
                </p:cNvPr>
                <p:cNvCxnSpPr>
                  <a:cxnSpLocks/>
                  <a:stCxn id="28" idx="3"/>
                  <a:endCxn id="10" idx="2"/>
                </p:cNvCxnSpPr>
                <p:nvPr/>
              </p:nvCxnSpPr>
              <p:spPr>
                <a:xfrm flipV="1">
                  <a:off x="4476841" y="4438612"/>
                  <a:ext cx="892923" cy="964415"/>
                </a:xfrm>
                <a:prstGeom prst="bentConnector2">
                  <a:avLst/>
                </a:prstGeom>
                <a:ln w="19050">
                  <a:gradFill>
                    <a:gsLst>
                      <a:gs pos="0">
                        <a:schemeClr val="tx2">
                          <a:alpha val="0"/>
                        </a:schemeClr>
                      </a:gs>
                      <a:gs pos="100000">
                        <a:schemeClr val="tx2"/>
                      </a:gs>
                    </a:gsLst>
                    <a:lin ang="2700000" scaled="0"/>
                  </a:gra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67" name="Connector: Elbow 66">
              <a:extLst>
                <a:ext uri="{FF2B5EF4-FFF2-40B4-BE49-F238E27FC236}">
                  <a16:creationId xmlns:a16="http://schemas.microsoft.com/office/drawing/2014/main" id="{22475C92-EC3C-4546-A931-EF31E12DFF7E}"/>
                </a:ext>
              </a:extLst>
            </p:cNvPr>
            <p:cNvCxnSpPr>
              <a:cxnSpLocks/>
              <a:stCxn id="27" idx="2"/>
              <a:endCxn id="10" idx="2"/>
            </p:cNvCxnSpPr>
            <p:nvPr/>
          </p:nvCxnSpPr>
          <p:spPr>
            <a:xfrm rot="5400000" flipH="1" flipV="1">
              <a:off x="2440723" y="3010233"/>
              <a:ext cx="1500662" cy="4357420"/>
            </a:xfrm>
            <a:prstGeom prst="bentConnector3">
              <a:avLst>
                <a:gd name="adj1" fmla="val -15233"/>
              </a:avLst>
            </a:prstGeom>
            <a:ln w="19050">
              <a:gradFill>
                <a:gsLst>
                  <a:gs pos="0">
                    <a:schemeClr val="accent1">
                      <a:alpha val="10000"/>
                    </a:schemeClr>
                  </a:gs>
                  <a:gs pos="100000">
                    <a:schemeClr val="accent1"/>
                  </a:gs>
                </a:gsLst>
                <a:lin ang="540000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6EA97411-5789-430B-874B-AE7D90FB0E58}"/>
                </a:ext>
              </a:extLst>
            </p:cNvPr>
            <p:cNvCxnSpPr>
              <a:cxnSpLocks/>
              <a:stCxn id="2" idx="0"/>
              <a:endCxn id="24" idx="0"/>
            </p:cNvCxnSpPr>
            <p:nvPr/>
          </p:nvCxnSpPr>
          <p:spPr>
            <a:xfrm rot="5400000" flipH="1" flipV="1">
              <a:off x="5345669" y="-2467868"/>
              <a:ext cx="1500663" cy="10167311"/>
            </a:xfrm>
            <a:prstGeom prst="bentConnector3">
              <a:avLst>
                <a:gd name="adj1" fmla="val 115233"/>
              </a:avLst>
            </a:prstGeom>
            <a:ln w="19050">
              <a:gradFill>
                <a:gsLst>
                  <a:gs pos="0">
                    <a:schemeClr val="accent1">
                      <a:alpha val="10000"/>
                    </a:schemeClr>
                  </a:gs>
                  <a:gs pos="100000">
                    <a:schemeClr val="accent1"/>
                  </a:gs>
                </a:gsLst>
                <a:lin ang="5400000" scaled="0"/>
              </a:gradFill>
              <a:tailEnd type="triangle"/>
            </a:ln>
          </p:spPr>
          <p:style>
            <a:lnRef idx="1">
              <a:schemeClr val="accent1"/>
            </a:lnRef>
            <a:fillRef idx="0">
              <a:schemeClr val="accent1"/>
            </a:fillRef>
            <a:effectRef idx="0">
              <a:schemeClr val="accent1"/>
            </a:effectRef>
            <a:fontRef idx="minor">
              <a:schemeClr val="tx1"/>
            </a:fontRef>
          </p:style>
        </p:cxnSp>
      </p:grpSp>
      <p:sp>
        <p:nvSpPr>
          <p:cNvPr id="90" name="TextBox 89">
            <a:extLst>
              <a:ext uri="{FF2B5EF4-FFF2-40B4-BE49-F238E27FC236}">
                <a16:creationId xmlns:a16="http://schemas.microsoft.com/office/drawing/2014/main" id="{7E0CD63C-AD66-4BDE-B5C3-191DA266DBBD}"/>
              </a:ext>
            </a:extLst>
          </p:cNvPr>
          <p:cNvSpPr txBox="1"/>
          <p:nvPr/>
        </p:nvSpPr>
        <p:spPr>
          <a:xfrm>
            <a:off x="2329446" y="595784"/>
            <a:ext cx="7533108" cy="567463"/>
          </a:xfrm>
          <a:prstGeom prst="rect">
            <a:avLst/>
          </a:prstGeom>
          <a:noFill/>
        </p:spPr>
        <p:txBody>
          <a:bodyPr wrap="square" rtlCol="0">
            <a:spAutoFit/>
          </a:bodyPr>
          <a:lstStyle/>
          <a:p>
            <a:pPr algn="ctr">
              <a:lnSpc>
                <a:spcPts val="4000"/>
              </a:lnSpc>
            </a:pPr>
            <a:r>
              <a:rPr lang="en-US" sz="3000" dirty="0">
                <a:solidFill>
                  <a:schemeClr val="tx2">
                    <a:lumMod val="60000"/>
                    <a:lumOff val="40000"/>
                  </a:schemeClr>
                </a:solidFill>
                <a:latin typeface="Montserrat" panose="00000500000000000000" pitchFamily="50" charset="0"/>
              </a:rPr>
              <a:t>Master Budget Map</a:t>
            </a:r>
          </a:p>
        </p:txBody>
      </p:sp>
      <p:cxnSp>
        <p:nvCxnSpPr>
          <p:cNvPr id="97" name="Straight Arrow Connector 96">
            <a:extLst>
              <a:ext uri="{FF2B5EF4-FFF2-40B4-BE49-F238E27FC236}">
                <a16:creationId xmlns:a16="http://schemas.microsoft.com/office/drawing/2014/main" id="{49A0C920-D152-4476-B44C-5CE19243D6EC}"/>
              </a:ext>
            </a:extLst>
          </p:cNvPr>
          <p:cNvCxnSpPr>
            <a:cxnSpLocks/>
            <a:endCxn id="11" idx="0"/>
          </p:cNvCxnSpPr>
          <p:nvPr/>
        </p:nvCxnSpPr>
        <p:spPr>
          <a:xfrm>
            <a:off x="6822237" y="1637558"/>
            <a:ext cx="0" cy="1728560"/>
          </a:xfrm>
          <a:prstGeom prst="straightConnector1">
            <a:avLst/>
          </a:prstGeom>
          <a:ln w="19050">
            <a:gradFill>
              <a:gsLst>
                <a:gs pos="0">
                  <a:schemeClr val="accent1">
                    <a:alpha val="10000"/>
                  </a:schemeClr>
                </a:gs>
                <a:gs pos="99000">
                  <a:schemeClr val="accent1"/>
                </a:gs>
              </a:gsLst>
              <a:lin ang="5400000" scaled="0"/>
            </a:gradFill>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99C7A011-1444-41F4-B0AC-174BB795B9FA}"/>
              </a:ext>
            </a:extLst>
          </p:cNvPr>
          <p:cNvSpPr/>
          <p:nvPr/>
        </p:nvSpPr>
        <p:spPr>
          <a:xfrm>
            <a:off x="1905268" y="3366118"/>
            <a:ext cx="1119100" cy="1072494"/>
          </a:xfrm>
          <a:prstGeom prst="roundRect">
            <a:avLst>
              <a:gd name="adj" fmla="val 21251"/>
            </a:avLst>
          </a:prstGeom>
          <a:solidFill>
            <a:schemeClr val="bg1">
              <a:alpha val="85000"/>
            </a:schemeClr>
          </a:solidFill>
          <a:ln>
            <a:noFill/>
          </a:ln>
          <a:effectLst>
            <a:outerShdw blurRad="114300" dist="38100" dir="2700000" sx="98000" sy="98000" algn="tl"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100" dirty="0">
                <a:solidFill>
                  <a:schemeClr val="tx1"/>
                </a:solidFill>
                <a:latin typeface="Montserrat" panose="00000500000000000000" pitchFamily="50" charset="0"/>
              </a:rPr>
              <a:t>Production Budget</a:t>
            </a:r>
          </a:p>
        </p:txBody>
      </p:sp>
      <p:sp>
        <p:nvSpPr>
          <p:cNvPr id="9" name="Rectangle: Rounded Corners 8">
            <a:extLst>
              <a:ext uri="{FF2B5EF4-FFF2-40B4-BE49-F238E27FC236}">
                <a16:creationId xmlns:a16="http://schemas.microsoft.com/office/drawing/2014/main" id="{8ADE57AE-1FE0-4E6F-8B95-BA284F77D9C0}"/>
              </a:ext>
            </a:extLst>
          </p:cNvPr>
          <p:cNvSpPr/>
          <p:nvPr/>
        </p:nvSpPr>
        <p:spPr>
          <a:xfrm>
            <a:off x="3357741" y="3366118"/>
            <a:ext cx="1119100" cy="1072494"/>
          </a:xfrm>
          <a:prstGeom prst="roundRect">
            <a:avLst>
              <a:gd name="adj" fmla="val 21251"/>
            </a:avLst>
          </a:prstGeom>
          <a:solidFill>
            <a:schemeClr val="bg1">
              <a:alpha val="85000"/>
            </a:schemeClr>
          </a:solidFill>
          <a:ln>
            <a:noFill/>
          </a:ln>
          <a:effectLst>
            <a:outerShdw blurRad="114300" dist="38100" dir="2700000" sx="98000" sy="98000" algn="tl"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100" dirty="0">
                <a:solidFill>
                  <a:schemeClr val="tx1"/>
                </a:solidFill>
                <a:latin typeface="Montserrat" panose="00000500000000000000" pitchFamily="50" charset="0"/>
              </a:rPr>
              <a:t>Direct Labor</a:t>
            </a:r>
          </a:p>
        </p:txBody>
      </p:sp>
      <p:sp>
        <p:nvSpPr>
          <p:cNvPr id="10" name="Rectangle: Rounded Corners 9">
            <a:extLst>
              <a:ext uri="{FF2B5EF4-FFF2-40B4-BE49-F238E27FC236}">
                <a16:creationId xmlns:a16="http://schemas.microsoft.com/office/drawing/2014/main" id="{8A70F49B-984B-41A5-9459-AECD0F726264}"/>
              </a:ext>
            </a:extLst>
          </p:cNvPr>
          <p:cNvSpPr/>
          <p:nvPr/>
        </p:nvSpPr>
        <p:spPr>
          <a:xfrm>
            <a:off x="4810214" y="3366118"/>
            <a:ext cx="1119100" cy="1072494"/>
          </a:xfrm>
          <a:prstGeom prst="roundRect">
            <a:avLst>
              <a:gd name="adj" fmla="val 21251"/>
            </a:avLst>
          </a:prstGeom>
          <a:solidFill>
            <a:schemeClr val="bg1">
              <a:alpha val="85000"/>
            </a:schemeClr>
          </a:solidFill>
          <a:ln>
            <a:noFill/>
          </a:ln>
          <a:effectLst>
            <a:outerShdw blurRad="114300" dist="38100" dir="2700000" sx="98000" sy="98000" algn="tl"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100" dirty="0">
                <a:solidFill>
                  <a:schemeClr val="tx1"/>
                </a:solidFill>
                <a:latin typeface="Montserrat" panose="00000500000000000000" pitchFamily="50" charset="0"/>
              </a:rPr>
              <a:t>Costs of goods sold budget</a:t>
            </a:r>
          </a:p>
        </p:txBody>
      </p:sp>
      <p:sp>
        <p:nvSpPr>
          <p:cNvPr id="11" name="Rectangle: Rounded Corners 10">
            <a:extLst>
              <a:ext uri="{FF2B5EF4-FFF2-40B4-BE49-F238E27FC236}">
                <a16:creationId xmlns:a16="http://schemas.microsoft.com/office/drawing/2014/main" id="{373FDCFA-87AA-49EF-97A1-3A86298524CD}"/>
              </a:ext>
            </a:extLst>
          </p:cNvPr>
          <p:cNvSpPr/>
          <p:nvPr/>
        </p:nvSpPr>
        <p:spPr>
          <a:xfrm>
            <a:off x="6262687" y="3366118"/>
            <a:ext cx="1119100" cy="1072494"/>
          </a:xfrm>
          <a:prstGeom prst="roundRect">
            <a:avLst>
              <a:gd name="adj" fmla="val 21251"/>
            </a:avLst>
          </a:prstGeom>
          <a:solidFill>
            <a:schemeClr val="bg1">
              <a:alpha val="85000"/>
            </a:schemeClr>
          </a:solidFill>
          <a:ln>
            <a:noFill/>
          </a:ln>
          <a:effectLst>
            <a:outerShdw blurRad="114300" dist="38100" dir="2700000" sx="98000" sy="98000" algn="tl"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100" dirty="0">
                <a:solidFill>
                  <a:schemeClr val="tx1"/>
                </a:solidFill>
                <a:latin typeface="Montserrat" panose="00000500000000000000" pitchFamily="50" charset="0"/>
              </a:rPr>
              <a:t>Selling expense budget</a:t>
            </a:r>
          </a:p>
        </p:txBody>
      </p:sp>
      <p:sp>
        <p:nvSpPr>
          <p:cNvPr id="12" name="Rectangle: Rounded Corners 11">
            <a:extLst>
              <a:ext uri="{FF2B5EF4-FFF2-40B4-BE49-F238E27FC236}">
                <a16:creationId xmlns:a16="http://schemas.microsoft.com/office/drawing/2014/main" id="{67C852D6-C8DC-4654-90E2-B85867B3A09D}"/>
              </a:ext>
            </a:extLst>
          </p:cNvPr>
          <p:cNvSpPr/>
          <p:nvPr/>
        </p:nvSpPr>
        <p:spPr>
          <a:xfrm>
            <a:off x="7715160" y="3366118"/>
            <a:ext cx="1119100" cy="1072494"/>
          </a:xfrm>
          <a:prstGeom prst="roundRect">
            <a:avLst>
              <a:gd name="adj" fmla="val 21251"/>
            </a:avLst>
          </a:prstGeom>
          <a:solidFill>
            <a:schemeClr val="bg1">
              <a:alpha val="85000"/>
            </a:schemeClr>
          </a:solidFill>
          <a:ln>
            <a:noFill/>
          </a:ln>
          <a:effectLst>
            <a:outerShdw blurRad="114300" dist="38100" dir="2700000" sx="98000" sy="98000" algn="tl"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100" dirty="0">
                <a:solidFill>
                  <a:schemeClr val="tx1"/>
                </a:solidFill>
                <a:latin typeface="Montserrat" panose="00000500000000000000" pitchFamily="50" charset="0"/>
              </a:rPr>
              <a:t>Admin expected budget</a:t>
            </a:r>
          </a:p>
        </p:txBody>
      </p:sp>
      <p:sp>
        <p:nvSpPr>
          <p:cNvPr id="13" name="Rectangle: Rounded Corners 12">
            <a:extLst>
              <a:ext uri="{FF2B5EF4-FFF2-40B4-BE49-F238E27FC236}">
                <a16:creationId xmlns:a16="http://schemas.microsoft.com/office/drawing/2014/main" id="{EEF8C7AC-48FE-473D-8A8D-175BEE94EC34}"/>
              </a:ext>
            </a:extLst>
          </p:cNvPr>
          <p:cNvSpPr/>
          <p:nvPr/>
        </p:nvSpPr>
        <p:spPr>
          <a:xfrm>
            <a:off x="9167633" y="3366118"/>
            <a:ext cx="1119100" cy="1072494"/>
          </a:xfrm>
          <a:prstGeom prst="roundRect">
            <a:avLst>
              <a:gd name="adj" fmla="val 21251"/>
            </a:avLst>
          </a:prstGeom>
          <a:solidFill>
            <a:schemeClr val="bg1">
              <a:alpha val="85000"/>
            </a:schemeClr>
          </a:solidFill>
          <a:ln>
            <a:noFill/>
          </a:ln>
          <a:effectLst>
            <a:outerShdw blurRad="114300" dist="38100" dir="2700000" sx="98000" sy="98000" algn="tl"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100" dirty="0">
                <a:solidFill>
                  <a:schemeClr val="tx1"/>
                </a:solidFill>
                <a:latin typeface="Montserrat" panose="00000500000000000000" pitchFamily="50" charset="0"/>
              </a:rPr>
              <a:t>Budgeted balance sheet</a:t>
            </a:r>
          </a:p>
        </p:txBody>
      </p:sp>
      <p:sp>
        <p:nvSpPr>
          <p:cNvPr id="14" name="Rectangle: Rounded Corners 13">
            <a:extLst>
              <a:ext uri="{FF2B5EF4-FFF2-40B4-BE49-F238E27FC236}">
                <a16:creationId xmlns:a16="http://schemas.microsoft.com/office/drawing/2014/main" id="{6DA792A8-D7EA-4BBD-ADF2-BFA938207A34}"/>
              </a:ext>
            </a:extLst>
          </p:cNvPr>
          <p:cNvSpPr/>
          <p:nvPr/>
        </p:nvSpPr>
        <p:spPr>
          <a:xfrm>
            <a:off x="10620106" y="3366118"/>
            <a:ext cx="1119100" cy="1072494"/>
          </a:xfrm>
          <a:prstGeom prst="roundRect">
            <a:avLst>
              <a:gd name="adj" fmla="val 21251"/>
            </a:avLst>
          </a:prstGeom>
          <a:solidFill>
            <a:schemeClr val="bg1">
              <a:alpha val="85000"/>
            </a:schemeClr>
          </a:solidFill>
          <a:ln>
            <a:noFill/>
          </a:ln>
          <a:effectLst>
            <a:outerShdw blurRad="114300" dist="38100" dir="2700000" sx="98000" sy="98000" algn="tl"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100" dirty="0">
                <a:solidFill>
                  <a:schemeClr val="tx1"/>
                </a:solidFill>
                <a:latin typeface="Montserrat" panose="00000500000000000000" pitchFamily="50" charset="0"/>
              </a:rPr>
              <a:t>Budgeted income statement</a:t>
            </a:r>
          </a:p>
        </p:txBody>
      </p:sp>
      <p:sp>
        <p:nvSpPr>
          <p:cNvPr id="19" name="Rectangle: Rounded Corners 18">
            <a:extLst>
              <a:ext uri="{FF2B5EF4-FFF2-40B4-BE49-F238E27FC236}">
                <a16:creationId xmlns:a16="http://schemas.microsoft.com/office/drawing/2014/main" id="{589F3C98-4C3B-4619-9B6B-FCE780F9467A}"/>
              </a:ext>
            </a:extLst>
          </p:cNvPr>
          <p:cNvSpPr/>
          <p:nvPr/>
        </p:nvSpPr>
        <p:spPr>
          <a:xfrm>
            <a:off x="3357741" y="1865455"/>
            <a:ext cx="1119100" cy="1072494"/>
          </a:xfrm>
          <a:prstGeom prst="roundRect">
            <a:avLst>
              <a:gd name="adj" fmla="val 21251"/>
            </a:avLst>
          </a:prstGeom>
          <a:solidFill>
            <a:schemeClr val="bg1">
              <a:alpha val="85000"/>
            </a:schemeClr>
          </a:solidFill>
          <a:ln>
            <a:noFill/>
          </a:ln>
          <a:effectLst>
            <a:outerShdw blurRad="114300" dist="38100" dir="2700000" sx="98000" sy="98000" algn="tl"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100" dirty="0">
                <a:solidFill>
                  <a:schemeClr val="tx1"/>
                </a:solidFill>
                <a:latin typeface="Montserrat" panose="00000500000000000000" pitchFamily="50" charset="0"/>
              </a:rPr>
              <a:t>Factory Overhead</a:t>
            </a:r>
          </a:p>
        </p:txBody>
      </p:sp>
      <p:sp>
        <p:nvSpPr>
          <p:cNvPr id="24" name="Rectangle: Rounded Corners 23">
            <a:extLst>
              <a:ext uri="{FF2B5EF4-FFF2-40B4-BE49-F238E27FC236}">
                <a16:creationId xmlns:a16="http://schemas.microsoft.com/office/drawing/2014/main" id="{02FA125E-C230-4B77-81DA-AF8D016B454B}"/>
              </a:ext>
            </a:extLst>
          </p:cNvPr>
          <p:cNvSpPr/>
          <p:nvPr/>
        </p:nvSpPr>
        <p:spPr>
          <a:xfrm>
            <a:off x="10620106" y="1865455"/>
            <a:ext cx="1119100" cy="1072494"/>
          </a:xfrm>
          <a:prstGeom prst="roundRect">
            <a:avLst>
              <a:gd name="adj" fmla="val 21251"/>
            </a:avLst>
          </a:prstGeom>
          <a:solidFill>
            <a:schemeClr val="bg1">
              <a:alpha val="85000"/>
            </a:schemeClr>
          </a:solidFill>
          <a:ln>
            <a:noFill/>
          </a:ln>
          <a:effectLst>
            <a:outerShdw blurRad="114300" dist="38100" dir="2700000" sx="98000" sy="98000" algn="tl"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100" dirty="0">
                <a:solidFill>
                  <a:schemeClr val="tx1"/>
                </a:solidFill>
                <a:latin typeface="Montserrat" panose="00000500000000000000" pitchFamily="50" charset="0"/>
              </a:rPr>
              <a:t>Cash Budget</a:t>
            </a:r>
          </a:p>
        </p:txBody>
      </p:sp>
      <p:sp>
        <p:nvSpPr>
          <p:cNvPr id="28" name="Rectangle: Rounded Corners 27">
            <a:extLst>
              <a:ext uri="{FF2B5EF4-FFF2-40B4-BE49-F238E27FC236}">
                <a16:creationId xmlns:a16="http://schemas.microsoft.com/office/drawing/2014/main" id="{4E9C61C1-CC28-4D44-9ACF-D4A4A5966D9B}"/>
              </a:ext>
            </a:extLst>
          </p:cNvPr>
          <p:cNvSpPr/>
          <p:nvPr/>
        </p:nvSpPr>
        <p:spPr>
          <a:xfrm>
            <a:off x="3357741" y="4866780"/>
            <a:ext cx="1119100" cy="1072494"/>
          </a:xfrm>
          <a:prstGeom prst="roundRect">
            <a:avLst>
              <a:gd name="adj" fmla="val 21251"/>
            </a:avLst>
          </a:prstGeom>
          <a:solidFill>
            <a:schemeClr val="bg1">
              <a:alpha val="85000"/>
            </a:schemeClr>
          </a:solidFill>
          <a:ln>
            <a:noFill/>
          </a:ln>
          <a:effectLst>
            <a:outerShdw blurRad="114300" dist="38100" dir="2700000" sx="98000" sy="98000" algn="tl"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100" dirty="0">
                <a:solidFill>
                  <a:schemeClr val="tx1"/>
                </a:solidFill>
                <a:latin typeface="Montserrat" panose="00000500000000000000" pitchFamily="50" charset="0"/>
              </a:rPr>
              <a:t>Direct Material</a:t>
            </a:r>
          </a:p>
        </p:txBody>
      </p:sp>
      <p:sp>
        <p:nvSpPr>
          <p:cNvPr id="33" name="Rectangle: Rounded Corners 32">
            <a:extLst>
              <a:ext uri="{FF2B5EF4-FFF2-40B4-BE49-F238E27FC236}">
                <a16:creationId xmlns:a16="http://schemas.microsoft.com/office/drawing/2014/main" id="{C34566BE-DB4F-481E-BFD0-46C8EF55498B}"/>
              </a:ext>
            </a:extLst>
          </p:cNvPr>
          <p:cNvSpPr/>
          <p:nvPr/>
        </p:nvSpPr>
        <p:spPr>
          <a:xfrm>
            <a:off x="10620106" y="4866780"/>
            <a:ext cx="1119100" cy="1072494"/>
          </a:xfrm>
          <a:prstGeom prst="roundRect">
            <a:avLst>
              <a:gd name="adj" fmla="val 21251"/>
            </a:avLst>
          </a:prstGeom>
          <a:solidFill>
            <a:schemeClr val="bg1">
              <a:alpha val="85000"/>
            </a:schemeClr>
          </a:solidFill>
          <a:ln>
            <a:noFill/>
          </a:ln>
          <a:effectLst>
            <a:outerShdw blurRad="114300" dist="38100" dir="2700000" sx="98000" sy="98000" algn="tl"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100" dirty="0">
                <a:solidFill>
                  <a:schemeClr val="tx1"/>
                </a:solidFill>
                <a:latin typeface="Montserrat" panose="00000500000000000000" pitchFamily="50" charset="0"/>
              </a:rPr>
              <a:t>Capital Budget</a:t>
            </a:r>
          </a:p>
        </p:txBody>
      </p:sp>
      <p:sp>
        <p:nvSpPr>
          <p:cNvPr id="2" name="Rectangle: Rounded Corners 1">
            <a:extLst>
              <a:ext uri="{FF2B5EF4-FFF2-40B4-BE49-F238E27FC236}">
                <a16:creationId xmlns:a16="http://schemas.microsoft.com/office/drawing/2014/main" id="{CF6A8C47-24E2-49CA-93BC-149C78578D96}"/>
              </a:ext>
            </a:extLst>
          </p:cNvPr>
          <p:cNvSpPr/>
          <p:nvPr/>
        </p:nvSpPr>
        <p:spPr>
          <a:xfrm>
            <a:off x="452795" y="3366118"/>
            <a:ext cx="1119100" cy="1072494"/>
          </a:xfrm>
          <a:prstGeom prst="roundRect">
            <a:avLst>
              <a:gd name="adj" fmla="val 21251"/>
            </a:avLst>
          </a:prstGeom>
          <a:solidFill>
            <a:schemeClr val="accent1"/>
          </a:solidFill>
          <a:ln>
            <a:noFill/>
          </a:ln>
          <a:effectLst>
            <a:outerShdw blurRad="114300" dist="38100" dir="2700000" sx="98000" sy="98000" algn="tl"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100" b="1" dirty="0">
                <a:solidFill>
                  <a:schemeClr val="bg1"/>
                </a:solidFill>
                <a:latin typeface="Montserrat" panose="00000500000000000000" pitchFamily="50" charset="0"/>
              </a:rPr>
              <a:t>SALES BUDGET</a:t>
            </a:r>
          </a:p>
        </p:txBody>
      </p:sp>
      <p:sp>
        <p:nvSpPr>
          <p:cNvPr id="27" name="Rectangle: Rounded Corners 26">
            <a:extLst>
              <a:ext uri="{FF2B5EF4-FFF2-40B4-BE49-F238E27FC236}">
                <a16:creationId xmlns:a16="http://schemas.microsoft.com/office/drawing/2014/main" id="{FE4E57D8-5998-4CFB-9DC9-C2FDC5DC3A3D}"/>
              </a:ext>
            </a:extLst>
          </p:cNvPr>
          <p:cNvSpPr/>
          <p:nvPr/>
        </p:nvSpPr>
        <p:spPr>
          <a:xfrm>
            <a:off x="452794" y="4866780"/>
            <a:ext cx="1119100" cy="1072494"/>
          </a:xfrm>
          <a:prstGeom prst="roundRect">
            <a:avLst>
              <a:gd name="adj" fmla="val 21251"/>
            </a:avLst>
          </a:prstGeom>
          <a:solidFill>
            <a:schemeClr val="bg1">
              <a:alpha val="85000"/>
            </a:schemeClr>
          </a:solidFill>
          <a:ln>
            <a:noFill/>
          </a:ln>
          <a:effectLst>
            <a:outerShdw blurRad="114300" dist="38100" dir="2700000" sx="98000" sy="98000" algn="tl"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100" dirty="0">
                <a:solidFill>
                  <a:schemeClr val="tx1"/>
                </a:solidFill>
                <a:latin typeface="Montserrat" panose="00000500000000000000" pitchFamily="50" charset="0"/>
              </a:rPr>
              <a:t>Desired Inventory Ending Budget</a:t>
            </a:r>
          </a:p>
        </p:txBody>
      </p:sp>
    </p:spTree>
    <p:extLst>
      <p:ext uri="{BB962C8B-B14F-4D97-AF65-F5344CB8AC3E}">
        <p14:creationId xmlns:p14="http://schemas.microsoft.com/office/powerpoint/2010/main" val="2447570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23" presetClass="entr" presetSubtype="288" fill="hold" grpId="1"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p:cTn id="10" dur="750" fill="hold"/>
                                        <p:tgtEl>
                                          <p:spTgt spid="2"/>
                                        </p:tgtEl>
                                        <p:attrNameLst>
                                          <p:attrName>ppt_w</p:attrName>
                                        </p:attrNameLst>
                                      </p:cBhvr>
                                      <p:tavLst>
                                        <p:tav tm="0">
                                          <p:val>
                                            <p:strVal val="4/3*#ppt_w"/>
                                          </p:val>
                                        </p:tav>
                                        <p:tav tm="100000">
                                          <p:val>
                                            <p:strVal val="#ppt_w"/>
                                          </p:val>
                                        </p:tav>
                                      </p:tavLst>
                                    </p:anim>
                                    <p:anim calcmode="lin" valueType="num">
                                      <p:cBhvr>
                                        <p:cTn id="11" dur="750" fill="hold"/>
                                        <p:tgtEl>
                                          <p:spTgt spid="2"/>
                                        </p:tgtEl>
                                        <p:attrNameLst>
                                          <p:attrName>ppt_h</p:attrName>
                                        </p:attrNameLst>
                                      </p:cBhvr>
                                      <p:tavLst>
                                        <p:tav tm="0">
                                          <p:val>
                                            <p:strVal val="4/3*#ppt_h"/>
                                          </p:val>
                                        </p:tav>
                                        <p:tav tm="100000">
                                          <p:val>
                                            <p:strVal val="#ppt_h"/>
                                          </p:val>
                                        </p:tav>
                                      </p:tavLst>
                                    </p:anim>
                                  </p:childTnLst>
                                </p:cTn>
                              </p:par>
                              <p:par>
                                <p:cTn id="12" presetID="10" presetClass="entr" presetSubtype="0" fill="hold" grpId="0" nodeType="withEffect">
                                  <p:stCondLst>
                                    <p:cond delay="5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63" presetClass="path" presetSubtype="0" accel="50000" decel="50000" fill="hold" grpId="1" nodeType="withEffect">
                                  <p:stCondLst>
                                    <p:cond delay="500"/>
                                  </p:stCondLst>
                                  <p:childTnLst>
                                    <p:animMotion origin="layout" path="M -0.01614 -1.48148E-6 L -3.33333E-6 -1.48148E-6 " pathEditMode="relative" rAng="0" ptsTypes="AA">
                                      <p:cBhvr>
                                        <p:cTn id="16" dur="1000" fill="hold"/>
                                        <p:tgtEl>
                                          <p:spTgt spid="8"/>
                                        </p:tgtEl>
                                        <p:attrNameLst>
                                          <p:attrName>ppt_x</p:attrName>
                                          <p:attrName>ppt_y</p:attrName>
                                        </p:attrNameLst>
                                      </p:cBhvr>
                                      <p:rCtr x="807" y="0"/>
                                    </p:animMotion>
                                  </p:childTnLst>
                                </p:cTn>
                              </p:par>
                              <p:par>
                                <p:cTn id="17" presetID="10" presetClass="entr" presetSubtype="0" fill="hold" grpId="0" nodeType="withEffect">
                                  <p:stCondLst>
                                    <p:cond delay="50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63" presetClass="path" presetSubtype="0" accel="50000" decel="50000" fill="hold" grpId="1" nodeType="withEffect">
                                  <p:stCondLst>
                                    <p:cond delay="500"/>
                                  </p:stCondLst>
                                  <p:childTnLst>
                                    <p:animMotion origin="layout" path="M 0.00013 -0.02407 L -2.70833E-6 -1.48148E-6 " pathEditMode="relative" rAng="0" ptsTypes="AA">
                                      <p:cBhvr>
                                        <p:cTn id="21" dur="1000" fill="hold"/>
                                        <p:tgtEl>
                                          <p:spTgt spid="27"/>
                                        </p:tgtEl>
                                        <p:attrNameLst>
                                          <p:attrName>ppt_x</p:attrName>
                                          <p:attrName>ppt_y</p:attrName>
                                        </p:attrNameLst>
                                      </p:cBhvr>
                                      <p:rCtr x="-13" y="1204"/>
                                    </p:animMotion>
                                  </p:childTnLst>
                                </p:cTn>
                              </p:par>
                              <p:par>
                                <p:cTn id="22" presetID="10" presetClass="entr" presetSubtype="0" fill="hold" grpId="0" nodeType="withEffect">
                                  <p:stCondLst>
                                    <p:cond delay="100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63" presetClass="path" presetSubtype="0" accel="50000" decel="50000" fill="hold" grpId="1" nodeType="withEffect">
                                  <p:stCondLst>
                                    <p:cond delay="1000"/>
                                  </p:stCondLst>
                                  <p:childTnLst>
                                    <p:animMotion origin="layout" path="M -0.01614 -1.48148E-6 L -3.33333E-6 -1.48148E-6 " pathEditMode="relative" rAng="0" ptsTypes="AA">
                                      <p:cBhvr>
                                        <p:cTn id="26" dur="1000" fill="hold"/>
                                        <p:tgtEl>
                                          <p:spTgt spid="19"/>
                                        </p:tgtEl>
                                        <p:attrNameLst>
                                          <p:attrName>ppt_x</p:attrName>
                                          <p:attrName>ppt_y</p:attrName>
                                        </p:attrNameLst>
                                      </p:cBhvr>
                                      <p:rCtr x="807" y="0"/>
                                    </p:animMotion>
                                  </p:childTnLst>
                                </p:cTn>
                              </p:par>
                              <p:par>
                                <p:cTn id="27" presetID="10" presetClass="entr" presetSubtype="0" fill="hold" grpId="0" nodeType="withEffect">
                                  <p:stCondLst>
                                    <p:cond delay="100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63" presetClass="path" presetSubtype="0" accel="50000" decel="50000" fill="hold" grpId="1" nodeType="withEffect">
                                  <p:stCondLst>
                                    <p:cond delay="1000"/>
                                  </p:stCondLst>
                                  <p:childTnLst>
                                    <p:animMotion origin="layout" path="M -0.01614 -1.48148E-6 L -3.33333E-6 -1.48148E-6 " pathEditMode="relative" rAng="0" ptsTypes="AA">
                                      <p:cBhvr>
                                        <p:cTn id="31" dur="1000" fill="hold"/>
                                        <p:tgtEl>
                                          <p:spTgt spid="9"/>
                                        </p:tgtEl>
                                        <p:attrNameLst>
                                          <p:attrName>ppt_x</p:attrName>
                                          <p:attrName>ppt_y</p:attrName>
                                        </p:attrNameLst>
                                      </p:cBhvr>
                                      <p:rCtr x="807" y="0"/>
                                    </p:animMotion>
                                  </p:childTnLst>
                                </p:cTn>
                              </p:par>
                              <p:par>
                                <p:cTn id="32" presetID="10" presetClass="entr" presetSubtype="0" fill="hold" grpId="0" nodeType="withEffect">
                                  <p:stCondLst>
                                    <p:cond delay="100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par>
                                <p:cTn id="35" presetID="63" presetClass="path" presetSubtype="0" accel="50000" decel="50000" fill="hold" grpId="1" nodeType="withEffect">
                                  <p:stCondLst>
                                    <p:cond delay="1000"/>
                                  </p:stCondLst>
                                  <p:childTnLst>
                                    <p:animMotion origin="layout" path="M -0.01614 -1.48148E-6 L -3.33333E-6 -1.48148E-6 " pathEditMode="relative" rAng="0" ptsTypes="AA">
                                      <p:cBhvr>
                                        <p:cTn id="36" dur="1000" fill="hold"/>
                                        <p:tgtEl>
                                          <p:spTgt spid="28"/>
                                        </p:tgtEl>
                                        <p:attrNameLst>
                                          <p:attrName>ppt_x</p:attrName>
                                          <p:attrName>ppt_y</p:attrName>
                                        </p:attrNameLst>
                                      </p:cBhvr>
                                      <p:rCtr x="807" y="0"/>
                                    </p:animMotion>
                                  </p:childTnLst>
                                </p:cTn>
                              </p:par>
                              <p:par>
                                <p:cTn id="37" presetID="10" presetClass="entr" presetSubtype="0" fill="hold" grpId="0" nodeType="withEffect">
                                  <p:stCondLst>
                                    <p:cond delay="150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63" presetClass="path" presetSubtype="0" accel="50000" decel="50000" fill="hold" grpId="1" nodeType="withEffect">
                                  <p:stCondLst>
                                    <p:cond delay="1500"/>
                                  </p:stCondLst>
                                  <p:childTnLst>
                                    <p:animMotion origin="layout" path="M -0.01614 -1.48148E-6 L -3.33333E-6 -1.48148E-6 " pathEditMode="relative" rAng="0" ptsTypes="AA">
                                      <p:cBhvr>
                                        <p:cTn id="41" dur="1000" fill="hold"/>
                                        <p:tgtEl>
                                          <p:spTgt spid="10"/>
                                        </p:tgtEl>
                                        <p:attrNameLst>
                                          <p:attrName>ppt_x</p:attrName>
                                          <p:attrName>ppt_y</p:attrName>
                                        </p:attrNameLst>
                                      </p:cBhvr>
                                      <p:rCtr x="807" y="0"/>
                                    </p:animMotion>
                                  </p:childTnLst>
                                </p:cTn>
                              </p:par>
                              <p:par>
                                <p:cTn id="42" presetID="10" presetClass="entr" presetSubtype="0" fill="hold" grpId="0" nodeType="withEffect">
                                  <p:stCondLst>
                                    <p:cond delay="200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par>
                                <p:cTn id="45" presetID="63" presetClass="path" presetSubtype="0" accel="50000" decel="50000" fill="hold" grpId="1" nodeType="withEffect">
                                  <p:stCondLst>
                                    <p:cond delay="2000"/>
                                  </p:stCondLst>
                                  <p:childTnLst>
                                    <p:animMotion origin="layout" path="M -0.01614 -1.48148E-6 L -3.33333E-6 -1.48148E-6 " pathEditMode="relative" rAng="0" ptsTypes="AA">
                                      <p:cBhvr>
                                        <p:cTn id="46" dur="1000" fill="hold"/>
                                        <p:tgtEl>
                                          <p:spTgt spid="11"/>
                                        </p:tgtEl>
                                        <p:attrNameLst>
                                          <p:attrName>ppt_x</p:attrName>
                                          <p:attrName>ppt_y</p:attrName>
                                        </p:attrNameLst>
                                      </p:cBhvr>
                                      <p:rCtr x="807" y="0"/>
                                    </p:animMotion>
                                  </p:childTnLst>
                                </p:cTn>
                              </p:par>
                              <p:par>
                                <p:cTn id="47" presetID="10" presetClass="entr" presetSubtype="0" fill="hold" grpId="0" nodeType="withEffect">
                                  <p:stCondLst>
                                    <p:cond delay="250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63" presetClass="path" presetSubtype="0" accel="50000" decel="50000" fill="hold" grpId="1" nodeType="withEffect">
                                  <p:stCondLst>
                                    <p:cond delay="2500"/>
                                  </p:stCondLst>
                                  <p:childTnLst>
                                    <p:animMotion origin="layout" path="M -0.01614 -1.48148E-6 L -3.33333E-6 -1.48148E-6 " pathEditMode="relative" rAng="0" ptsTypes="AA">
                                      <p:cBhvr>
                                        <p:cTn id="51" dur="1000" fill="hold"/>
                                        <p:tgtEl>
                                          <p:spTgt spid="12"/>
                                        </p:tgtEl>
                                        <p:attrNameLst>
                                          <p:attrName>ppt_x</p:attrName>
                                          <p:attrName>ppt_y</p:attrName>
                                        </p:attrNameLst>
                                      </p:cBhvr>
                                      <p:rCtr x="807" y="0"/>
                                    </p:animMotion>
                                  </p:childTnLst>
                                </p:cTn>
                              </p:par>
                              <p:par>
                                <p:cTn id="52" presetID="10" presetClass="entr" presetSubtype="0" fill="hold" grpId="0" nodeType="withEffect">
                                  <p:stCondLst>
                                    <p:cond delay="300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par>
                                <p:cTn id="55" presetID="63" presetClass="path" presetSubtype="0" accel="50000" decel="50000" fill="hold" grpId="1" nodeType="withEffect">
                                  <p:stCondLst>
                                    <p:cond delay="3000"/>
                                  </p:stCondLst>
                                  <p:childTnLst>
                                    <p:animMotion origin="layout" path="M -0.01614 -1.48148E-6 L -3.33333E-6 -1.48148E-6 " pathEditMode="relative" rAng="0" ptsTypes="AA">
                                      <p:cBhvr>
                                        <p:cTn id="56" dur="1000" fill="hold"/>
                                        <p:tgtEl>
                                          <p:spTgt spid="13"/>
                                        </p:tgtEl>
                                        <p:attrNameLst>
                                          <p:attrName>ppt_x</p:attrName>
                                          <p:attrName>ppt_y</p:attrName>
                                        </p:attrNameLst>
                                      </p:cBhvr>
                                      <p:rCtr x="807" y="0"/>
                                    </p:animMotion>
                                  </p:childTnLst>
                                </p:cTn>
                              </p:par>
                              <p:par>
                                <p:cTn id="57" presetID="10" presetClass="entr" presetSubtype="0" fill="hold" grpId="0" nodeType="withEffect">
                                  <p:stCondLst>
                                    <p:cond delay="350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par>
                                <p:cTn id="60" presetID="63" presetClass="path" presetSubtype="0" accel="50000" decel="50000" fill="hold" grpId="1" nodeType="withEffect">
                                  <p:stCondLst>
                                    <p:cond delay="3500"/>
                                  </p:stCondLst>
                                  <p:childTnLst>
                                    <p:animMotion origin="layout" path="M -0.01614 -1.48148E-6 L -3.33333E-6 -1.48148E-6 " pathEditMode="relative" rAng="0" ptsTypes="AA">
                                      <p:cBhvr>
                                        <p:cTn id="61" dur="1000" fill="hold"/>
                                        <p:tgtEl>
                                          <p:spTgt spid="14"/>
                                        </p:tgtEl>
                                        <p:attrNameLst>
                                          <p:attrName>ppt_x</p:attrName>
                                          <p:attrName>ppt_y</p:attrName>
                                        </p:attrNameLst>
                                      </p:cBhvr>
                                      <p:rCtr x="807" y="0"/>
                                    </p:animMotion>
                                  </p:childTnLst>
                                </p:cTn>
                              </p:par>
                              <p:par>
                                <p:cTn id="62" presetID="10" presetClass="entr" presetSubtype="0" fill="hold" grpId="0" nodeType="withEffect">
                                  <p:stCondLst>
                                    <p:cond delay="350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childTnLst>
                                </p:cTn>
                              </p:par>
                              <p:par>
                                <p:cTn id="65" presetID="63" presetClass="path" presetSubtype="0" accel="50000" decel="50000" fill="hold" grpId="1" nodeType="withEffect">
                                  <p:stCondLst>
                                    <p:cond delay="3500"/>
                                  </p:stCondLst>
                                  <p:childTnLst>
                                    <p:animMotion origin="layout" path="M 0.00013 -0.02407 L -2.70833E-6 -1.48148E-6 " pathEditMode="relative" rAng="0" ptsTypes="AA">
                                      <p:cBhvr>
                                        <p:cTn id="66" dur="1000" fill="hold"/>
                                        <p:tgtEl>
                                          <p:spTgt spid="24"/>
                                        </p:tgtEl>
                                        <p:attrNameLst>
                                          <p:attrName>ppt_x</p:attrName>
                                          <p:attrName>ppt_y</p:attrName>
                                        </p:attrNameLst>
                                      </p:cBhvr>
                                      <p:rCtr x="-13" y="1204"/>
                                    </p:animMotion>
                                  </p:childTnLst>
                                </p:cTn>
                              </p:par>
                              <p:par>
                                <p:cTn id="67" presetID="10" presetClass="entr" presetSubtype="0" fill="hold" grpId="0" nodeType="withEffect">
                                  <p:stCondLst>
                                    <p:cond delay="3500"/>
                                  </p:stCondLst>
                                  <p:childTnLst>
                                    <p:set>
                                      <p:cBhvr>
                                        <p:cTn id="68" dur="1" fill="hold">
                                          <p:stCondLst>
                                            <p:cond delay="0"/>
                                          </p:stCondLst>
                                        </p:cTn>
                                        <p:tgtEl>
                                          <p:spTgt spid="33"/>
                                        </p:tgtEl>
                                        <p:attrNameLst>
                                          <p:attrName>style.visibility</p:attrName>
                                        </p:attrNameLst>
                                      </p:cBhvr>
                                      <p:to>
                                        <p:strVal val="visible"/>
                                      </p:to>
                                    </p:set>
                                    <p:animEffect transition="in" filter="fade">
                                      <p:cBhvr>
                                        <p:cTn id="69" dur="500"/>
                                        <p:tgtEl>
                                          <p:spTgt spid="33"/>
                                        </p:tgtEl>
                                      </p:cBhvr>
                                    </p:animEffect>
                                  </p:childTnLst>
                                </p:cTn>
                              </p:par>
                              <p:par>
                                <p:cTn id="70" presetID="63" presetClass="path" presetSubtype="0" accel="50000" decel="50000" fill="hold" grpId="1" nodeType="withEffect">
                                  <p:stCondLst>
                                    <p:cond delay="3500"/>
                                  </p:stCondLst>
                                  <p:childTnLst>
                                    <p:animMotion origin="layout" path="M 2.91667E-6 0.02269 L 2.91667E-6 -1.48148E-6 " pathEditMode="relative" rAng="0" ptsTypes="AA">
                                      <p:cBhvr>
                                        <p:cTn id="71" dur="1000" fill="hold"/>
                                        <p:tgtEl>
                                          <p:spTgt spid="33"/>
                                        </p:tgtEl>
                                        <p:attrNameLst>
                                          <p:attrName>ppt_x</p:attrName>
                                          <p:attrName>ppt_y</p:attrName>
                                        </p:attrNameLst>
                                      </p:cBhvr>
                                      <p:rCtr x="0" y="-1134"/>
                                    </p:animMotion>
                                  </p:childTnLst>
                                </p:cTn>
                              </p:par>
                              <p:par>
                                <p:cTn id="72" presetID="22" presetClass="entr" presetSubtype="8" fill="hold" nodeType="withEffect">
                                  <p:stCondLst>
                                    <p:cond delay="500"/>
                                  </p:stCondLst>
                                  <p:childTnLst>
                                    <p:set>
                                      <p:cBhvr>
                                        <p:cTn id="73" dur="1" fill="hold">
                                          <p:stCondLst>
                                            <p:cond delay="0"/>
                                          </p:stCondLst>
                                        </p:cTn>
                                        <p:tgtEl>
                                          <p:spTgt spid="6"/>
                                        </p:tgtEl>
                                        <p:attrNameLst>
                                          <p:attrName>style.visibility</p:attrName>
                                        </p:attrNameLst>
                                      </p:cBhvr>
                                      <p:to>
                                        <p:strVal val="visible"/>
                                      </p:to>
                                    </p:set>
                                    <p:animEffect transition="in" filter="wipe(left)">
                                      <p:cBhvr>
                                        <p:cTn id="74" dur="4000"/>
                                        <p:tgtEl>
                                          <p:spTgt spid="6"/>
                                        </p:tgtEl>
                                      </p:cBhvr>
                                    </p:animEffect>
                                  </p:childTnLst>
                                </p:cTn>
                              </p:par>
                              <p:par>
                                <p:cTn id="75" presetID="22" presetClass="entr" presetSubtype="1" fill="hold" nodeType="withEffect">
                                  <p:stCondLst>
                                    <p:cond delay="500"/>
                                  </p:stCondLst>
                                  <p:childTnLst>
                                    <p:set>
                                      <p:cBhvr>
                                        <p:cTn id="76" dur="1" fill="hold">
                                          <p:stCondLst>
                                            <p:cond delay="0"/>
                                          </p:stCondLst>
                                        </p:cTn>
                                        <p:tgtEl>
                                          <p:spTgt spid="70"/>
                                        </p:tgtEl>
                                        <p:attrNameLst>
                                          <p:attrName>style.visibility</p:attrName>
                                        </p:attrNameLst>
                                      </p:cBhvr>
                                      <p:to>
                                        <p:strVal val="visible"/>
                                      </p:to>
                                    </p:set>
                                    <p:animEffect transition="in" filter="wipe(up)">
                                      <p:cBhvr>
                                        <p:cTn id="77" dur="750"/>
                                        <p:tgtEl>
                                          <p:spTgt spid="70"/>
                                        </p:tgtEl>
                                      </p:cBhvr>
                                    </p:animEffect>
                                  </p:childTnLst>
                                </p:cTn>
                              </p:par>
                              <p:par>
                                <p:cTn id="78" presetID="22" presetClass="entr" presetSubtype="1" fill="hold" nodeType="withEffect">
                                  <p:stCondLst>
                                    <p:cond delay="2500"/>
                                  </p:stCondLst>
                                  <p:childTnLst>
                                    <p:set>
                                      <p:cBhvr>
                                        <p:cTn id="79" dur="1" fill="hold">
                                          <p:stCondLst>
                                            <p:cond delay="0"/>
                                          </p:stCondLst>
                                        </p:cTn>
                                        <p:tgtEl>
                                          <p:spTgt spid="97"/>
                                        </p:tgtEl>
                                        <p:attrNameLst>
                                          <p:attrName>style.visibility</p:attrName>
                                        </p:attrNameLst>
                                      </p:cBhvr>
                                      <p:to>
                                        <p:strVal val="visible"/>
                                      </p:to>
                                    </p:set>
                                    <p:animEffect transition="in" filter="wipe(up)">
                                      <p:cBhvr>
                                        <p:cTn id="80" dur="750"/>
                                        <p:tgtEl>
                                          <p:spTgt spid="97"/>
                                        </p:tgtEl>
                                      </p:cBhvr>
                                    </p:animEffect>
                                  </p:childTnLst>
                                </p:cTn>
                              </p:par>
                              <p:par>
                                <p:cTn id="81" presetID="22" presetClass="entr" presetSubtype="1" fill="hold" nodeType="withEffect">
                                  <p:stCondLst>
                                    <p:cond delay="4000"/>
                                  </p:stCondLst>
                                  <p:childTnLst>
                                    <p:set>
                                      <p:cBhvr>
                                        <p:cTn id="82" dur="1" fill="hold">
                                          <p:stCondLst>
                                            <p:cond delay="0"/>
                                          </p:stCondLst>
                                        </p:cTn>
                                        <p:tgtEl>
                                          <p:spTgt spid="73"/>
                                        </p:tgtEl>
                                        <p:attrNameLst>
                                          <p:attrName>style.visibility</p:attrName>
                                        </p:attrNameLst>
                                      </p:cBhvr>
                                      <p:to>
                                        <p:strVal val="visible"/>
                                      </p:to>
                                    </p:set>
                                    <p:animEffect transition="in" filter="wipe(up)">
                                      <p:cBhvr>
                                        <p:cTn id="83" dur="750"/>
                                        <p:tgtEl>
                                          <p:spTgt spid="73"/>
                                        </p:tgtEl>
                                      </p:cBhvr>
                                    </p:animEffect>
                                  </p:childTnLst>
                                </p:cTn>
                              </p:par>
                              <p:par>
                                <p:cTn id="84" presetID="22" presetClass="entr" presetSubtype="4" fill="hold" nodeType="withEffect">
                                  <p:stCondLst>
                                    <p:cond delay="4000"/>
                                  </p:stCondLst>
                                  <p:childTnLst>
                                    <p:set>
                                      <p:cBhvr>
                                        <p:cTn id="85" dur="1" fill="hold">
                                          <p:stCondLst>
                                            <p:cond delay="0"/>
                                          </p:stCondLst>
                                        </p:cTn>
                                        <p:tgtEl>
                                          <p:spTgt spid="76"/>
                                        </p:tgtEl>
                                        <p:attrNameLst>
                                          <p:attrName>style.visibility</p:attrName>
                                        </p:attrNameLst>
                                      </p:cBhvr>
                                      <p:to>
                                        <p:strVal val="visible"/>
                                      </p:to>
                                    </p:set>
                                    <p:animEffect transition="in" filter="wipe(down)">
                                      <p:cBhvr>
                                        <p:cTn id="86" dur="75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9" grpId="0" animBg="1"/>
      <p:bldP spid="19" grpId="1" animBg="1"/>
      <p:bldP spid="24" grpId="0" animBg="1"/>
      <p:bldP spid="24" grpId="1" animBg="1"/>
      <p:bldP spid="28" grpId="0" animBg="1"/>
      <p:bldP spid="28" grpId="1" animBg="1"/>
      <p:bldP spid="33" grpId="0" animBg="1"/>
      <p:bldP spid="33" grpId="1" animBg="1"/>
      <p:bldP spid="2" grpId="0" animBg="1"/>
      <p:bldP spid="2" grpId="1" animBg="1"/>
      <p:bldP spid="27" grpId="0" animBg="1"/>
      <p:bldP spid="27"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D4DC2C91-8355-4DA0-B7EE-2E9241689508}"/>
              </a:ext>
            </a:extLst>
          </p:cNvPr>
          <p:cNvSpPr txBox="1"/>
          <p:nvPr/>
        </p:nvSpPr>
        <p:spPr>
          <a:xfrm>
            <a:off x="3378200" y="317816"/>
            <a:ext cx="5435600" cy="567463"/>
          </a:xfrm>
          <a:prstGeom prst="rect">
            <a:avLst/>
          </a:prstGeom>
          <a:noFill/>
        </p:spPr>
        <p:txBody>
          <a:bodyPr wrap="square" rtlCol="0">
            <a:spAutoFit/>
          </a:bodyPr>
          <a:lstStyle/>
          <a:p>
            <a:pPr algn="ctr">
              <a:lnSpc>
                <a:spcPts val="4000"/>
              </a:lnSpc>
            </a:pPr>
            <a:r>
              <a:rPr lang="en-US" sz="3000" dirty="0">
                <a:solidFill>
                  <a:schemeClr val="tx2">
                    <a:lumMod val="60000"/>
                    <a:lumOff val="40000"/>
                  </a:schemeClr>
                </a:solidFill>
                <a:latin typeface="Montserrat" panose="00000500000000000000" pitchFamily="50" charset="0"/>
              </a:rPr>
              <a:t>Annual Budget Layout</a:t>
            </a:r>
          </a:p>
        </p:txBody>
      </p:sp>
      <p:grpSp>
        <p:nvGrpSpPr>
          <p:cNvPr id="56" name="Group 55">
            <a:extLst>
              <a:ext uri="{FF2B5EF4-FFF2-40B4-BE49-F238E27FC236}">
                <a16:creationId xmlns:a16="http://schemas.microsoft.com/office/drawing/2014/main" id="{155C2BA0-5837-409E-A750-BE112F5EE69B}"/>
              </a:ext>
            </a:extLst>
          </p:cNvPr>
          <p:cNvGrpSpPr/>
          <p:nvPr/>
        </p:nvGrpSpPr>
        <p:grpSpPr>
          <a:xfrm>
            <a:off x="763899" y="1150421"/>
            <a:ext cx="10664202" cy="5070010"/>
            <a:chOff x="763899" y="1150421"/>
            <a:chExt cx="10664202" cy="5070010"/>
          </a:xfrm>
        </p:grpSpPr>
        <p:sp>
          <p:nvSpPr>
            <p:cNvPr id="4" name="Rectangle: Rounded Corners 3">
              <a:extLst>
                <a:ext uri="{FF2B5EF4-FFF2-40B4-BE49-F238E27FC236}">
                  <a16:creationId xmlns:a16="http://schemas.microsoft.com/office/drawing/2014/main" id="{6A3A690B-0723-4FB3-AAF9-21C3CA31F4BB}"/>
                </a:ext>
              </a:extLst>
            </p:cNvPr>
            <p:cNvSpPr/>
            <p:nvPr/>
          </p:nvSpPr>
          <p:spPr>
            <a:xfrm>
              <a:off x="4762975" y="1150421"/>
              <a:ext cx="2666050" cy="736288"/>
            </a:xfrm>
            <a:prstGeom prst="roundRect">
              <a:avLst>
                <a:gd name="adj" fmla="val 21251"/>
              </a:avLst>
            </a:prstGeom>
            <a:solidFill>
              <a:schemeClr val="accent1">
                <a:alpha val="85000"/>
              </a:schemeClr>
            </a:solidFill>
            <a:ln>
              <a:noFill/>
            </a:ln>
            <a:effectLst>
              <a:outerShdw blurRad="114300" dist="38100" dir="2700000" sx="98000" sy="98000" algn="tl"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400" b="1" dirty="0">
                  <a:solidFill>
                    <a:schemeClr val="bg1"/>
                  </a:solidFill>
                  <a:latin typeface="Montserrat" panose="00000500000000000000" pitchFamily="50" charset="0"/>
                </a:rPr>
                <a:t>ANNUAL BUDGET</a:t>
              </a:r>
            </a:p>
          </p:txBody>
        </p:sp>
        <p:sp>
          <p:nvSpPr>
            <p:cNvPr id="6" name="Rectangle: Rounded Corners 5">
              <a:extLst>
                <a:ext uri="{FF2B5EF4-FFF2-40B4-BE49-F238E27FC236}">
                  <a16:creationId xmlns:a16="http://schemas.microsoft.com/office/drawing/2014/main" id="{DC562A37-64AE-4AEC-A224-4F26228672CF}"/>
                </a:ext>
              </a:extLst>
            </p:cNvPr>
            <p:cNvSpPr/>
            <p:nvPr/>
          </p:nvSpPr>
          <p:spPr>
            <a:xfrm>
              <a:off x="1969608" y="2562822"/>
              <a:ext cx="2666050" cy="736288"/>
            </a:xfrm>
            <a:prstGeom prst="roundRect">
              <a:avLst>
                <a:gd name="adj" fmla="val 21251"/>
              </a:avLst>
            </a:prstGeom>
            <a:solidFill>
              <a:schemeClr val="bg1">
                <a:alpha val="85000"/>
              </a:schemeClr>
            </a:solidFill>
            <a:ln>
              <a:noFill/>
            </a:ln>
            <a:effectLst>
              <a:outerShdw blurRad="114300" dist="38100" dir="2700000" sx="98000" sy="98000" algn="tl"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00"/>
                </a:lnSpc>
              </a:pPr>
              <a:r>
                <a:rPr lang="en-US" sz="1100" dirty="0">
                  <a:solidFill>
                    <a:schemeClr val="tx1"/>
                  </a:solidFill>
                  <a:latin typeface="Montserrat" panose="00000500000000000000" pitchFamily="50" charset="0"/>
                </a:rPr>
                <a:t>Sales Budget</a:t>
              </a:r>
            </a:p>
          </p:txBody>
        </p:sp>
        <p:sp>
          <p:nvSpPr>
            <p:cNvPr id="7" name="Rectangle: Rounded Corners 6">
              <a:extLst>
                <a:ext uri="{FF2B5EF4-FFF2-40B4-BE49-F238E27FC236}">
                  <a16:creationId xmlns:a16="http://schemas.microsoft.com/office/drawing/2014/main" id="{2558FA39-8620-4F16-9A23-A9E745222E64}"/>
                </a:ext>
              </a:extLst>
            </p:cNvPr>
            <p:cNvSpPr/>
            <p:nvPr/>
          </p:nvSpPr>
          <p:spPr>
            <a:xfrm>
              <a:off x="763899" y="3975223"/>
              <a:ext cx="2284101" cy="736288"/>
            </a:xfrm>
            <a:prstGeom prst="roundRect">
              <a:avLst>
                <a:gd name="adj" fmla="val 21251"/>
              </a:avLst>
            </a:prstGeom>
            <a:solidFill>
              <a:schemeClr val="bg1">
                <a:alpha val="85000"/>
              </a:schemeClr>
            </a:solidFill>
            <a:ln>
              <a:noFill/>
            </a:ln>
            <a:effectLst>
              <a:outerShdw blurRad="114300" dist="38100" dir="2700000" sx="98000" sy="98000" algn="tl"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00"/>
                </a:lnSpc>
              </a:pPr>
              <a:r>
                <a:rPr lang="en-US" sz="1100" dirty="0">
                  <a:solidFill>
                    <a:schemeClr val="tx1"/>
                  </a:solidFill>
                  <a:latin typeface="Montserrat" panose="00000500000000000000" pitchFamily="50" charset="0"/>
                </a:rPr>
                <a:t>SG&amp;A</a:t>
              </a:r>
            </a:p>
          </p:txBody>
        </p:sp>
        <p:sp>
          <p:nvSpPr>
            <p:cNvPr id="10" name="Rectangle: Rounded Corners 9">
              <a:extLst>
                <a:ext uri="{FF2B5EF4-FFF2-40B4-BE49-F238E27FC236}">
                  <a16:creationId xmlns:a16="http://schemas.microsoft.com/office/drawing/2014/main" id="{C4884AC2-0CB4-4ABE-B250-E1B6825A2AEC}"/>
                </a:ext>
              </a:extLst>
            </p:cNvPr>
            <p:cNvSpPr/>
            <p:nvPr/>
          </p:nvSpPr>
          <p:spPr>
            <a:xfrm>
              <a:off x="7556342" y="2562822"/>
              <a:ext cx="2666050" cy="736288"/>
            </a:xfrm>
            <a:prstGeom prst="roundRect">
              <a:avLst>
                <a:gd name="adj" fmla="val 21251"/>
              </a:avLst>
            </a:prstGeom>
            <a:solidFill>
              <a:schemeClr val="bg1">
                <a:alpha val="85000"/>
              </a:schemeClr>
            </a:solidFill>
            <a:ln>
              <a:noFill/>
            </a:ln>
            <a:effectLst>
              <a:outerShdw blurRad="114300" dist="38100" dir="2700000" sx="98000" sy="98000" algn="tl"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00"/>
                </a:lnSpc>
              </a:pPr>
              <a:r>
                <a:rPr lang="en-US" sz="1100" dirty="0">
                  <a:solidFill>
                    <a:schemeClr val="tx1"/>
                  </a:solidFill>
                  <a:latin typeface="Montserrat" panose="00000500000000000000" pitchFamily="50" charset="0"/>
                </a:rPr>
                <a:t>Production/Purchasing Budget</a:t>
              </a:r>
            </a:p>
          </p:txBody>
        </p:sp>
        <p:sp>
          <p:nvSpPr>
            <p:cNvPr id="11" name="Rectangle: Rounded Corners 10">
              <a:extLst>
                <a:ext uri="{FF2B5EF4-FFF2-40B4-BE49-F238E27FC236}">
                  <a16:creationId xmlns:a16="http://schemas.microsoft.com/office/drawing/2014/main" id="{A41892F7-AD8B-43A4-8A70-4B5FF6054275}"/>
                </a:ext>
              </a:extLst>
            </p:cNvPr>
            <p:cNvSpPr/>
            <p:nvPr/>
          </p:nvSpPr>
          <p:spPr>
            <a:xfrm>
              <a:off x="3557266" y="3975223"/>
              <a:ext cx="2284101" cy="736288"/>
            </a:xfrm>
            <a:prstGeom prst="roundRect">
              <a:avLst>
                <a:gd name="adj" fmla="val 21251"/>
              </a:avLst>
            </a:prstGeom>
            <a:solidFill>
              <a:schemeClr val="bg1">
                <a:alpha val="85000"/>
              </a:schemeClr>
            </a:solidFill>
            <a:ln>
              <a:noFill/>
            </a:ln>
            <a:effectLst>
              <a:outerShdw blurRad="114300" dist="38100" dir="2700000" sx="98000" sy="98000" algn="tl"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00"/>
                </a:lnSpc>
              </a:pPr>
              <a:r>
                <a:rPr lang="en-US" sz="1100" dirty="0">
                  <a:solidFill>
                    <a:schemeClr val="tx1"/>
                  </a:solidFill>
                  <a:latin typeface="Montserrat" panose="00000500000000000000" pitchFamily="50" charset="0"/>
                </a:rPr>
                <a:t>Capex &amp; R&amp;D</a:t>
              </a:r>
            </a:p>
          </p:txBody>
        </p:sp>
        <p:sp>
          <p:nvSpPr>
            <p:cNvPr id="12" name="Rectangle: Rounded Corners 11">
              <a:extLst>
                <a:ext uri="{FF2B5EF4-FFF2-40B4-BE49-F238E27FC236}">
                  <a16:creationId xmlns:a16="http://schemas.microsoft.com/office/drawing/2014/main" id="{2CEAF224-1ADF-489A-B936-686B6E53CCD9}"/>
                </a:ext>
              </a:extLst>
            </p:cNvPr>
            <p:cNvSpPr/>
            <p:nvPr/>
          </p:nvSpPr>
          <p:spPr>
            <a:xfrm>
              <a:off x="6350633" y="3975223"/>
              <a:ext cx="2284101" cy="736288"/>
            </a:xfrm>
            <a:prstGeom prst="roundRect">
              <a:avLst>
                <a:gd name="adj" fmla="val 21251"/>
              </a:avLst>
            </a:prstGeom>
            <a:solidFill>
              <a:schemeClr val="bg1">
                <a:alpha val="85000"/>
              </a:schemeClr>
            </a:solidFill>
            <a:ln>
              <a:noFill/>
            </a:ln>
            <a:effectLst>
              <a:outerShdw blurRad="114300" dist="38100" dir="2700000" sx="98000" sy="98000" algn="tl"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00"/>
                </a:lnSpc>
              </a:pPr>
              <a:r>
                <a:rPr lang="en-US" sz="1100" dirty="0">
                  <a:solidFill>
                    <a:schemeClr val="tx1"/>
                  </a:solidFill>
                  <a:latin typeface="Montserrat" panose="00000500000000000000" pitchFamily="50" charset="0"/>
                </a:rPr>
                <a:t>Inventory</a:t>
              </a:r>
            </a:p>
          </p:txBody>
        </p:sp>
        <p:sp>
          <p:nvSpPr>
            <p:cNvPr id="13" name="Rectangle: Rounded Corners 12">
              <a:extLst>
                <a:ext uri="{FF2B5EF4-FFF2-40B4-BE49-F238E27FC236}">
                  <a16:creationId xmlns:a16="http://schemas.microsoft.com/office/drawing/2014/main" id="{8C5EB62F-8312-4E35-A0FD-1C9FE0387B39}"/>
                </a:ext>
              </a:extLst>
            </p:cNvPr>
            <p:cNvSpPr/>
            <p:nvPr/>
          </p:nvSpPr>
          <p:spPr>
            <a:xfrm>
              <a:off x="9144000" y="3975223"/>
              <a:ext cx="2284101" cy="736288"/>
            </a:xfrm>
            <a:prstGeom prst="roundRect">
              <a:avLst>
                <a:gd name="adj" fmla="val 21251"/>
              </a:avLst>
            </a:prstGeom>
            <a:solidFill>
              <a:schemeClr val="bg1">
                <a:alpha val="85000"/>
              </a:schemeClr>
            </a:solidFill>
            <a:ln>
              <a:noFill/>
            </a:ln>
            <a:effectLst>
              <a:outerShdw blurRad="114300" dist="38100" dir="2700000" sx="98000" sy="98000" algn="tl"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00"/>
                </a:lnSpc>
              </a:pPr>
              <a:r>
                <a:rPr lang="en-US" sz="1100" dirty="0">
                  <a:solidFill>
                    <a:schemeClr val="tx1"/>
                  </a:solidFill>
                  <a:latin typeface="Montserrat" panose="00000500000000000000" pitchFamily="50" charset="0"/>
                </a:rPr>
                <a:t>COGS (Labor, Material, Overhead)</a:t>
              </a:r>
            </a:p>
          </p:txBody>
        </p:sp>
        <p:sp>
          <p:nvSpPr>
            <p:cNvPr id="14" name="Rectangle: Rounded Corners 13">
              <a:extLst>
                <a:ext uri="{FF2B5EF4-FFF2-40B4-BE49-F238E27FC236}">
                  <a16:creationId xmlns:a16="http://schemas.microsoft.com/office/drawing/2014/main" id="{C4C39E31-DFC6-483B-A984-66E7FA4E0AE3}"/>
                </a:ext>
              </a:extLst>
            </p:cNvPr>
            <p:cNvSpPr/>
            <p:nvPr/>
          </p:nvSpPr>
          <p:spPr>
            <a:xfrm>
              <a:off x="2160583" y="5484143"/>
              <a:ext cx="2284101" cy="736288"/>
            </a:xfrm>
            <a:prstGeom prst="roundRect">
              <a:avLst>
                <a:gd name="adj" fmla="val 21251"/>
              </a:avLst>
            </a:prstGeom>
            <a:solidFill>
              <a:schemeClr val="bg1">
                <a:alpha val="85000"/>
              </a:schemeClr>
            </a:solidFill>
            <a:ln>
              <a:noFill/>
            </a:ln>
            <a:effectLst>
              <a:outerShdw blurRad="114300" dist="38100" dir="2700000" sx="98000" sy="98000" algn="tl"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00"/>
                </a:lnSpc>
              </a:pPr>
              <a:r>
                <a:rPr lang="en-US" sz="1100" dirty="0">
                  <a:solidFill>
                    <a:schemeClr val="tx1"/>
                  </a:solidFill>
                  <a:latin typeface="Montserrat" panose="00000500000000000000" pitchFamily="50" charset="0"/>
                </a:rPr>
                <a:t>Cash Plan / CF Statement</a:t>
              </a:r>
            </a:p>
          </p:txBody>
        </p:sp>
        <p:sp>
          <p:nvSpPr>
            <p:cNvPr id="15" name="Rectangle: Rounded Corners 14">
              <a:extLst>
                <a:ext uri="{FF2B5EF4-FFF2-40B4-BE49-F238E27FC236}">
                  <a16:creationId xmlns:a16="http://schemas.microsoft.com/office/drawing/2014/main" id="{B2263F65-DF3D-4001-B0E7-48FFB7FADB54}"/>
                </a:ext>
              </a:extLst>
            </p:cNvPr>
            <p:cNvSpPr/>
            <p:nvPr/>
          </p:nvSpPr>
          <p:spPr>
            <a:xfrm>
              <a:off x="4953950" y="5484143"/>
              <a:ext cx="2284101" cy="736288"/>
            </a:xfrm>
            <a:prstGeom prst="roundRect">
              <a:avLst>
                <a:gd name="adj" fmla="val 21251"/>
              </a:avLst>
            </a:prstGeom>
            <a:solidFill>
              <a:schemeClr val="bg1">
                <a:alpha val="85000"/>
              </a:schemeClr>
            </a:solidFill>
            <a:ln>
              <a:noFill/>
            </a:ln>
            <a:effectLst>
              <a:outerShdw blurRad="114300" dist="38100" dir="2700000" sx="98000" sy="98000" algn="tl"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00"/>
                </a:lnSpc>
              </a:pPr>
              <a:r>
                <a:rPr lang="en-US" sz="1100" dirty="0">
                  <a:solidFill>
                    <a:schemeClr val="tx1"/>
                  </a:solidFill>
                  <a:latin typeface="Montserrat" panose="00000500000000000000" pitchFamily="50" charset="0"/>
                </a:rPr>
                <a:t>Income Statement</a:t>
              </a:r>
            </a:p>
          </p:txBody>
        </p:sp>
        <p:sp>
          <p:nvSpPr>
            <p:cNvPr id="16" name="Rectangle: Rounded Corners 15">
              <a:extLst>
                <a:ext uri="{FF2B5EF4-FFF2-40B4-BE49-F238E27FC236}">
                  <a16:creationId xmlns:a16="http://schemas.microsoft.com/office/drawing/2014/main" id="{5EC79182-F4DC-4D52-BDF0-F07B6FB7F989}"/>
                </a:ext>
              </a:extLst>
            </p:cNvPr>
            <p:cNvSpPr/>
            <p:nvPr/>
          </p:nvSpPr>
          <p:spPr>
            <a:xfrm>
              <a:off x="7747317" y="5484143"/>
              <a:ext cx="2284101" cy="736288"/>
            </a:xfrm>
            <a:prstGeom prst="roundRect">
              <a:avLst>
                <a:gd name="adj" fmla="val 21251"/>
              </a:avLst>
            </a:prstGeom>
            <a:solidFill>
              <a:schemeClr val="bg1">
                <a:alpha val="85000"/>
              </a:schemeClr>
            </a:solidFill>
            <a:ln>
              <a:noFill/>
            </a:ln>
            <a:effectLst>
              <a:outerShdw blurRad="114300" dist="38100" dir="2700000" sx="98000" sy="98000" algn="tl"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00"/>
                </a:lnSpc>
              </a:pPr>
              <a:r>
                <a:rPr lang="en-US" sz="1100" dirty="0">
                  <a:solidFill>
                    <a:schemeClr val="tx1"/>
                  </a:solidFill>
                  <a:latin typeface="Montserrat" panose="00000500000000000000" pitchFamily="50" charset="0"/>
                </a:rPr>
                <a:t>Balance Sheet</a:t>
              </a:r>
            </a:p>
          </p:txBody>
        </p:sp>
        <p:cxnSp>
          <p:nvCxnSpPr>
            <p:cNvPr id="19" name="Connector: Elbow 18">
              <a:extLst>
                <a:ext uri="{FF2B5EF4-FFF2-40B4-BE49-F238E27FC236}">
                  <a16:creationId xmlns:a16="http://schemas.microsoft.com/office/drawing/2014/main" id="{9559D369-A4BD-4518-A1EA-42B14990B736}"/>
                </a:ext>
              </a:extLst>
            </p:cNvPr>
            <p:cNvCxnSpPr>
              <a:stCxn id="4" idx="2"/>
              <a:endCxn id="6" idx="0"/>
            </p:cNvCxnSpPr>
            <p:nvPr/>
          </p:nvCxnSpPr>
          <p:spPr>
            <a:xfrm rot="5400000">
              <a:off x="4361261" y="828082"/>
              <a:ext cx="676113" cy="2793367"/>
            </a:xfrm>
            <a:prstGeom prst="bentConnector3">
              <a:avLst/>
            </a:prstGeom>
            <a:ln w="76200">
              <a:gradFill>
                <a:gsLst>
                  <a:gs pos="0">
                    <a:schemeClr val="accent1">
                      <a:alpha val="5000"/>
                    </a:schemeClr>
                  </a:gs>
                  <a:gs pos="100000">
                    <a:schemeClr val="accent1">
                      <a:alpha val="50000"/>
                    </a:schemeClr>
                  </a:gs>
                </a:gsLst>
                <a:lin ang="540000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1F093B58-93F3-4662-96E0-F6226F4CD918}"/>
                </a:ext>
              </a:extLst>
            </p:cNvPr>
            <p:cNvCxnSpPr>
              <a:cxnSpLocks/>
              <a:stCxn id="4" idx="2"/>
              <a:endCxn id="10" idx="0"/>
            </p:cNvCxnSpPr>
            <p:nvPr/>
          </p:nvCxnSpPr>
          <p:spPr>
            <a:xfrm rot="16200000" flipH="1">
              <a:off x="7154627" y="828081"/>
              <a:ext cx="676113" cy="2793367"/>
            </a:xfrm>
            <a:prstGeom prst="bentConnector3">
              <a:avLst>
                <a:gd name="adj1" fmla="val 50000"/>
              </a:avLst>
            </a:prstGeom>
            <a:ln w="76200">
              <a:gradFill>
                <a:gsLst>
                  <a:gs pos="0">
                    <a:schemeClr val="accent1">
                      <a:alpha val="5000"/>
                    </a:schemeClr>
                  </a:gs>
                  <a:gs pos="100000">
                    <a:schemeClr val="accent1">
                      <a:alpha val="50000"/>
                    </a:schemeClr>
                  </a:gs>
                </a:gsLst>
                <a:lin ang="540000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D10C2211-E8A9-40E0-92D9-7830D9C7A69A}"/>
                </a:ext>
              </a:extLst>
            </p:cNvPr>
            <p:cNvCxnSpPr>
              <a:cxnSpLocks/>
              <a:stCxn id="6" idx="2"/>
              <a:endCxn id="7" idx="0"/>
            </p:cNvCxnSpPr>
            <p:nvPr/>
          </p:nvCxnSpPr>
          <p:spPr>
            <a:xfrm rot="5400000">
              <a:off x="2266236" y="2938825"/>
              <a:ext cx="676113" cy="1396683"/>
            </a:xfrm>
            <a:prstGeom prst="bentConnector3">
              <a:avLst/>
            </a:prstGeom>
            <a:ln w="76200">
              <a:gradFill>
                <a:gsLst>
                  <a:gs pos="0">
                    <a:schemeClr val="tx2">
                      <a:lumMod val="60000"/>
                      <a:lumOff val="40000"/>
                      <a:alpha val="3000"/>
                    </a:schemeClr>
                  </a:gs>
                  <a:gs pos="100000">
                    <a:schemeClr val="tx2">
                      <a:lumMod val="60000"/>
                      <a:lumOff val="40000"/>
                      <a:alpha val="25000"/>
                    </a:schemeClr>
                  </a:gs>
                </a:gsLst>
                <a:lin ang="540000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D127A3D6-D8F5-408F-92EB-7BD47767DB48}"/>
                </a:ext>
              </a:extLst>
            </p:cNvPr>
            <p:cNvCxnSpPr>
              <a:cxnSpLocks/>
              <a:stCxn id="6" idx="2"/>
              <a:endCxn id="11" idx="0"/>
            </p:cNvCxnSpPr>
            <p:nvPr/>
          </p:nvCxnSpPr>
          <p:spPr>
            <a:xfrm rot="16200000" flipH="1">
              <a:off x="3662919" y="2938824"/>
              <a:ext cx="676113" cy="1396684"/>
            </a:xfrm>
            <a:prstGeom prst="bentConnector3">
              <a:avLst/>
            </a:prstGeom>
            <a:ln w="76200">
              <a:gradFill>
                <a:gsLst>
                  <a:gs pos="0">
                    <a:schemeClr val="tx2">
                      <a:lumMod val="60000"/>
                      <a:lumOff val="40000"/>
                      <a:alpha val="3000"/>
                    </a:schemeClr>
                  </a:gs>
                  <a:gs pos="100000">
                    <a:schemeClr val="tx2">
                      <a:lumMod val="60000"/>
                      <a:lumOff val="40000"/>
                      <a:alpha val="25000"/>
                    </a:schemeClr>
                  </a:gs>
                </a:gsLst>
                <a:lin ang="540000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DE0B07E4-2200-4909-B9CB-A095714FA46A}"/>
                </a:ext>
              </a:extLst>
            </p:cNvPr>
            <p:cNvCxnSpPr>
              <a:cxnSpLocks/>
              <a:stCxn id="10" idx="2"/>
              <a:endCxn id="12" idx="0"/>
            </p:cNvCxnSpPr>
            <p:nvPr/>
          </p:nvCxnSpPr>
          <p:spPr>
            <a:xfrm rot="5400000">
              <a:off x="7852970" y="2938825"/>
              <a:ext cx="676113" cy="1396683"/>
            </a:xfrm>
            <a:prstGeom prst="bentConnector3">
              <a:avLst>
                <a:gd name="adj1" fmla="val 50000"/>
              </a:avLst>
            </a:prstGeom>
            <a:ln w="76200">
              <a:gradFill>
                <a:gsLst>
                  <a:gs pos="0">
                    <a:schemeClr val="tx2">
                      <a:lumMod val="60000"/>
                      <a:lumOff val="40000"/>
                      <a:alpha val="3000"/>
                    </a:schemeClr>
                  </a:gs>
                  <a:gs pos="100000">
                    <a:schemeClr val="tx2">
                      <a:lumMod val="60000"/>
                      <a:lumOff val="40000"/>
                      <a:alpha val="25000"/>
                    </a:schemeClr>
                  </a:gs>
                </a:gsLst>
                <a:lin ang="540000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0900AB44-C518-4593-92D7-0FD4CD72ECCB}"/>
                </a:ext>
              </a:extLst>
            </p:cNvPr>
            <p:cNvCxnSpPr>
              <a:cxnSpLocks/>
              <a:stCxn id="10" idx="2"/>
              <a:endCxn id="13" idx="0"/>
            </p:cNvCxnSpPr>
            <p:nvPr/>
          </p:nvCxnSpPr>
          <p:spPr>
            <a:xfrm rot="16200000" flipH="1">
              <a:off x="9249653" y="2938824"/>
              <a:ext cx="676113" cy="1396684"/>
            </a:xfrm>
            <a:prstGeom prst="bentConnector3">
              <a:avLst>
                <a:gd name="adj1" fmla="val 50000"/>
              </a:avLst>
            </a:prstGeom>
            <a:ln w="76200">
              <a:gradFill>
                <a:gsLst>
                  <a:gs pos="0">
                    <a:schemeClr val="tx2">
                      <a:lumMod val="60000"/>
                      <a:lumOff val="40000"/>
                      <a:alpha val="3000"/>
                    </a:schemeClr>
                  </a:gs>
                  <a:gs pos="100000">
                    <a:schemeClr val="tx2">
                      <a:lumMod val="60000"/>
                      <a:lumOff val="40000"/>
                      <a:alpha val="25000"/>
                    </a:schemeClr>
                  </a:gs>
                </a:gsLst>
                <a:lin ang="540000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A35631D3-2C99-4027-9B5F-E81864BE138F}"/>
                </a:ext>
              </a:extLst>
            </p:cNvPr>
            <p:cNvCxnSpPr>
              <a:cxnSpLocks/>
              <a:stCxn id="6" idx="2"/>
              <a:endCxn id="12" idx="0"/>
            </p:cNvCxnSpPr>
            <p:nvPr/>
          </p:nvCxnSpPr>
          <p:spPr>
            <a:xfrm rot="16200000" flipH="1">
              <a:off x="5059602" y="1542140"/>
              <a:ext cx="676113" cy="4190051"/>
            </a:xfrm>
            <a:prstGeom prst="bentConnector3">
              <a:avLst>
                <a:gd name="adj1" fmla="val 50000"/>
              </a:avLst>
            </a:prstGeom>
            <a:ln w="76200">
              <a:gradFill>
                <a:gsLst>
                  <a:gs pos="0">
                    <a:schemeClr val="tx2">
                      <a:lumMod val="60000"/>
                      <a:lumOff val="40000"/>
                      <a:alpha val="3000"/>
                    </a:schemeClr>
                  </a:gs>
                  <a:gs pos="100000">
                    <a:schemeClr val="tx2">
                      <a:lumMod val="60000"/>
                      <a:lumOff val="40000"/>
                      <a:alpha val="25000"/>
                    </a:schemeClr>
                  </a:gs>
                </a:gsLst>
                <a:lin ang="540000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49BA67CC-74E8-4AD1-BA47-9E7F82846D35}"/>
                </a:ext>
              </a:extLst>
            </p:cNvPr>
            <p:cNvCxnSpPr>
              <a:cxnSpLocks/>
              <a:stCxn id="6" idx="2"/>
              <a:endCxn id="13" idx="0"/>
            </p:cNvCxnSpPr>
            <p:nvPr/>
          </p:nvCxnSpPr>
          <p:spPr>
            <a:xfrm rot="16200000" flipH="1">
              <a:off x="6456286" y="145457"/>
              <a:ext cx="676113" cy="6983418"/>
            </a:xfrm>
            <a:prstGeom prst="bentConnector3">
              <a:avLst>
                <a:gd name="adj1" fmla="val 50000"/>
              </a:avLst>
            </a:prstGeom>
            <a:ln w="76200">
              <a:gradFill>
                <a:gsLst>
                  <a:gs pos="0">
                    <a:schemeClr val="tx2">
                      <a:lumMod val="60000"/>
                      <a:lumOff val="40000"/>
                      <a:alpha val="3000"/>
                    </a:schemeClr>
                  </a:gs>
                  <a:gs pos="100000">
                    <a:schemeClr val="tx2">
                      <a:lumMod val="60000"/>
                      <a:lumOff val="40000"/>
                      <a:alpha val="25000"/>
                    </a:schemeClr>
                  </a:gs>
                </a:gsLst>
                <a:lin ang="540000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2A5AFF1C-4D1F-4713-BB44-2891E7B1BAF2}"/>
                </a:ext>
              </a:extLst>
            </p:cNvPr>
            <p:cNvCxnSpPr>
              <a:cxnSpLocks/>
              <a:stCxn id="10" idx="2"/>
              <a:endCxn id="11" idx="0"/>
            </p:cNvCxnSpPr>
            <p:nvPr/>
          </p:nvCxnSpPr>
          <p:spPr>
            <a:xfrm rot="5400000">
              <a:off x="6456286" y="1542141"/>
              <a:ext cx="676113" cy="4190050"/>
            </a:xfrm>
            <a:prstGeom prst="bentConnector3">
              <a:avLst>
                <a:gd name="adj1" fmla="val 50000"/>
              </a:avLst>
            </a:prstGeom>
            <a:ln w="76200">
              <a:gradFill>
                <a:gsLst>
                  <a:gs pos="0">
                    <a:schemeClr val="tx2">
                      <a:lumMod val="60000"/>
                      <a:lumOff val="40000"/>
                      <a:alpha val="3000"/>
                    </a:schemeClr>
                  </a:gs>
                  <a:gs pos="100000">
                    <a:schemeClr val="tx2">
                      <a:lumMod val="60000"/>
                      <a:lumOff val="40000"/>
                      <a:alpha val="25000"/>
                    </a:schemeClr>
                  </a:gs>
                </a:gsLst>
                <a:lin ang="540000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327DA745-B588-48C1-8C2F-1CA706E73C9E}"/>
                </a:ext>
              </a:extLst>
            </p:cNvPr>
            <p:cNvCxnSpPr>
              <a:cxnSpLocks/>
              <a:stCxn id="10" idx="2"/>
              <a:endCxn id="7" idx="0"/>
            </p:cNvCxnSpPr>
            <p:nvPr/>
          </p:nvCxnSpPr>
          <p:spPr>
            <a:xfrm rot="5400000">
              <a:off x="5059603" y="145458"/>
              <a:ext cx="676113" cy="6983417"/>
            </a:xfrm>
            <a:prstGeom prst="bentConnector3">
              <a:avLst>
                <a:gd name="adj1" fmla="val 50000"/>
              </a:avLst>
            </a:prstGeom>
            <a:ln w="76200">
              <a:gradFill>
                <a:gsLst>
                  <a:gs pos="0">
                    <a:schemeClr val="tx2">
                      <a:lumMod val="60000"/>
                      <a:lumOff val="40000"/>
                      <a:alpha val="3000"/>
                    </a:schemeClr>
                  </a:gs>
                  <a:gs pos="100000">
                    <a:schemeClr val="tx2">
                      <a:lumMod val="60000"/>
                      <a:lumOff val="40000"/>
                      <a:alpha val="25000"/>
                    </a:schemeClr>
                  </a:gs>
                </a:gsLst>
                <a:lin ang="5400000" scaled="0"/>
              </a:gradFill>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C99B29E-305D-4E55-953A-3E5F37B4D9D2}"/>
                </a:ext>
              </a:extLst>
            </p:cNvPr>
            <p:cNvGrpSpPr/>
            <p:nvPr/>
          </p:nvGrpSpPr>
          <p:grpSpPr>
            <a:xfrm>
              <a:off x="2695576" y="5021607"/>
              <a:ext cx="6800849" cy="240112"/>
              <a:chOff x="2695576" y="5012082"/>
              <a:chExt cx="6800849" cy="308734"/>
            </a:xfrm>
            <a:gradFill>
              <a:gsLst>
                <a:gs pos="0">
                  <a:schemeClr val="tx2">
                    <a:lumMod val="60000"/>
                    <a:lumOff val="40000"/>
                    <a:alpha val="3000"/>
                  </a:schemeClr>
                </a:gs>
                <a:gs pos="100000">
                  <a:schemeClr val="tx2">
                    <a:lumMod val="60000"/>
                    <a:lumOff val="40000"/>
                    <a:alpha val="50000"/>
                  </a:schemeClr>
                </a:gs>
              </a:gsLst>
              <a:lin ang="5400000" scaled="0"/>
            </a:gradFill>
          </p:grpSpPr>
          <p:sp>
            <p:nvSpPr>
              <p:cNvPr id="52" name="Isosceles Triangle 51">
                <a:extLst>
                  <a:ext uri="{FF2B5EF4-FFF2-40B4-BE49-F238E27FC236}">
                    <a16:creationId xmlns:a16="http://schemas.microsoft.com/office/drawing/2014/main" id="{1E659A3C-96A8-456F-85A3-5B7CB987202A}"/>
                  </a:ext>
                </a:extLst>
              </p:cNvPr>
              <p:cNvSpPr/>
              <p:nvPr/>
            </p:nvSpPr>
            <p:spPr>
              <a:xfrm rot="10800000">
                <a:off x="2695576" y="5012082"/>
                <a:ext cx="1214116" cy="30873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Isosceles Triangle 52">
                <a:extLst>
                  <a:ext uri="{FF2B5EF4-FFF2-40B4-BE49-F238E27FC236}">
                    <a16:creationId xmlns:a16="http://schemas.microsoft.com/office/drawing/2014/main" id="{17E0F24E-C112-4F5C-A199-EF24B0761FC2}"/>
                  </a:ext>
                </a:extLst>
              </p:cNvPr>
              <p:cNvSpPr/>
              <p:nvPr/>
            </p:nvSpPr>
            <p:spPr>
              <a:xfrm rot="10800000">
                <a:off x="5488943" y="5012082"/>
                <a:ext cx="1214116" cy="30873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53">
                <a:extLst>
                  <a:ext uri="{FF2B5EF4-FFF2-40B4-BE49-F238E27FC236}">
                    <a16:creationId xmlns:a16="http://schemas.microsoft.com/office/drawing/2014/main" id="{7D591D93-6AA0-4E53-9CF1-5415C1BE43FA}"/>
                  </a:ext>
                </a:extLst>
              </p:cNvPr>
              <p:cNvSpPr/>
              <p:nvPr/>
            </p:nvSpPr>
            <p:spPr>
              <a:xfrm rot="10800000">
                <a:off x="8282309" y="5012082"/>
                <a:ext cx="1214116" cy="30873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411909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7770C-6E4A-42C1-A696-7712C5DDB664}"/>
              </a:ext>
            </a:extLst>
          </p:cNvPr>
          <p:cNvSpPr txBox="1"/>
          <p:nvPr/>
        </p:nvSpPr>
        <p:spPr>
          <a:xfrm>
            <a:off x="4209143" y="654928"/>
            <a:ext cx="3773714" cy="567463"/>
          </a:xfrm>
          <a:prstGeom prst="rect">
            <a:avLst/>
          </a:prstGeom>
          <a:noFill/>
        </p:spPr>
        <p:txBody>
          <a:bodyPr wrap="square" rtlCol="0">
            <a:spAutoFit/>
          </a:bodyPr>
          <a:lstStyle/>
          <a:p>
            <a:pPr algn="ctr">
              <a:lnSpc>
                <a:spcPts val="4000"/>
              </a:lnSpc>
            </a:pPr>
            <a:r>
              <a:rPr lang="en-US" sz="3000" dirty="0">
                <a:solidFill>
                  <a:schemeClr val="tx2">
                    <a:lumMod val="60000"/>
                    <a:lumOff val="40000"/>
                  </a:schemeClr>
                </a:solidFill>
                <a:latin typeface="Montserrat" panose="00000500000000000000" pitchFamily="50" charset="0"/>
              </a:rPr>
              <a:t>Budget Summary</a:t>
            </a:r>
          </a:p>
        </p:txBody>
      </p:sp>
      <p:sp>
        <p:nvSpPr>
          <p:cNvPr id="5" name="Freeform: Shape 4">
            <a:extLst>
              <a:ext uri="{FF2B5EF4-FFF2-40B4-BE49-F238E27FC236}">
                <a16:creationId xmlns:a16="http://schemas.microsoft.com/office/drawing/2014/main" id="{A2AB924C-15A8-4186-A5F4-0FD545A286AD}"/>
              </a:ext>
            </a:extLst>
          </p:cNvPr>
          <p:cNvSpPr/>
          <p:nvPr/>
        </p:nvSpPr>
        <p:spPr>
          <a:xfrm rot="900000">
            <a:off x="485776" y="2334288"/>
            <a:ext cx="2971078" cy="3437916"/>
          </a:xfrm>
          <a:custGeom>
            <a:avLst/>
            <a:gdLst>
              <a:gd name="connsiteX0" fmla="*/ 5922651 w 5921418"/>
              <a:gd name="connsiteY0" fmla="*/ 5623868 h 6851838"/>
              <a:gd name="connsiteX1" fmla="*/ 4634172 w 5921418"/>
              <a:gd name="connsiteY1" fmla="*/ 6855104 h 6851838"/>
              <a:gd name="connsiteX2" fmla="*/ 3402936 w 5921418"/>
              <a:gd name="connsiteY2" fmla="*/ 5566564 h 6851838"/>
              <a:gd name="connsiteX3" fmla="*/ 3544101 w 5921418"/>
              <a:gd name="connsiteY3" fmla="*/ 5014474 h 6851838"/>
              <a:gd name="connsiteX4" fmla="*/ 3523521 w 5921418"/>
              <a:gd name="connsiteY4" fmla="*/ 4664919 h 6851838"/>
              <a:gd name="connsiteX5" fmla="*/ 3523521 w 5921418"/>
              <a:gd name="connsiteY5" fmla="*/ 4664919 h 6851838"/>
              <a:gd name="connsiteX6" fmla="*/ 3122454 w 5921418"/>
              <a:gd name="connsiteY6" fmla="*/ 4534229 h 6851838"/>
              <a:gd name="connsiteX7" fmla="*/ 2282057 w 5921418"/>
              <a:gd name="connsiteY7" fmla="*/ 4669725 h 6851838"/>
              <a:gd name="connsiteX8" fmla="*/ 616 w 5921418"/>
              <a:gd name="connsiteY8" fmla="*/ 2282057 h 6851838"/>
              <a:gd name="connsiteX9" fmla="*/ 2388223 w 5921418"/>
              <a:gd name="connsiteY9" fmla="*/ 616 h 6851838"/>
              <a:gd name="connsiteX10" fmla="*/ 4669725 w 5921418"/>
              <a:gd name="connsiteY10" fmla="*/ 2388223 h 6851838"/>
              <a:gd name="connsiteX11" fmla="*/ 4233106 w 5921418"/>
              <a:gd name="connsiteY11" fmla="*/ 3695864 h 6851838"/>
              <a:gd name="connsiteX12" fmla="*/ 4226451 w 5921418"/>
              <a:gd name="connsiteY12" fmla="*/ 4159411 h 6851838"/>
              <a:gd name="connsiteX13" fmla="*/ 4226451 w 5921418"/>
              <a:gd name="connsiteY13" fmla="*/ 4159411 h 6851838"/>
              <a:gd name="connsiteX14" fmla="*/ 4587158 w 5921418"/>
              <a:gd name="connsiteY14" fmla="*/ 4337239 h 6851838"/>
              <a:gd name="connsiteX15" fmla="*/ 4691415 w 5921418"/>
              <a:gd name="connsiteY15" fmla="*/ 4335390 h 6851838"/>
              <a:gd name="connsiteX16" fmla="*/ 5922651 w 5921418"/>
              <a:gd name="connsiteY16" fmla="*/ 5623868 h 685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21418" h="6851838">
                <a:moveTo>
                  <a:pt x="5922651" y="5623868"/>
                </a:moveTo>
                <a:cubicBezTo>
                  <a:pt x="5906815" y="6319650"/>
                  <a:pt x="5329954" y="6870940"/>
                  <a:pt x="4634172" y="6855104"/>
                </a:cubicBezTo>
                <a:cubicBezTo>
                  <a:pt x="3938328" y="6839268"/>
                  <a:pt x="3387101" y="6262408"/>
                  <a:pt x="3402936" y="5566564"/>
                </a:cubicBezTo>
                <a:cubicBezTo>
                  <a:pt x="3407434" y="5367356"/>
                  <a:pt x="3457960" y="5180039"/>
                  <a:pt x="3544101" y="5014474"/>
                </a:cubicBezTo>
                <a:cubicBezTo>
                  <a:pt x="3602022" y="4903131"/>
                  <a:pt x="3593765" y="4768929"/>
                  <a:pt x="3523521" y="4664919"/>
                </a:cubicBezTo>
                <a:lnTo>
                  <a:pt x="3523521" y="4664919"/>
                </a:lnTo>
                <a:cubicBezTo>
                  <a:pt x="3435532" y="4534660"/>
                  <a:pt x="3270459" y="4481176"/>
                  <a:pt x="3122454" y="4534229"/>
                </a:cubicBezTo>
                <a:cubicBezTo>
                  <a:pt x="2860396" y="4628133"/>
                  <a:pt x="2576957" y="4676380"/>
                  <a:pt x="2282057" y="4669725"/>
                </a:cubicBezTo>
                <a:cubicBezTo>
                  <a:pt x="992716" y="4640395"/>
                  <a:pt x="-28714" y="3571397"/>
                  <a:pt x="616" y="2282057"/>
                </a:cubicBezTo>
                <a:cubicBezTo>
                  <a:pt x="29884" y="992716"/>
                  <a:pt x="1098882" y="-28714"/>
                  <a:pt x="2388223" y="616"/>
                </a:cubicBezTo>
                <a:cubicBezTo>
                  <a:pt x="3677564" y="29884"/>
                  <a:pt x="4699055" y="1098882"/>
                  <a:pt x="4669725" y="2388223"/>
                </a:cubicBezTo>
                <a:cubicBezTo>
                  <a:pt x="4658634" y="2876725"/>
                  <a:pt x="4498183" y="3326839"/>
                  <a:pt x="4233106" y="3695864"/>
                </a:cubicBezTo>
                <a:cubicBezTo>
                  <a:pt x="4134025" y="3833764"/>
                  <a:pt x="4131437" y="4018739"/>
                  <a:pt x="4226451" y="4159411"/>
                </a:cubicBezTo>
                <a:lnTo>
                  <a:pt x="4226451" y="4159411"/>
                </a:lnTo>
                <a:cubicBezTo>
                  <a:pt x="4306738" y="4278333"/>
                  <a:pt x="4443898" y="4345680"/>
                  <a:pt x="4587158" y="4337239"/>
                </a:cubicBezTo>
                <a:cubicBezTo>
                  <a:pt x="4621602" y="4335205"/>
                  <a:pt x="4656354" y="4334589"/>
                  <a:pt x="4691415" y="4335390"/>
                </a:cubicBezTo>
                <a:cubicBezTo>
                  <a:pt x="5387258" y="4351164"/>
                  <a:pt x="5938486" y="4928086"/>
                  <a:pt x="5922651" y="5623868"/>
                </a:cubicBezTo>
                <a:close/>
              </a:path>
            </a:pathLst>
          </a:custGeom>
          <a:gradFill flip="none" rotWithShape="1">
            <a:gsLst>
              <a:gs pos="99000">
                <a:schemeClr val="accent1">
                  <a:alpha val="16575"/>
                </a:schemeClr>
              </a:gs>
              <a:gs pos="0">
                <a:schemeClr val="accent1">
                  <a:lumMod val="20000"/>
                  <a:lumOff val="80000"/>
                  <a:alpha val="66353"/>
                </a:schemeClr>
              </a:gs>
              <a:gs pos="50000">
                <a:schemeClr val="accent1">
                  <a:lumMod val="60000"/>
                  <a:lumOff val="40000"/>
                  <a:alpha val="48605"/>
                </a:schemeClr>
              </a:gs>
            </a:gsLst>
            <a:path path="circle">
              <a:fillToRect r="100000" b="100000"/>
            </a:path>
            <a:tileRect l="-100000" t="-100000"/>
          </a:gradFill>
          <a:ln w="6155" cap="flat">
            <a:noFill/>
            <a:prstDash val="solid"/>
            <a:miter/>
          </a:ln>
        </p:spPr>
        <p:txBody>
          <a:bodyPr rtlCol="0" anchor="ctr"/>
          <a:lstStyle/>
          <a:p>
            <a:endParaRPr lang="en-US"/>
          </a:p>
        </p:txBody>
      </p:sp>
      <p:sp>
        <p:nvSpPr>
          <p:cNvPr id="6" name="Oval 5">
            <a:extLst>
              <a:ext uri="{FF2B5EF4-FFF2-40B4-BE49-F238E27FC236}">
                <a16:creationId xmlns:a16="http://schemas.microsoft.com/office/drawing/2014/main" id="{E5D941D1-7BDF-4642-B308-640491910F41}"/>
              </a:ext>
            </a:extLst>
          </p:cNvPr>
          <p:cNvSpPr/>
          <p:nvPr/>
        </p:nvSpPr>
        <p:spPr>
          <a:xfrm>
            <a:off x="883696" y="2511955"/>
            <a:ext cx="1861343" cy="1861341"/>
          </a:xfrm>
          <a:prstGeom prst="ellipse">
            <a:avLst/>
          </a:prstGeom>
          <a:solidFill>
            <a:srgbClr val="FFFFFF"/>
          </a:solidFill>
          <a:ln w="6155" cap="flat">
            <a:noFill/>
            <a:prstDash val="solid"/>
            <a:miter/>
          </a:ln>
          <a:effectLst>
            <a:outerShdw blurRad="292100" dist="368300" dir="8100000" algn="tr" rotWithShape="0">
              <a:schemeClr val="accent1">
                <a:lumMod val="50000"/>
                <a:alpha val="40000"/>
              </a:schemeClr>
            </a:outerShdw>
          </a:effectLst>
        </p:spPr>
        <p:txBody>
          <a:bodyPr rtlCol="0" anchor="ctr"/>
          <a:lstStyle/>
          <a:p>
            <a:endParaRPr lang="en-US" dirty="0"/>
          </a:p>
        </p:txBody>
      </p:sp>
      <p:sp>
        <p:nvSpPr>
          <p:cNvPr id="7" name="Freeform: Shape 6">
            <a:extLst>
              <a:ext uri="{FF2B5EF4-FFF2-40B4-BE49-F238E27FC236}">
                <a16:creationId xmlns:a16="http://schemas.microsoft.com/office/drawing/2014/main" id="{B20E3FE6-1617-4044-A8B8-B40BA3D53961}"/>
              </a:ext>
            </a:extLst>
          </p:cNvPr>
          <p:cNvSpPr/>
          <p:nvPr/>
        </p:nvSpPr>
        <p:spPr>
          <a:xfrm>
            <a:off x="2009525" y="4817428"/>
            <a:ext cx="1014062" cy="1014062"/>
          </a:xfrm>
          <a:custGeom>
            <a:avLst/>
            <a:gdLst>
              <a:gd name="connsiteX0" fmla="*/ 2026591 w 2021045"/>
              <a:gd name="connsiteY0" fmla="*/ 1013296 h 2021045"/>
              <a:gd name="connsiteX1" fmla="*/ 1013296 w 2021045"/>
              <a:gd name="connsiteY1" fmla="*/ 2026591 h 2021045"/>
              <a:gd name="connsiteX2" fmla="*/ 0 w 2021045"/>
              <a:gd name="connsiteY2" fmla="*/ 1013295 h 2021045"/>
              <a:gd name="connsiteX3" fmla="*/ 1013296 w 2021045"/>
              <a:gd name="connsiteY3" fmla="*/ -1 h 2021045"/>
              <a:gd name="connsiteX4" fmla="*/ 2026591 w 2021045"/>
              <a:gd name="connsiteY4" fmla="*/ 1013296 h 2021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1045" h="2021045">
                <a:moveTo>
                  <a:pt x="2026591" y="1013296"/>
                </a:moveTo>
                <a:cubicBezTo>
                  <a:pt x="2026591" y="1572923"/>
                  <a:pt x="1572923" y="2026591"/>
                  <a:pt x="1013296" y="2026591"/>
                </a:cubicBezTo>
                <a:cubicBezTo>
                  <a:pt x="453668" y="2026591"/>
                  <a:pt x="0" y="1572923"/>
                  <a:pt x="0" y="1013295"/>
                </a:cubicBezTo>
                <a:cubicBezTo>
                  <a:pt x="0" y="453667"/>
                  <a:pt x="453668" y="-1"/>
                  <a:pt x="1013296" y="-1"/>
                </a:cubicBezTo>
                <a:cubicBezTo>
                  <a:pt x="1572923" y="-1"/>
                  <a:pt x="2026591" y="453667"/>
                  <a:pt x="2026591" y="1013296"/>
                </a:cubicBezTo>
                <a:close/>
              </a:path>
            </a:pathLst>
          </a:custGeom>
          <a:solidFill>
            <a:srgbClr val="FFFFFF"/>
          </a:solidFill>
          <a:ln w="6155" cap="flat">
            <a:noFill/>
            <a:prstDash val="solid"/>
            <a:miter/>
          </a:ln>
          <a:effectLst>
            <a:outerShdw blurRad="292100" dist="279400" dir="8100000" algn="tr" rotWithShape="0">
              <a:schemeClr val="accent1">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accent1"/>
                </a:solidFill>
                <a:latin typeface="Montserrat" panose="00000500000000000000" pitchFamily="50" charset="0"/>
              </a:rPr>
              <a:t>PHASE</a:t>
            </a:r>
            <a:r>
              <a:rPr lang="en-US" dirty="0">
                <a:solidFill>
                  <a:schemeClr val="accent1"/>
                </a:solidFill>
                <a:latin typeface="Montserrat" panose="00000500000000000000" pitchFamily="50" charset="0"/>
              </a:rPr>
              <a:t> </a:t>
            </a:r>
            <a:r>
              <a:rPr lang="en-US" sz="2500" b="1" dirty="0">
                <a:solidFill>
                  <a:schemeClr val="accent1"/>
                </a:solidFill>
                <a:latin typeface="Montserrat" panose="00000500000000000000" pitchFamily="50" charset="0"/>
              </a:rPr>
              <a:t>01</a:t>
            </a:r>
          </a:p>
        </p:txBody>
      </p:sp>
      <p:sp>
        <p:nvSpPr>
          <p:cNvPr id="15" name="Freeform: Shape 14">
            <a:extLst>
              <a:ext uri="{FF2B5EF4-FFF2-40B4-BE49-F238E27FC236}">
                <a16:creationId xmlns:a16="http://schemas.microsoft.com/office/drawing/2014/main" id="{0778954C-CF7B-4C01-B03D-3268ED67EA4F}"/>
              </a:ext>
            </a:extLst>
          </p:cNvPr>
          <p:cNvSpPr/>
          <p:nvPr/>
        </p:nvSpPr>
        <p:spPr>
          <a:xfrm rot="11700000">
            <a:off x="3161668" y="2207288"/>
            <a:ext cx="2971078" cy="3437916"/>
          </a:xfrm>
          <a:custGeom>
            <a:avLst/>
            <a:gdLst>
              <a:gd name="connsiteX0" fmla="*/ 5922651 w 5921418"/>
              <a:gd name="connsiteY0" fmla="*/ 5623868 h 6851838"/>
              <a:gd name="connsiteX1" fmla="*/ 4634172 w 5921418"/>
              <a:gd name="connsiteY1" fmla="*/ 6855104 h 6851838"/>
              <a:gd name="connsiteX2" fmla="*/ 3402936 w 5921418"/>
              <a:gd name="connsiteY2" fmla="*/ 5566564 h 6851838"/>
              <a:gd name="connsiteX3" fmla="*/ 3544101 w 5921418"/>
              <a:gd name="connsiteY3" fmla="*/ 5014474 h 6851838"/>
              <a:gd name="connsiteX4" fmla="*/ 3523521 w 5921418"/>
              <a:gd name="connsiteY4" fmla="*/ 4664919 h 6851838"/>
              <a:gd name="connsiteX5" fmla="*/ 3523521 w 5921418"/>
              <a:gd name="connsiteY5" fmla="*/ 4664919 h 6851838"/>
              <a:gd name="connsiteX6" fmla="*/ 3122454 w 5921418"/>
              <a:gd name="connsiteY6" fmla="*/ 4534229 h 6851838"/>
              <a:gd name="connsiteX7" fmla="*/ 2282057 w 5921418"/>
              <a:gd name="connsiteY7" fmla="*/ 4669725 h 6851838"/>
              <a:gd name="connsiteX8" fmla="*/ 616 w 5921418"/>
              <a:gd name="connsiteY8" fmla="*/ 2282057 h 6851838"/>
              <a:gd name="connsiteX9" fmla="*/ 2388223 w 5921418"/>
              <a:gd name="connsiteY9" fmla="*/ 616 h 6851838"/>
              <a:gd name="connsiteX10" fmla="*/ 4669725 w 5921418"/>
              <a:gd name="connsiteY10" fmla="*/ 2388223 h 6851838"/>
              <a:gd name="connsiteX11" fmla="*/ 4233106 w 5921418"/>
              <a:gd name="connsiteY11" fmla="*/ 3695864 h 6851838"/>
              <a:gd name="connsiteX12" fmla="*/ 4226451 w 5921418"/>
              <a:gd name="connsiteY12" fmla="*/ 4159411 h 6851838"/>
              <a:gd name="connsiteX13" fmla="*/ 4226451 w 5921418"/>
              <a:gd name="connsiteY13" fmla="*/ 4159411 h 6851838"/>
              <a:gd name="connsiteX14" fmla="*/ 4587158 w 5921418"/>
              <a:gd name="connsiteY14" fmla="*/ 4337239 h 6851838"/>
              <a:gd name="connsiteX15" fmla="*/ 4691415 w 5921418"/>
              <a:gd name="connsiteY15" fmla="*/ 4335390 h 6851838"/>
              <a:gd name="connsiteX16" fmla="*/ 5922651 w 5921418"/>
              <a:gd name="connsiteY16" fmla="*/ 5623868 h 685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21418" h="6851838">
                <a:moveTo>
                  <a:pt x="5922651" y="5623868"/>
                </a:moveTo>
                <a:cubicBezTo>
                  <a:pt x="5906815" y="6319650"/>
                  <a:pt x="5329954" y="6870940"/>
                  <a:pt x="4634172" y="6855104"/>
                </a:cubicBezTo>
                <a:cubicBezTo>
                  <a:pt x="3938328" y="6839268"/>
                  <a:pt x="3387101" y="6262408"/>
                  <a:pt x="3402936" y="5566564"/>
                </a:cubicBezTo>
                <a:cubicBezTo>
                  <a:pt x="3407434" y="5367356"/>
                  <a:pt x="3457960" y="5180039"/>
                  <a:pt x="3544101" y="5014474"/>
                </a:cubicBezTo>
                <a:cubicBezTo>
                  <a:pt x="3602022" y="4903131"/>
                  <a:pt x="3593765" y="4768929"/>
                  <a:pt x="3523521" y="4664919"/>
                </a:cubicBezTo>
                <a:lnTo>
                  <a:pt x="3523521" y="4664919"/>
                </a:lnTo>
                <a:cubicBezTo>
                  <a:pt x="3435532" y="4534660"/>
                  <a:pt x="3270459" y="4481176"/>
                  <a:pt x="3122454" y="4534229"/>
                </a:cubicBezTo>
                <a:cubicBezTo>
                  <a:pt x="2860396" y="4628133"/>
                  <a:pt x="2576957" y="4676380"/>
                  <a:pt x="2282057" y="4669725"/>
                </a:cubicBezTo>
                <a:cubicBezTo>
                  <a:pt x="992716" y="4640395"/>
                  <a:pt x="-28714" y="3571397"/>
                  <a:pt x="616" y="2282057"/>
                </a:cubicBezTo>
                <a:cubicBezTo>
                  <a:pt x="29884" y="992716"/>
                  <a:pt x="1098882" y="-28714"/>
                  <a:pt x="2388223" y="616"/>
                </a:cubicBezTo>
                <a:cubicBezTo>
                  <a:pt x="3677564" y="29884"/>
                  <a:pt x="4699055" y="1098882"/>
                  <a:pt x="4669725" y="2388223"/>
                </a:cubicBezTo>
                <a:cubicBezTo>
                  <a:pt x="4658634" y="2876725"/>
                  <a:pt x="4498183" y="3326839"/>
                  <a:pt x="4233106" y="3695864"/>
                </a:cubicBezTo>
                <a:cubicBezTo>
                  <a:pt x="4134025" y="3833764"/>
                  <a:pt x="4131437" y="4018739"/>
                  <a:pt x="4226451" y="4159411"/>
                </a:cubicBezTo>
                <a:lnTo>
                  <a:pt x="4226451" y="4159411"/>
                </a:lnTo>
                <a:cubicBezTo>
                  <a:pt x="4306738" y="4278333"/>
                  <a:pt x="4443898" y="4345680"/>
                  <a:pt x="4587158" y="4337239"/>
                </a:cubicBezTo>
                <a:cubicBezTo>
                  <a:pt x="4621602" y="4335205"/>
                  <a:pt x="4656354" y="4334589"/>
                  <a:pt x="4691415" y="4335390"/>
                </a:cubicBezTo>
                <a:cubicBezTo>
                  <a:pt x="5387258" y="4351164"/>
                  <a:pt x="5938486" y="4928086"/>
                  <a:pt x="5922651" y="5623868"/>
                </a:cubicBezTo>
                <a:close/>
              </a:path>
            </a:pathLst>
          </a:custGeom>
          <a:gradFill flip="none" rotWithShape="1">
            <a:gsLst>
              <a:gs pos="99000">
                <a:schemeClr val="accent1">
                  <a:alpha val="16575"/>
                </a:schemeClr>
              </a:gs>
              <a:gs pos="0">
                <a:schemeClr val="accent1">
                  <a:lumMod val="20000"/>
                  <a:lumOff val="80000"/>
                  <a:alpha val="66353"/>
                </a:schemeClr>
              </a:gs>
              <a:gs pos="50000">
                <a:schemeClr val="accent1">
                  <a:lumMod val="60000"/>
                  <a:lumOff val="40000"/>
                  <a:alpha val="48605"/>
                </a:schemeClr>
              </a:gs>
            </a:gsLst>
            <a:path path="circle">
              <a:fillToRect l="100000" t="100000"/>
            </a:path>
            <a:tileRect r="-100000" b="-100000"/>
          </a:gradFill>
          <a:ln w="6155" cap="flat">
            <a:noFill/>
            <a:prstDash val="solid"/>
            <a:miter/>
          </a:ln>
        </p:spPr>
        <p:txBody>
          <a:bodyPr rtlCol="0" anchor="ctr"/>
          <a:lstStyle/>
          <a:p>
            <a:endParaRPr lang="en-US"/>
          </a:p>
        </p:txBody>
      </p:sp>
      <p:sp>
        <p:nvSpPr>
          <p:cNvPr id="16" name="Oval 15">
            <a:extLst>
              <a:ext uri="{FF2B5EF4-FFF2-40B4-BE49-F238E27FC236}">
                <a16:creationId xmlns:a16="http://schemas.microsoft.com/office/drawing/2014/main" id="{CC802D56-099F-46D5-8744-AAFF02E55755}"/>
              </a:ext>
            </a:extLst>
          </p:cNvPr>
          <p:cNvSpPr/>
          <p:nvPr/>
        </p:nvSpPr>
        <p:spPr>
          <a:xfrm>
            <a:off x="3873483" y="3606197"/>
            <a:ext cx="1861343" cy="1861341"/>
          </a:xfrm>
          <a:prstGeom prst="ellipse">
            <a:avLst/>
          </a:prstGeom>
          <a:solidFill>
            <a:srgbClr val="FFFFFF"/>
          </a:solidFill>
          <a:ln w="6155" cap="flat">
            <a:noFill/>
            <a:prstDash val="solid"/>
            <a:miter/>
          </a:ln>
          <a:effectLst>
            <a:outerShdw blurRad="292100" dist="368300" dir="8100000" algn="tr" rotWithShape="0">
              <a:schemeClr val="accent1">
                <a:lumMod val="50000"/>
                <a:alpha val="40000"/>
              </a:schemeClr>
            </a:outerShdw>
          </a:effectLst>
        </p:spPr>
        <p:txBody>
          <a:bodyPr rtlCol="0" anchor="ctr"/>
          <a:lstStyle/>
          <a:p>
            <a:endParaRPr lang="en-US" dirty="0"/>
          </a:p>
        </p:txBody>
      </p:sp>
      <p:sp>
        <p:nvSpPr>
          <p:cNvPr id="17" name="Freeform: Shape 16">
            <a:extLst>
              <a:ext uri="{FF2B5EF4-FFF2-40B4-BE49-F238E27FC236}">
                <a16:creationId xmlns:a16="http://schemas.microsoft.com/office/drawing/2014/main" id="{D0002107-6734-4B55-A430-640BEF51377E}"/>
              </a:ext>
            </a:extLst>
          </p:cNvPr>
          <p:cNvSpPr/>
          <p:nvPr/>
        </p:nvSpPr>
        <p:spPr>
          <a:xfrm>
            <a:off x="3594935" y="2148003"/>
            <a:ext cx="1014062" cy="1014062"/>
          </a:xfrm>
          <a:custGeom>
            <a:avLst/>
            <a:gdLst>
              <a:gd name="connsiteX0" fmla="*/ 2026591 w 2021045"/>
              <a:gd name="connsiteY0" fmla="*/ 1013296 h 2021045"/>
              <a:gd name="connsiteX1" fmla="*/ 1013296 w 2021045"/>
              <a:gd name="connsiteY1" fmla="*/ 2026591 h 2021045"/>
              <a:gd name="connsiteX2" fmla="*/ 0 w 2021045"/>
              <a:gd name="connsiteY2" fmla="*/ 1013295 h 2021045"/>
              <a:gd name="connsiteX3" fmla="*/ 1013296 w 2021045"/>
              <a:gd name="connsiteY3" fmla="*/ -1 h 2021045"/>
              <a:gd name="connsiteX4" fmla="*/ 2026591 w 2021045"/>
              <a:gd name="connsiteY4" fmla="*/ 1013296 h 2021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1045" h="2021045">
                <a:moveTo>
                  <a:pt x="2026591" y="1013296"/>
                </a:moveTo>
                <a:cubicBezTo>
                  <a:pt x="2026591" y="1572923"/>
                  <a:pt x="1572923" y="2026591"/>
                  <a:pt x="1013296" y="2026591"/>
                </a:cubicBezTo>
                <a:cubicBezTo>
                  <a:pt x="453668" y="2026591"/>
                  <a:pt x="0" y="1572923"/>
                  <a:pt x="0" y="1013295"/>
                </a:cubicBezTo>
                <a:cubicBezTo>
                  <a:pt x="0" y="453667"/>
                  <a:pt x="453668" y="-1"/>
                  <a:pt x="1013296" y="-1"/>
                </a:cubicBezTo>
                <a:cubicBezTo>
                  <a:pt x="1572923" y="-1"/>
                  <a:pt x="2026591" y="453667"/>
                  <a:pt x="2026591" y="1013296"/>
                </a:cubicBezTo>
                <a:close/>
              </a:path>
            </a:pathLst>
          </a:custGeom>
          <a:solidFill>
            <a:srgbClr val="FFFFFF"/>
          </a:solidFill>
          <a:ln w="6155" cap="flat">
            <a:noFill/>
            <a:prstDash val="solid"/>
            <a:miter/>
          </a:ln>
          <a:effectLst>
            <a:outerShdw blurRad="292100" dist="279400" dir="8100000" algn="tr" rotWithShape="0">
              <a:schemeClr val="accent1">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accent1"/>
                </a:solidFill>
                <a:latin typeface="Montserrat" panose="00000500000000000000" pitchFamily="50" charset="0"/>
              </a:rPr>
              <a:t>PHASE</a:t>
            </a:r>
            <a:r>
              <a:rPr lang="en-US" dirty="0">
                <a:solidFill>
                  <a:schemeClr val="accent1"/>
                </a:solidFill>
                <a:latin typeface="Montserrat" panose="00000500000000000000" pitchFamily="50" charset="0"/>
              </a:rPr>
              <a:t> </a:t>
            </a:r>
            <a:r>
              <a:rPr lang="en-US" sz="2500" b="1" dirty="0">
                <a:solidFill>
                  <a:schemeClr val="accent1"/>
                </a:solidFill>
                <a:latin typeface="Montserrat" panose="00000500000000000000" pitchFamily="50" charset="0"/>
              </a:rPr>
              <a:t>02</a:t>
            </a:r>
          </a:p>
        </p:txBody>
      </p:sp>
      <p:sp>
        <p:nvSpPr>
          <p:cNvPr id="19" name="Freeform: Shape 18">
            <a:extLst>
              <a:ext uri="{FF2B5EF4-FFF2-40B4-BE49-F238E27FC236}">
                <a16:creationId xmlns:a16="http://schemas.microsoft.com/office/drawing/2014/main" id="{59DB32F8-BF91-4B9F-A7DD-AC19D1001760}"/>
              </a:ext>
            </a:extLst>
          </p:cNvPr>
          <p:cNvSpPr/>
          <p:nvPr/>
        </p:nvSpPr>
        <p:spPr>
          <a:xfrm rot="900000">
            <a:off x="6050019" y="2334288"/>
            <a:ext cx="2971078" cy="3437916"/>
          </a:xfrm>
          <a:custGeom>
            <a:avLst/>
            <a:gdLst>
              <a:gd name="connsiteX0" fmla="*/ 5922651 w 5921418"/>
              <a:gd name="connsiteY0" fmla="*/ 5623868 h 6851838"/>
              <a:gd name="connsiteX1" fmla="*/ 4634172 w 5921418"/>
              <a:gd name="connsiteY1" fmla="*/ 6855104 h 6851838"/>
              <a:gd name="connsiteX2" fmla="*/ 3402936 w 5921418"/>
              <a:gd name="connsiteY2" fmla="*/ 5566564 h 6851838"/>
              <a:gd name="connsiteX3" fmla="*/ 3544101 w 5921418"/>
              <a:gd name="connsiteY3" fmla="*/ 5014474 h 6851838"/>
              <a:gd name="connsiteX4" fmla="*/ 3523521 w 5921418"/>
              <a:gd name="connsiteY4" fmla="*/ 4664919 h 6851838"/>
              <a:gd name="connsiteX5" fmla="*/ 3523521 w 5921418"/>
              <a:gd name="connsiteY5" fmla="*/ 4664919 h 6851838"/>
              <a:gd name="connsiteX6" fmla="*/ 3122454 w 5921418"/>
              <a:gd name="connsiteY6" fmla="*/ 4534229 h 6851838"/>
              <a:gd name="connsiteX7" fmla="*/ 2282057 w 5921418"/>
              <a:gd name="connsiteY7" fmla="*/ 4669725 h 6851838"/>
              <a:gd name="connsiteX8" fmla="*/ 616 w 5921418"/>
              <a:gd name="connsiteY8" fmla="*/ 2282057 h 6851838"/>
              <a:gd name="connsiteX9" fmla="*/ 2388223 w 5921418"/>
              <a:gd name="connsiteY9" fmla="*/ 616 h 6851838"/>
              <a:gd name="connsiteX10" fmla="*/ 4669725 w 5921418"/>
              <a:gd name="connsiteY10" fmla="*/ 2388223 h 6851838"/>
              <a:gd name="connsiteX11" fmla="*/ 4233106 w 5921418"/>
              <a:gd name="connsiteY11" fmla="*/ 3695864 h 6851838"/>
              <a:gd name="connsiteX12" fmla="*/ 4226451 w 5921418"/>
              <a:gd name="connsiteY12" fmla="*/ 4159411 h 6851838"/>
              <a:gd name="connsiteX13" fmla="*/ 4226451 w 5921418"/>
              <a:gd name="connsiteY13" fmla="*/ 4159411 h 6851838"/>
              <a:gd name="connsiteX14" fmla="*/ 4587158 w 5921418"/>
              <a:gd name="connsiteY14" fmla="*/ 4337239 h 6851838"/>
              <a:gd name="connsiteX15" fmla="*/ 4691415 w 5921418"/>
              <a:gd name="connsiteY15" fmla="*/ 4335390 h 6851838"/>
              <a:gd name="connsiteX16" fmla="*/ 5922651 w 5921418"/>
              <a:gd name="connsiteY16" fmla="*/ 5623868 h 685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21418" h="6851838">
                <a:moveTo>
                  <a:pt x="5922651" y="5623868"/>
                </a:moveTo>
                <a:cubicBezTo>
                  <a:pt x="5906815" y="6319650"/>
                  <a:pt x="5329954" y="6870940"/>
                  <a:pt x="4634172" y="6855104"/>
                </a:cubicBezTo>
                <a:cubicBezTo>
                  <a:pt x="3938328" y="6839268"/>
                  <a:pt x="3387101" y="6262408"/>
                  <a:pt x="3402936" y="5566564"/>
                </a:cubicBezTo>
                <a:cubicBezTo>
                  <a:pt x="3407434" y="5367356"/>
                  <a:pt x="3457960" y="5180039"/>
                  <a:pt x="3544101" y="5014474"/>
                </a:cubicBezTo>
                <a:cubicBezTo>
                  <a:pt x="3602022" y="4903131"/>
                  <a:pt x="3593765" y="4768929"/>
                  <a:pt x="3523521" y="4664919"/>
                </a:cubicBezTo>
                <a:lnTo>
                  <a:pt x="3523521" y="4664919"/>
                </a:lnTo>
                <a:cubicBezTo>
                  <a:pt x="3435532" y="4534660"/>
                  <a:pt x="3270459" y="4481176"/>
                  <a:pt x="3122454" y="4534229"/>
                </a:cubicBezTo>
                <a:cubicBezTo>
                  <a:pt x="2860396" y="4628133"/>
                  <a:pt x="2576957" y="4676380"/>
                  <a:pt x="2282057" y="4669725"/>
                </a:cubicBezTo>
                <a:cubicBezTo>
                  <a:pt x="992716" y="4640395"/>
                  <a:pt x="-28714" y="3571397"/>
                  <a:pt x="616" y="2282057"/>
                </a:cubicBezTo>
                <a:cubicBezTo>
                  <a:pt x="29884" y="992716"/>
                  <a:pt x="1098882" y="-28714"/>
                  <a:pt x="2388223" y="616"/>
                </a:cubicBezTo>
                <a:cubicBezTo>
                  <a:pt x="3677564" y="29884"/>
                  <a:pt x="4699055" y="1098882"/>
                  <a:pt x="4669725" y="2388223"/>
                </a:cubicBezTo>
                <a:cubicBezTo>
                  <a:pt x="4658634" y="2876725"/>
                  <a:pt x="4498183" y="3326839"/>
                  <a:pt x="4233106" y="3695864"/>
                </a:cubicBezTo>
                <a:cubicBezTo>
                  <a:pt x="4134025" y="3833764"/>
                  <a:pt x="4131437" y="4018739"/>
                  <a:pt x="4226451" y="4159411"/>
                </a:cubicBezTo>
                <a:lnTo>
                  <a:pt x="4226451" y="4159411"/>
                </a:lnTo>
                <a:cubicBezTo>
                  <a:pt x="4306738" y="4278333"/>
                  <a:pt x="4443898" y="4345680"/>
                  <a:pt x="4587158" y="4337239"/>
                </a:cubicBezTo>
                <a:cubicBezTo>
                  <a:pt x="4621602" y="4335205"/>
                  <a:pt x="4656354" y="4334589"/>
                  <a:pt x="4691415" y="4335390"/>
                </a:cubicBezTo>
                <a:cubicBezTo>
                  <a:pt x="5387258" y="4351164"/>
                  <a:pt x="5938486" y="4928086"/>
                  <a:pt x="5922651" y="5623868"/>
                </a:cubicBezTo>
                <a:close/>
              </a:path>
            </a:pathLst>
          </a:custGeom>
          <a:gradFill flip="none" rotWithShape="1">
            <a:gsLst>
              <a:gs pos="99000">
                <a:schemeClr val="accent1">
                  <a:alpha val="16575"/>
                </a:schemeClr>
              </a:gs>
              <a:gs pos="0">
                <a:schemeClr val="accent1">
                  <a:lumMod val="20000"/>
                  <a:lumOff val="80000"/>
                  <a:alpha val="66353"/>
                </a:schemeClr>
              </a:gs>
              <a:gs pos="50000">
                <a:schemeClr val="accent1">
                  <a:lumMod val="60000"/>
                  <a:lumOff val="40000"/>
                  <a:alpha val="48605"/>
                </a:schemeClr>
              </a:gs>
            </a:gsLst>
            <a:path path="circle">
              <a:fillToRect r="100000" b="100000"/>
            </a:path>
            <a:tileRect l="-100000" t="-100000"/>
          </a:gradFill>
          <a:ln w="6155" cap="flat">
            <a:noFill/>
            <a:prstDash val="solid"/>
            <a:miter/>
          </a:ln>
        </p:spPr>
        <p:txBody>
          <a:bodyPr rtlCol="0" anchor="ctr"/>
          <a:lstStyle/>
          <a:p>
            <a:endParaRPr lang="en-US"/>
          </a:p>
        </p:txBody>
      </p:sp>
      <p:sp>
        <p:nvSpPr>
          <p:cNvPr id="20" name="Oval 19">
            <a:extLst>
              <a:ext uri="{FF2B5EF4-FFF2-40B4-BE49-F238E27FC236}">
                <a16:creationId xmlns:a16="http://schemas.microsoft.com/office/drawing/2014/main" id="{E7B1C4B3-45A0-4CB1-8FEC-9F1C1723F97A}"/>
              </a:ext>
            </a:extLst>
          </p:cNvPr>
          <p:cNvSpPr/>
          <p:nvPr/>
        </p:nvSpPr>
        <p:spPr>
          <a:xfrm>
            <a:off x="6447939" y="2511955"/>
            <a:ext cx="1861343" cy="1861341"/>
          </a:xfrm>
          <a:prstGeom prst="ellipse">
            <a:avLst/>
          </a:prstGeom>
          <a:solidFill>
            <a:srgbClr val="FFFFFF"/>
          </a:solidFill>
          <a:ln w="6155" cap="flat">
            <a:noFill/>
            <a:prstDash val="solid"/>
            <a:miter/>
          </a:ln>
          <a:effectLst>
            <a:outerShdw blurRad="292100" dist="368300" dir="8100000" algn="tr" rotWithShape="0">
              <a:schemeClr val="accent1">
                <a:lumMod val="50000"/>
                <a:alpha val="40000"/>
              </a:schemeClr>
            </a:outerShdw>
          </a:effectLst>
        </p:spPr>
        <p:txBody>
          <a:bodyPr rtlCol="0" anchor="ctr"/>
          <a:lstStyle/>
          <a:p>
            <a:endParaRPr lang="en-US" dirty="0"/>
          </a:p>
        </p:txBody>
      </p:sp>
      <p:sp>
        <p:nvSpPr>
          <p:cNvPr id="21" name="Freeform: Shape 20">
            <a:extLst>
              <a:ext uri="{FF2B5EF4-FFF2-40B4-BE49-F238E27FC236}">
                <a16:creationId xmlns:a16="http://schemas.microsoft.com/office/drawing/2014/main" id="{3F8FDF67-9D0D-4076-9FA9-4F3ECBFCD239}"/>
              </a:ext>
            </a:extLst>
          </p:cNvPr>
          <p:cNvSpPr/>
          <p:nvPr/>
        </p:nvSpPr>
        <p:spPr>
          <a:xfrm>
            <a:off x="7573768" y="4817428"/>
            <a:ext cx="1014062" cy="1014062"/>
          </a:xfrm>
          <a:custGeom>
            <a:avLst/>
            <a:gdLst>
              <a:gd name="connsiteX0" fmla="*/ 2026591 w 2021045"/>
              <a:gd name="connsiteY0" fmla="*/ 1013296 h 2021045"/>
              <a:gd name="connsiteX1" fmla="*/ 1013296 w 2021045"/>
              <a:gd name="connsiteY1" fmla="*/ 2026591 h 2021045"/>
              <a:gd name="connsiteX2" fmla="*/ 0 w 2021045"/>
              <a:gd name="connsiteY2" fmla="*/ 1013295 h 2021045"/>
              <a:gd name="connsiteX3" fmla="*/ 1013296 w 2021045"/>
              <a:gd name="connsiteY3" fmla="*/ -1 h 2021045"/>
              <a:gd name="connsiteX4" fmla="*/ 2026591 w 2021045"/>
              <a:gd name="connsiteY4" fmla="*/ 1013296 h 2021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1045" h="2021045">
                <a:moveTo>
                  <a:pt x="2026591" y="1013296"/>
                </a:moveTo>
                <a:cubicBezTo>
                  <a:pt x="2026591" y="1572923"/>
                  <a:pt x="1572923" y="2026591"/>
                  <a:pt x="1013296" y="2026591"/>
                </a:cubicBezTo>
                <a:cubicBezTo>
                  <a:pt x="453668" y="2026591"/>
                  <a:pt x="0" y="1572923"/>
                  <a:pt x="0" y="1013295"/>
                </a:cubicBezTo>
                <a:cubicBezTo>
                  <a:pt x="0" y="453667"/>
                  <a:pt x="453668" y="-1"/>
                  <a:pt x="1013296" y="-1"/>
                </a:cubicBezTo>
                <a:cubicBezTo>
                  <a:pt x="1572923" y="-1"/>
                  <a:pt x="2026591" y="453667"/>
                  <a:pt x="2026591" y="1013296"/>
                </a:cubicBezTo>
                <a:close/>
              </a:path>
            </a:pathLst>
          </a:custGeom>
          <a:solidFill>
            <a:srgbClr val="FFFFFF"/>
          </a:solidFill>
          <a:ln w="6155" cap="flat">
            <a:noFill/>
            <a:prstDash val="solid"/>
            <a:miter/>
          </a:ln>
          <a:effectLst>
            <a:outerShdw blurRad="292100" dist="279400" dir="8100000" algn="tr" rotWithShape="0">
              <a:schemeClr val="accent1">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accent1"/>
                </a:solidFill>
                <a:latin typeface="Montserrat" panose="00000500000000000000" pitchFamily="50" charset="0"/>
              </a:rPr>
              <a:t>PHASE</a:t>
            </a:r>
            <a:r>
              <a:rPr lang="en-US" dirty="0">
                <a:solidFill>
                  <a:schemeClr val="accent1"/>
                </a:solidFill>
                <a:latin typeface="Montserrat" panose="00000500000000000000" pitchFamily="50" charset="0"/>
              </a:rPr>
              <a:t> </a:t>
            </a:r>
            <a:r>
              <a:rPr lang="en-US" sz="2500" b="1" dirty="0">
                <a:solidFill>
                  <a:schemeClr val="accent1"/>
                </a:solidFill>
                <a:latin typeface="Montserrat" panose="00000500000000000000" pitchFamily="50" charset="0"/>
              </a:rPr>
              <a:t>03</a:t>
            </a:r>
          </a:p>
        </p:txBody>
      </p:sp>
      <p:sp>
        <p:nvSpPr>
          <p:cNvPr id="23" name="Freeform: Shape 22">
            <a:extLst>
              <a:ext uri="{FF2B5EF4-FFF2-40B4-BE49-F238E27FC236}">
                <a16:creationId xmlns:a16="http://schemas.microsoft.com/office/drawing/2014/main" id="{23FECBBF-3463-4463-ADC9-04F9CC00139B}"/>
              </a:ext>
            </a:extLst>
          </p:cNvPr>
          <p:cNvSpPr/>
          <p:nvPr/>
        </p:nvSpPr>
        <p:spPr>
          <a:xfrm rot="11700000">
            <a:off x="8735148" y="2207288"/>
            <a:ext cx="2971078" cy="3437916"/>
          </a:xfrm>
          <a:custGeom>
            <a:avLst/>
            <a:gdLst>
              <a:gd name="connsiteX0" fmla="*/ 5922651 w 5921418"/>
              <a:gd name="connsiteY0" fmla="*/ 5623868 h 6851838"/>
              <a:gd name="connsiteX1" fmla="*/ 4634172 w 5921418"/>
              <a:gd name="connsiteY1" fmla="*/ 6855104 h 6851838"/>
              <a:gd name="connsiteX2" fmla="*/ 3402936 w 5921418"/>
              <a:gd name="connsiteY2" fmla="*/ 5566564 h 6851838"/>
              <a:gd name="connsiteX3" fmla="*/ 3544101 w 5921418"/>
              <a:gd name="connsiteY3" fmla="*/ 5014474 h 6851838"/>
              <a:gd name="connsiteX4" fmla="*/ 3523521 w 5921418"/>
              <a:gd name="connsiteY4" fmla="*/ 4664919 h 6851838"/>
              <a:gd name="connsiteX5" fmla="*/ 3523521 w 5921418"/>
              <a:gd name="connsiteY5" fmla="*/ 4664919 h 6851838"/>
              <a:gd name="connsiteX6" fmla="*/ 3122454 w 5921418"/>
              <a:gd name="connsiteY6" fmla="*/ 4534229 h 6851838"/>
              <a:gd name="connsiteX7" fmla="*/ 2282057 w 5921418"/>
              <a:gd name="connsiteY7" fmla="*/ 4669725 h 6851838"/>
              <a:gd name="connsiteX8" fmla="*/ 616 w 5921418"/>
              <a:gd name="connsiteY8" fmla="*/ 2282057 h 6851838"/>
              <a:gd name="connsiteX9" fmla="*/ 2388223 w 5921418"/>
              <a:gd name="connsiteY9" fmla="*/ 616 h 6851838"/>
              <a:gd name="connsiteX10" fmla="*/ 4669725 w 5921418"/>
              <a:gd name="connsiteY10" fmla="*/ 2388223 h 6851838"/>
              <a:gd name="connsiteX11" fmla="*/ 4233106 w 5921418"/>
              <a:gd name="connsiteY11" fmla="*/ 3695864 h 6851838"/>
              <a:gd name="connsiteX12" fmla="*/ 4226451 w 5921418"/>
              <a:gd name="connsiteY12" fmla="*/ 4159411 h 6851838"/>
              <a:gd name="connsiteX13" fmla="*/ 4226451 w 5921418"/>
              <a:gd name="connsiteY13" fmla="*/ 4159411 h 6851838"/>
              <a:gd name="connsiteX14" fmla="*/ 4587158 w 5921418"/>
              <a:gd name="connsiteY14" fmla="*/ 4337239 h 6851838"/>
              <a:gd name="connsiteX15" fmla="*/ 4691415 w 5921418"/>
              <a:gd name="connsiteY15" fmla="*/ 4335390 h 6851838"/>
              <a:gd name="connsiteX16" fmla="*/ 5922651 w 5921418"/>
              <a:gd name="connsiteY16" fmla="*/ 5623868 h 685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21418" h="6851838">
                <a:moveTo>
                  <a:pt x="5922651" y="5623868"/>
                </a:moveTo>
                <a:cubicBezTo>
                  <a:pt x="5906815" y="6319650"/>
                  <a:pt x="5329954" y="6870940"/>
                  <a:pt x="4634172" y="6855104"/>
                </a:cubicBezTo>
                <a:cubicBezTo>
                  <a:pt x="3938328" y="6839268"/>
                  <a:pt x="3387101" y="6262408"/>
                  <a:pt x="3402936" y="5566564"/>
                </a:cubicBezTo>
                <a:cubicBezTo>
                  <a:pt x="3407434" y="5367356"/>
                  <a:pt x="3457960" y="5180039"/>
                  <a:pt x="3544101" y="5014474"/>
                </a:cubicBezTo>
                <a:cubicBezTo>
                  <a:pt x="3602022" y="4903131"/>
                  <a:pt x="3593765" y="4768929"/>
                  <a:pt x="3523521" y="4664919"/>
                </a:cubicBezTo>
                <a:lnTo>
                  <a:pt x="3523521" y="4664919"/>
                </a:lnTo>
                <a:cubicBezTo>
                  <a:pt x="3435532" y="4534660"/>
                  <a:pt x="3270459" y="4481176"/>
                  <a:pt x="3122454" y="4534229"/>
                </a:cubicBezTo>
                <a:cubicBezTo>
                  <a:pt x="2860396" y="4628133"/>
                  <a:pt x="2576957" y="4676380"/>
                  <a:pt x="2282057" y="4669725"/>
                </a:cubicBezTo>
                <a:cubicBezTo>
                  <a:pt x="992716" y="4640395"/>
                  <a:pt x="-28714" y="3571397"/>
                  <a:pt x="616" y="2282057"/>
                </a:cubicBezTo>
                <a:cubicBezTo>
                  <a:pt x="29884" y="992716"/>
                  <a:pt x="1098882" y="-28714"/>
                  <a:pt x="2388223" y="616"/>
                </a:cubicBezTo>
                <a:cubicBezTo>
                  <a:pt x="3677564" y="29884"/>
                  <a:pt x="4699055" y="1098882"/>
                  <a:pt x="4669725" y="2388223"/>
                </a:cubicBezTo>
                <a:cubicBezTo>
                  <a:pt x="4658634" y="2876725"/>
                  <a:pt x="4498183" y="3326839"/>
                  <a:pt x="4233106" y="3695864"/>
                </a:cubicBezTo>
                <a:cubicBezTo>
                  <a:pt x="4134025" y="3833764"/>
                  <a:pt x="4131437" y="4018739"/>
                  <a:pt x="4226451" y="4159411"/>
                </a:cubicBezTo>
                <a:lnTo>
                  <a:pt x="4226451" y="4159411"/>
                </a:lnTo>
                <a:cubicBezTo>
                  <a:pt x="4306738" y="4278333"/>
                  <a:pt x="4443898" y="4345680"/>
                  <a:pt x="4587158" y="4337239"/>
                </a:cubicBezTo>
                <a:cubicBezTo>
                  <a:pt x="4621602" y="4335205"/>
                  <a:pt x="4656354" y="4334589"/>
                  <a:pt x="4691415" y="4335390"/>
                </a:cubicBezTo>
                <a:cubicBezTo>
                  <a:pt x="5387258" y="4351164"/>
                  <a:pt x="5938486" y="4928086"/>
                  <a:pt x="5922651" y="5623868"/>
                </a:cubicBezTo>
                <a:close/>
              </a:path>
            </a:pathLst>
          </a:custGeom>
          <a:gradFill flip="none" rotWithShape="1">
            <a:gsLst>
              <a:gs pos="99000">
                <a:schemeClr val="accent1">
                  <a:alpha val="16575"/>
                </a:schemeClr>
              </a:gs>
              <a:gs pos="0">
                <a:schemeClr val="accent1">
                  <a:lumMod val="20000"/>
                  <a:lumOff val="80000"/>
                  <a:alpha val="66353"/>
                </a:schemeClr>
              </a:gs>
              <a:gs pos="50000">
                <a:schemeClr val="accent1">
                  <a:lumMod val="60000"/>
                  <a:lumOff val="40000"/>
                  <a:alpha val="48605"/>
                </a:schemeClr>
              </a:gs>
            </a:gsLst>
            <a:path path="circle">
              <a:fillToRect l="100000" t="100000"/>
            </a:path>
            <a:tileRect r="-100000" b="-100000"/>
          </a:gradFill>
          <a:ln w="6155" cap="flat">
            <a:noFill/>
            <a:prstDash val="solid"/>
            <a:miter/>
          </a:ln>
        </p:spPr>
        <p:txBody>
          <a:bodyPr rtlCol="0" anchor="ctr"/>
          <a:lstStyle/>
          <a:p>
            <a:endParaRPr lang="en-US"/>
          </a:p>
        </p:txBody>
      </p:sp>
      <p:sp>
        <p:nvSpPr>
          <p:cNvPr id="24" name="Oval 23">
            <a:extLst>
              <a:ext uri="{FF2B5EF4-FFF2-40B4-BE49-F238E27FC236}">
                <a16:creationId xmlns:a16="http://schemas.microsoft.com/office/drawing/2014/main" id="{45FA1908-653F-4729-89DF-5D48D8F2F463}"/>
              </a:ext>
            </a:extLst>
          </p:cNvPr>
          <p:cNvSpPr/>
          <p:nvPr/>
        </p:nvSpPr>
        <p:spPr>
          <a:xfrm>
            <a:off x="9446963" y="3606197"/>
            <a:ext cx="1861343" cy="1861341"/>
          </a:xfrm>
          <a:prstGeom prst="ellipse">
            <a:avLst/>
          </a:prstGeom>
          <a:solidFill>
            <a:srgbClr val="FFFFFF"/>
          </a:solidFill>
          <a:ln w="6155" cap="flat">
            <a:noFill/>
            <a:prstDash val="solid"/>
            <a:miter/>
          </a:ln>
          <a:effectLst>
            <a:outerShdw blurRad="292100" dist="368300" dir="8100000" algn="tr" rotWithShape="0">
              <a:schemeClr val="accent1">
                <a:lumMod val="50000"/>
                <a:alpha val="40000"/>
              </a:schemeClr>
            </a:outerShdw>
          </a:effectLst>
        </p:spPr>
        <p:txBody>
          <a:bodyPr rtlCol="0" anchor="ctr"/>
          <a:lstStyle/>
          <a:p>
            <a:endParaRPr lang="en-US" dirty="0"/>
          </a:p>
        </p:txBody>
      </p:sp>
      <p:sp>
        <p:nvSpPr>
          <p:cNvPr id="25" name="Freeform: Shape 24">
            <a:extLst>
              <a:ext uri="{FF2B5EF4-FFF2-40B4-BE49-F238E27FC236}">
                <a16:creationId xmlns:a16="http://schemas.microsoft.com/office/drawing/2014/main" id="{933B79D1-5628-47DB-9A7E-095876C91322}"/>
              </a:ext>
            </a:extLst>
          </p:cNvPr>
          <p:cNvSpPr/>
          <p:nvPr/>
        </p:nvSpPr>
        <p:spPr>
          <a:xfrm>
            <a:off x="9168415" y="2148003"/>
            <a:ext cx="1014062" cy="1014062"/>
          </a:xfrm>
          <a:custGeom>
            <a:avLst/>
            <a:gdLst>
              <a:gd name="connsiteX0" fmla="*/ 2026591 w 2021045"/>
              <a:gd name="connsiteY0" fmla="*/ 1013296 h 2021045"/>
              <a:gd name="connsiteX1" fmla="*/ 1013296 w 2021045"/>
              <a:gd name="connsiteY1" fmla="*/ 2026591 h 2021045"/>
              <a:gd name="connsiteX2" fmla="*/ 0 w 2021045"/>
              <a:gd name="connsiteY2" fmla="*/ 1013295 h 2021045"/>
              <a:gd name="connsiteX3" fmla="*/ 1013296 w 2021045"/>
              <a:gd name="connsiteY3" fmla="*/ -1 h 2021045"/>
              <a:gd name="connsiteX4" fmla="*/ 2026591 w 2021045"/>
              <a:gd name="connsiteY4" fmla="*/ 1013296 h 2021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1045" h="2021045">
                <a:moveTo>
                  <a:pt x="2026591" y="1013296"/>
                </a:moveTo>
                <a:cubicBezTo>
                  <a:pt x="2026591" y="1572923"/>
                  <a:pt x="1572923" y="2026591"/>
                  <a:pt x="1013296" y="2026591"/>
                </a:cubicBezTo>
                <a:cubicBezTo>
                  <a:pt x="453668" y="2026591"/>
                  <a:pt x="0" y="1572923"/>
                  <a:pt x="0" y="1013295"/>
                </a:cubicBezTo>
                <a:cubicBezTo>
                  <a:pt x="0" y="453667"/>
                  <a:pt x="453668" y="-1"/>
                  <a:pt x="1013296" y="-1"/>
                </a:cubicBezTo>
                <a:cubicBezTo>
                  <a:pt x="1572923" y="-1"/>
                  <a:pt x="2026591" y="453667"/>
                  <a:pt x="2026591" y="1013296"/>
                </a:cubicBezTo>
                <a:close/>
              </a:path>
            </a:pathLst>
          </a:custGeom>
          <a:solidFill>
            <a:srgbClr val="FFFFFF"/>
          </a:solidFill>
          <a:ln w="6155" cap="flat">
            <a:noFill/>
            <a:prstDash val="solid"/>
            <a:miter/>
          </a:ln>
          <a:effectLst>
            <a:outerShdw blurRad="292100" dist="279400" dir="8100000" algn="tr" rotWithShape="0">
              <a:schemeClr val="accent1">
                <a:lumMod val="50000"/>
                <a:alpha val="4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accent1"/>
                </a:solidFill>
                <a:latin typeface="Montserrat" panose="00000500000000000000" pitchFamily="50" charset="0"/>
              </a:rPr>
              <a:t>PHASE</a:t>
            </a:r>
            <a:r>
              <a:rPr lang="en-US" dirty="0">
                <a:solidFill>
                  <a:schemeClr val="accent1"/>
                </a:solidFill>
                <a:latin typeface="Montserrat" panose="00000500000000000000" pitchFamily="50" charset="0"/>
              </a:rPr>
              <a:t> </a:t>
            </a:r>
            <a:r>
              <a:rPr lang="en-US" sz="2500" b="1" dirty="0">
                <a:solidFill>
                  <a:schemeClr val="accent1"/>
                </a:solidFill>
                <a:latin typeface="Montserrat" panose="00000500000000000000" pitchFamily="50" charset="0"/>
              </a:rPr>
              <a:t>04</a:t>
            </a:r>
          </a:p>
        </p:txBody>
      </p:sp>
      <p:graphicFrame>
        <p:nvGraphicFramePr>
          <p:cNvPr id="9" name="Table 10">
            <a:extLst>
              <a:ext uri="{FF2B5EF4-FFF2-40B4-BE49-F238E27FC236}">
                <a16:creationId xmlns:a16="http://schemas.microsoft.com/office/drawing/2014/main" id="{A51DD66D-DE05-4354-949D-865843EEBC9D}"/>
              </a:ext>
            </a:extLst>
          </p:cNvPr>
          <p:cNvGraphicFramePr>
            <a:graphicFrameLocks noGrp="1"/>
          </p:cNvGraphicFramePr>
          <p:nvPr>
            <p:extLst>
              <p:ext uri="{D42A27DB-BD31-4B8C-83A1-F6EECF244321}">
                <p14:modId xmlns:p14="http://schemas.microsoft.com/office/powerpoint/2010/main" val="1313675150"/>
              </p:ext>
            </p:extLst>
          </p:nvPr>
        </p:nvGraphicFramePr>
        <p:xfrm>
          <a:off x="1041595" y="2803526"/>
          <a:ext cx="1545544" cy="1278201"/>
        </p:xfrm>
        <a:graphic>
          <a:graphicData uri="http://schemas.openxmlformats.org/drawingml/2006/table">
            <a:tbl>
              <a:tblPr bandRow="1">
                <a:tableStyleId>{5C22544A-7EE6-4342-B048-85BDC9FD1C3A}</a:tableStyleId>
              </a:tblPr>
              <a:tblGrid>
                <a:gridCol w="772772">
                  <a:extLst>
                    <a:ext uri="{9D8B030D-6E8A-4147-A177-3AD203B41FA5}">
                      <a16:colId xmlns:a16="http://schemas.microsoft.com/office/drawing/2014/main" val="1970948080"/>
                    </a:ext>
                  </a:extLst>
                </a:gridCol>
                <a:gridCol w="772772">
                  <a:extLst>
                    <a:ext uri="{9D8B030D-6E8A-4147-A177-3AD203B41FA5}">
                      <a16:colId xmlns:a16="http://schemas.microsoft.com/office/drawing/2014/main" val="2381877419"/>
                    </a:ext>
                  </a:extLst>
                </a:gridCol>
              </a:tblGrid>
              <a:tr h="426067">
                <a:tc>
                  <a:txBody>
                    <a:bodyPr/>
                    <a:lstStyle/>
                    <a:p>
                      <a:pPr algn="ctr"/>
                      <a:r>
                        <a:rPr lang="en-US" sz="1000" dirty="0">
                          <a:latin typeface="Montserrat" panose="00000500000000000000" pitchFamily="50" charset="0"/>
                        </a:rPr>
                        <a:t>Budget 1</a:t>
                      </a:r>
                    </a:p>
                  </a:txBody>
                  <a:tcPr anchor="ctr">
                    <a:lnL w="12700" cmpd="sng">
                      <a:noFill/>
                    </a:lnL>
                    <a:lnR w="3175" cap="flat" cmpd="sng" algn="ctr">
                      <a:solidFill>
                        <a:schemeClr val="tx2">
                          <a:lumMod val="60000"/>
                          <a:lumOff val="40000"/>
                        </a:schemeClr>
                      </a:solidFill>
                      <a:prstDash val="solid"/>
                      <a:round/>
                      <a:headEnd type="none" w="med" len="med"/>
                      <a:tailEnd type="none" w="med" len="med"/>
                    </a:lnR>
                    <a:lnT w="12700" cmpd="sng">
                      <a:noFill/>
                    </a:lnT>
                    <a:lnB w="317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$500</a:t>
                      </a:r>
                    </a:p>
                  </a:txBody>
                  <a:tcPr marL="71896" marR="71896" marT="35948" marB="35948" anchor="ctr">
                    <a:lnL w="3175" cap="flat" cmpd="sng" algn="ctr">
                      <a:solidFill>
                        <a:schemeClr val="tx2">
                          <a:lumMod val="60000"/>
                          <a:lumOff val="40000"/>
                        </a:schemeClr>
                      </a:solidFill>
                      <a:prstDash val="solid"/>
                      <a:round/>
                      <a:headEnd type="none" w="med" len="med"/>
                      <a:tailEnd type="none" w="med" len="med"/>
                    </a:lnL>
                    <a:lnR w="12700" cmpd="sng">
                      <a:noFill/>
                    </a:lnR>
                    <a:lnT w="12700" cmpd="sng">
                      <a:noFill/>
                    </a:lnT>
                    <a:lnB w="317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3834428"/>
                  </a:ext>
                </a:extLst>
              </a:tr>
              <a:tr h="426067">
                <a:tc>
                  <a:txBody>
                    <a:bodyPr/>
                    <a:lstStyle/>
                    <a:p>
                      <a:pPr algn="ctr"/>
                      <a:r>
                        <a:rPr lang="en-US" sz="1000" dirty="0">
                          <a:latin typeface="Montserrat" panose="00000500000000000000" pitchFamily="50" charset="0"/>
                        </a:rPr>
                        <a:t>Budget 2</a:t>
                      </a:r>
                    </a:p>
                  </a:txBody>
                  <a:tcPr anchor="ctr">
                    <a:lnL w="12700" cmpd="sng">
                      <a:noFill/>
                    </a:lnL>
                    <a:lnR w="3175" cap="flat" cmpd="sng" algn="ctr">
                      <a:solidFill>
                        <a:schemeClr val="tx2">
                          <a:lumMod val="60000"/>
                          <a:lumOff val="40000"/>
                        </a:schemeClr>
                      </a:solidFill>
                      <a:prstDash val="solid"/>
                      <a:round/>
                      <a:headEnd type="none" w="med" len="med"/>
                      <a:tailEnd type="none" w="med" len="med"/>
                    </a:lnR>
                    <a:lnT w="3175" cap="flat" cmpd="sng" algn="ctr">
                      <a:solidFill>
                        <a:schemeClr val="tx2">
                          <a:lumMod val="60000"/>
                          <a:lumOff val="40000"/>
                        </a:schemeClr>
                      </a:solidFill>
                      <a:prstDash val="solid"/>
                      <a:round/>
                      <a:headEnd type="none" w="med" len="med"/>
                      <a:tailEnd type="none" w="med" len="med"/>
                    </a:lnT>
                    <a:lnB w="317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$5000</a:t>
                      </a:r>
                    </a:p>
                  </a:txBody>
                  <a:tcPr marL="71896" marR="71896" marT="35948" marB="35948" anchor="ctr">
                    <a:lnL w="3175" cap="flat" cmpd="sng" algn="ctr">
                      <a:solidFill>
                        <a:schemeClr val="tx2">
                          <a:lumMod val="60000"/>
                          <a:lumOff val="40000"/>
                        </a:schemeClr>
                      </a:solidFill>
                      <a:prstDash val="solid"/>
                      <a:round/>
                      <a:headEnd type="none" w="med" len="med"/>
                      <a:tailEnd type="none" w="med" len="med"/>
                    </a:lnL>
                    <a:lnR w="12700" cmpd="sng">
                      <a:noFill/>
                    </a:lnR>
                    <a:lnT w="3175" cap="flat" cmpd="sng" algn="ctr">
                      <a:solidFill>
                        <a:schemeClr val="tx2">
                          <a:lumMod val="60000"/>
                          <a:lumOff val="40000"/>
                        </a:schemeClr>
                      </a:solidFill>
                      <a:prstDash val="solid"/>
                      <a:round/>
                      <a:headEnd type="none" w="med" len="med"/>
                      <a:tailEnd type="none" w="med" len="med"/>
                    </a:lnT>
                    <a:lnB w="317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2134794"/>
                  </a:ext>
                </a:extLst>
              </a:tr>
              <a:tr h="426067">
                <a:tc>
                  <a:txBody>
                    <a:bodyPr/>
                    <a:lstStyle/>
                    <a:p>
                      <a:pPr algn="ctr"/>
                      <a:r>
                        <a:rPr lang="en-US" sz="1000" dirty="0">
                          <a:latin typeface="Montserrat" panose="00000500000000000000" pitchFamily="50" charset="0"/>
                        </a:rPr>
                        <a:t>Budget 3</a:t>
                      </a:r>
                    </a:p>
                  </a:txBody>
                  <a:tcPr anchor="ctr">
                    <a:lnL w="12700" cmpd="sng">
                      <a:noFill/>
                    </a:lnL>
                    <a:lnR w="3175" cap="flat" cmpd="sng" algn="ctr">
                      <a:solidFill>
                        <a:schemeClr val="tx2">
                          <a:lumMod val="60000"/>
                          <a:lumOff val="40000"/>
                        </a:schemeClr>
                      </a:solidFill>
                      <a:prstDash val="solid"/>
                      <a:round/>
                      <a:headEnd type="none" w="med" len="med"/>
                      <a:tailEnd type="none" w="med" len="med"/>
                    </a:lnR>
                    <a:lnT w="3175" cap="flat" cmpd="sng" algn="ctr">
                      <a:solidFill>
                        <a:schemeClr val="tx2">
                          <a:lumMod val="60000"/>
                          <a:lumOff val="4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$18,750</a:t>
                      </a:r>
                    </a:p>
                  </a:txBody>
                  <a:tcPr marL="71896" marR="71896" marT="35948" marB="35948" anchor="ctr">
                    <a:lnL w="3175" cap="flat" cmpd="sng" algn="ctr">
                      <a:solidFill>
                        <a:schemeClr val="tx2">
                          <a:lumMod val="60000"/>
                          <a:lumOff val="40000"/>
                        </a:schemeClr>
                      </a:solidFill>
                      <a:prstDash val="solid"/>
                      <a:round/>
                      <a:headEnd type="none" w="med" len="med"/>
                      <a:tailEnd type="none" w="med" len="med"/>
                    </a:lnL>
                    <a:lnR w="12700" cmpd="sng">
                      <a:noFill/>
                    </a:lnR>
                    <a:lnT w="3175" cap="flat" cmpd="sng" algn="ctr">
                      <a:solidFill>
                        <a:schemeClr val="tx2">
                          <a:lumMod val="60000"/>
                          <a:lumOff val="4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05269213"/>
                  </a:ext>
                </a:extLst>
              </a:tr>
            </a:tbl>
          </a:graphicData>
        </a:graphic>
      </p:graphicFrame>
      <p:graphicFrame>
        <p:nvGraphicFramePr>
          <p:cNvPr id="29" name="Table 10">
            <a:extLst>
              <a:ext uri="{FF2B5EF4-FFF2-40B4-BE49-F238E27FC236}">
                <a16:creationId xmlns:a16="http://schemas.microsoft.com/office/drawing/2014/main" id="{BD039660-7107-4D57-9AB8-0B0F71DA3977}"/>
              </a:ext>
            </a:extLst>
          </p:cNvPr>
          <p:cNvGraphicFramePr>
            <a:graphicFrameLocks noGrp="1"/>
          </p:cNvGraphicFramePr>
          <p:nvPr>
            <p:extLst>
              <p:ext uri="{D42A27DB-BD31-4B8C-83A1-F6EECF244321}">
                <p14:modId xmlns:p14="http://schemas.microsoft.com/office/powerpoint/2010/main" val="1753124416"/>
              </p:ext>
            </p:extLst>
          </p:nvPr>
        </p:nvGraphicFramePr>
        <p:xfrm>
          <a:off x="4031382" y="3897768"/>
          <a:ext cx="1545544" cy="1278201"/>
        </p:xfrm>
        <a:graphic>
          <a:graphicData uri="http://schemas.openxmlformats.org/drawingml/2006/table">
            <a:tbl>
              <a:tblPr bandRow="1">
                <a:tableStyleId>{5C22544A-7EE6-4342-B048-85BDC9FD1C3A}</a:tableStyleId>
              </a:tblPr>
              <a:tblGrid>
                <a:gridCol w="772772">
                  <a:extLst>
                    <a:ext uri="{9D8B030D-6E8A-4147-A177-3AD203B41FA5}">
                      <a16:colId xmlns:a16="http://schemas.microsoft.com/office/drawing/2014/main" val="1970948080"/>
                    </a:ext>
                  </a:extLst>
                </a:gridCol>
                <a:gridCol w="772772">
                  <a:extLst>
                    <a:ext uri="{9D8B030D-6E8A-4147-A177-3AD203B41FA5}">
                      <a16:colId xmlns:a16="http://schemas.microsoft.com/office/drawing/2014/main" val="2381877419"/>
                    </a:ext>
                  </a:extLst>
                </a:gridCol>
              </a:tblGrid>
              <a:tr h="426067">
                <a:tc>
                  <a:txBody>
                    <a:bodyPr/>
                    <a:lstStyle/>
                    <a:p>
                      <a:pPr algn="ctr"/>
                      <a:r>
                        <a:rPr lang="en-US" sz="1000" dirty="0">
                          <a:latin typeface="Montserrat" panose="00000500000000000000" pitchFamily="50" charset="0"/>
                        </a:rPr>
                        <a:t>Budget 1</a:t>
                      </a:r>
                    </a:p>
                  </a:txBody>
                  <a:tcPr anchor="ctr">
                    <a:lnL w="12700" cmpd="sng">
                      <a:noFill/>
                    </a:lnL>
                    <a:lnR w="3175" cap="flat" cmpd="sng" algn="ctr">
                      <a:solidFill>
                        <a:schemeClr val="tx2">
                          <a:lumMod val="60000"/>
                          <a:lumOff val="40000"/>
                        </a:schemeClr>
                      </a:solidFill>
                      <a:prstDash val="solid"/>
                      <a:round/>
                      <a:headEnd type="none" w="med" len="med"/>
                      <a:tailEnd type="none" w="med" len="med"/>
                    </a:lnR>
                    <a:lnT w="12700" cmpd="sng">
                      <a:noFill/>
                    </a:lnT>
                    <a:lnB w="317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$500</a:t>
                      </a:r>
                    </a:p>
                  </a:txBody>
                  <a:tcPr marL="71896" marR="71896" marT="35948" marB="35948" anchor="ctr">
                    <a:lnL w="3175" cap="flat" cmpd="sng" algn="ctr">
                      <a:solidFill>
                        <a:schemeClr val="tx2">
                          <a:lumMod val="60000"/>
                          <a:lumOff val="40000"/>
                        </a:schemeClr>
                      </a:solidFill>
                      <a:prstDash val="solid"/>
                      <a:round/>
                      <a:headEnd type="none" w="med" len="med"/>
                      <a:tailEnd type="none" w="med" len="med"/>
                    </a:lnL>
                    <a:lnR w="12700" cmpd="sng">
                      <a:noFill/>
                    </a:lnR>
                    <a:lnT w="12700" cmpd="sng">
                      <a:noFill/>
                    </a:lnT>
                    <a:lnB w="317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3834428"/>
                  </a:ext>
                </a:extLst>
              </a:tr>
              <a:tr h="426067">
                <a:tc>
                  <a:txBody>
                    <a:bodyPr/>
                    <a:lstStyle/>
                    <a:p>
                      <a:pPr algn="ctr"/>
                      <a:r>
                        <a:rPr lang="en-US" sz="1000" dirty="0">
                          <a:latin typeface="Montserrat" panose="00000500000000000000" pitchFamily="50" charset="0"/>
                        </a:rPr>
                        <a:t>Budget 2</a:t>
                      </a:r>
                    </a:p>
                  </a:txBody>
                  <a:tcPr anchor="ctr">
                    <a:lnL w="12700" cmpd="sng">
                      <a:noFill/>
                    </a:lnL>
                    <a:lnR w="3175" cap="flat" cmpd="sng" algn="ctr">
                      <a:solidFill>
                        <a:schemeClr val="tx2">
                          <a:lumMod val="60000"/>
                          <a:lumOff val="40000"/>
                        </a:schemeClr>
                      </a:solidFill>
                      <a:prstDash val="solid"/>
                      <a:round/>
                      <a:headEnd type="none" w="med" len="med"/>
                      <a:tailEnd type="none" w="med" len="med"/>
                    </a:lnR>
                    <a:lnT w="3175" cap="flat" cmpd="sng" algn="ctr">
                      <a:solidFill>
                        <a:schemeClr val="tx2">
                          <a:lumMod val="60000"/>
                          <a:lumOff val="40000"/>
                        </a:schemeClr>
                      </a:solidFill>
                      <a:prstDash val="solid"/>
                      <a:round/>
                      <a:headEnd type="none" w="med" len="med"/>
                      <a:tailEnd type="none" w="med" len="med"/>
                    </a:lnT>
                    <a:lnB w="317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$5000</a:t>
                      </a:r>
                    </a:p>
                  </a:txBody>
                  <a:tcPr marL="71896" marR="71896" marT="35948" marB="35948" anchor="ctr">
                    <a:lnL w="3175" cap="flat" cmpd="sng" algn="ctr">
                      <a:solidFill>
                        <a:schemeClr val="tx2">
                          <a:lumMod val="60000"/>
                          <a:lumOff val="40000"/>
                        </a:schemeClr>
                      </a:solidFill>
                      <a:prstDash val="solid"/>
                      <a:round/>
                      <a:headEnd type="none" w="med" len="med"/>
                      <a:tailEnd type="none" w="med" len="med"/>
                    </a:lnL>
                    <a:lnR w="12700" cmpd="sng">
                      <a:noFill/>
                    </a:lnR>
                    <a:lnT w="3175" cap="flat" cmpd="sng" algn="ctr">
                      <a:solidFill>
                        <a:schemeClr val="tx2">
                          <a:lumMod val="60000"/>
                          <a:lumOff val="40000"/>
                        </a:schemeClr>
                      </a:solidFill>
                      <a:prstDash val="solid"/>
                      <a:round/>
                      <a:headEnd type="none" w="med" len="med"/>
                      <a:tailEnd type="none" w="med" len="med"/>
                    </a:lnT>
                    <a:lnB w="317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2134794"/>
                  </a:ext>
                </a:extLst>
              </a:tr>
              <a:tr h="426067">
                <a:tc>
                  <a:txBody>
                    <a:bodyPr/>
                    <a:lstStyle/>
                    <a:p>
                      <a:pPr algn="ctr"/>
                      <a:r>
                        <a:rPr lang="en-US" sz="1000" dirty="0">
                          <a:latin typeface="Montserrat" panose="00000500000000000000" pitchFamily="50" charset="0"/>
                        </a:rPr>
                        <a:t>Budget 3</a:t>
                      </a:r>
                    </a:p>
                  </a:txBody>
                  <a:tcPr anchor="ctr">
                    <a:lnL w="12700" cmpd="sng">
                      <a:noFill/>
                    </a:lnL>
                    <a:lnR w="3175" cap="flat" cmpd="sng" algn="ctr">
                      <a:solidFill>
                        <a:schemeClr val="tx2">
                          <a:lumMod val="60000"/>
                          <a:lumOff val="40000"/>
                        </a:schemeClr>
                      </a:solidFill>
                      <a:prstDash val="solid"/>
                      <a:round/>
                      <a:headEnd type="none" w="med" len="med"/>
                      <a:tailEnd type="none" w="med" len="med"/>
                    </a:lnR>
                    <a:lnT w="3175" cap="flat" cmpd="sng" algn="ctr">
                      <a:solidFill>
                        <a:schemeClr val="tx2">
                          <a:lumMod val="60000"/>
                          <a:lumOff val="4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$18,750</a:t>
                      </a:r>
                    </a:p>
                  </a:txBody>
                  <a:tcPr marL="71896" marR="71896" marT="35948" marB="35948" anchor="ctr">
                    <a:lnL w="3175" cap="flat" cmpd="sng" algn="ctr">
                      <a:solidFill>
                        <a:schemeClr val="tx2">
                          <a:lumMod val="60000"/>
                          <a:lumOff val="40000"/>
                        </a:schemeClr>
                      </a:solidFill>
                      <a:prstDash val="solid"/>
                      <a:round/>
                      <a:headEnd type="none" w="med" len="med"/>
                      <a:tailEnd type="none" w="med" len="med"/>
                    </a:lnL>
                    <a:lnR w="12700" cmpd="sng">
                      <a:noFill/>
                    </a:lnR>
                    <a:lnT w="3175" cap="flat" cmpd="sng" algn="ctr">
                      <a:solidFill>
                        <a:schemeClr val="tx2">
                          <a:lumMod val="60000"/>
                          <a:lumOff val="4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05269213"/>
                  </a:ext>
                </a:extLst>
              </a:tr>
            </a:tbl>
          </a:graphicData>
        </a:graphic>
      </p:graphicFrame>
      <p:graphicFrame>
        <p:nvGraphicFramePr>
          <p:cNvPr id="30" name="Table 10">
            <a:extLst>
              <a:ext uri="{FF2B5EF4-FFF2-40B4-BE49-F238E27FC236}">
                <a16:creationId xmlns:a16="http://schemas.microsoft.com/office/drawing/2014/main" id="{DFE1EF01-E7E7-4ED5-A2D8-5C2C79BBD86B}"/>
              </a:ext>
            </a:extLst>
          </p:cNvPr>
          <p:cNvGraphicFramePr>
            <a:graphicFrameLocks noGrp="1"/>
          </p:cNvGraphicFramePr>
          <p:nvPr>
            <p:extLst>
              <p:ext uri="{D42A27DB-BD31-4B8C-83A1-F6EECF244321}">
                <p14:modId xmlns:p14="http://schemas.microsoft.com/office/powerpoint/2010/main" val="3172619352"/>
              </p:ext>
            </p:extLst>
          </p:nvPr>
        </p:nvGraphicFramePr>
        <p:xfrm>
          <a:off x="6605838" y="2803526"/>
          <a:ext cx="1545544" cy="1278201"/>
        </p:xfrm>
        <a:graphic>
          <a:graphicData uri="http://schemas.openxmlformats.org/drawingml/2006/table">
            <a:tbl>
              <a:tblPr bandRow="1">
                <a:tableStyleId>{5C22544A-7EE6-4342-B048-85BDC9FD1C3A}</a:tableStyleId>
              </a:tblPr>
              <a:tblGrid>
                <a:gridCol w="772772">
                  <a:extLst>
                    <a:ext uri="{9D8B030D-6E8A-4147-A177-3AD203B41FA5}">
                      <a16:colId xmlns:a16="http://schemas.microsoft.com/office/drawing/2014/main" val="1970948080"/>
                    </a:ext>
                  </a:extLst>
                </a:gridCol>
                <a:gridCol w="772772">
                  <a:extLst>
                    <a:ext uri="{9D8B030D-6E8A-4147-A177-3AD203B41FA5}">
                      <a16:colId xmlns:a16="http://schemas.microsoft.com/office/drawing/2014/main" val="2381877419"/>
                    </a:ext>
                  </a:extLst>
                </a:gridCol>
              </a:tblGrid>
              <a:tr h="426067">
                <a:tc>
                  <a:txBody>
                    <a:bodyPr/>
                    <a:lstStyle/>
                    <a:p>
                      <a:pPr algn="ctr"/>
                      <a:r>
                        <a:rPr lang="en-US" sz="1000" dirty="0">
                          <a:latin typeface="Montserrat" panose="00000500000000000000" pitchFamily="50" charset="0"/>
                        </a:rPr>
                        <a:t>Budget 1</a:t>
                      </a:r>
                    </a:p>
                  </a:txBody>
                  <a:tcPr anchor="ctr">
                    <a:lnL w="12700" cmpd="sng">
                      <a:noFill/>
                    </a:lnL>
                    <a:lnR w="3175" cap="flat" cmpd="sng" algn="ctr">
                      <a:solidFill>
                        <a:schemeClr val="tx2">
                          <a:lumMod val="60000"/>
                          <a:lumOff val="40000"/>
                        </a:schemeClr>
                      </a:solidFill>
                      <a:prstDash val="solid"/>
                      <a:round/>
                      <a:headEnd type="none" w="med" len="med"/>
                      <a:tailEnd type="none" w="med" len="med"/>
                    </a:lnR>
                    <a:lnT w="12700" cmpd="sng">
                      <a:noFill/>
                    </a:lnT>
                    <a:lnB w="317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$500</a:t>
                      </a:r>
                    </a:p>
                  </a:txBody>
                  <a:tcPr marL="71896" marR="71896" marT="35948" marB="35948" anchor="ctr">
                    <a:lnL w="3175" cap="flat" cmpd="sng" algn="ctr">
                      <a:solidFill>
                        <a:schemeClr val="tx2">
                          <a:lumMod val="60000"/>
                          <a:lumOff val="40000"/>
                        </a:schemeClr>
                      </a:solidFill>
                      <a:prstDash val="solid"/>
                      <a:round/>
                      <a:headEnd type="none" w="med" len="med"/>
                      <a:tailEnd type="none" w="med" len="med"/>
                    </a:lnL>
                    <a:lnR w="12700" cmpd="sng">
                      <a:noFill/>
                    </a:lnR>
                    <a:lnT w="12700" cmpd="sng">
                      <a:noFill/>
                    </a:lnT>
                    <a:lnB w="317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3834428"/>
                  </a:ext>
                </a:extLst>
              </a:tr>
              <a:tr h="426067">
                <a:tc>
                  <a:txBody>
                    <a:bodyPr/>
                    <a:lstStyle/>
                    <a:p>
                      <a:pPr algn="ctr"/>
                      <a:r>
                        <a:rPr lang="en-US" sz="1000" dirty="0">
                          <a:latin typeface="Montserrat" panose="00000500000000000000" pitchFamily="50" charset="0"/>
                        </a:rPr>
                        <a:t>Budget 2</a:t>
                      </a:r>
                    </a:p>
                  </a:txBody>
                  <a:tcPr anchor="ctr">
                    <a:lnL w="12700" cmpd="sng">
                      <a:noFill/>
                    </a:lnL>
                    <a:lnR w="3175" cap="flat" cmpd="sng" algn="ctr">
                      <a:solidFill>
                        <a:schemeClr val="tx2">
                          <a:lumMod val="60000"/>
                          <a:lumOff val="40000"/>
                        </a:schemeClr>
                      </a:solidFill>
                      <a:prstDash val="solid"/>
                      <a:round/>
                      <a:headEnd type="none" w="med" len="med"/>
                      <a:tailEnd type="none" w="med" len="med"/>
                    </a:lnR>
                    <a:lnT w="3175" cap="flat" cmpd="sng" algn="ctr">
                      <a:solidFill>
                        <a:schemeClr val="tx2">
                          <a:lumMod val="60000"/>
                          <a:lumOff val="40000"/>
                        </a:schemeClr>
                      </a:solidFill>
                      <a:prstDash val="solid"/>
                      <a:round/>
                      <a:headEnd type="none" w="med" len="med"/>
                      <a:tailEnd type="none" w="med" len="med"/>
                    </a:lnT>
                    <a:lnB w="317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$5000</a:t>
                      </a:r>
                    </a:p>
                  </a:txBody>
                  <a:tcPr marL="71896" marR="71896" marT="35948" marB="35948" anchor="ctr">
                    <a:lnL w="3175" cap="flat" cmpd="sng" algn="ctr">
                      <a:solidFill>
                        <a:schemeClr val="tx2">
                          <a:lumMod val="60000"/>
                          <a:lumOff val="40000"/>
                        </a:schemeClr>
                      </a:solidFill>
                      <a:prstDash val="solid"/>
                      <a:round/>
                      <a:headEnd type="none" w="med" len="med"/>
                      <a:tailEnd type="none" w="med" len="med"/>
                    </a:lnL>
                    <a:lnR w="12700" cmpd="sng">
                      <a:noFill/>
                    </a:lnR>
                    <a:lnT w="3175" cap="flat" cmpd="sng" algn="ctr">
                      <a:solidFill>
                        <a:schemeClr val="tx2">
                          <a:lumMod val="60000"/>
                          <a:lumOff val="40000"/>
                        </a:schemeClr>
                      </a:solidFill>
                      <a:prstDash val="solid"/>
                      <a:round/>
                      <a:headEnd type="none" w="med" len="med"/>
                      <a:tailEnd type="none" w="med" len="med"/>
                    </a:lnT>
                    <a:lnB w="317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2134794"/>
                  </a:ext>
                </a:extLst>
              </a:tr>
              <a:tr h="426067">
                <a:tc>
                  <a:txBody>
                    <a:bodyPr/>
                    <a:lstStyle/>
                    <a:p>
                      <a:pPr algn="ctr"/>
                      <a:r>
                        <a:rPr lang="en-US" sz="1000" dirty="0">
                          <a:latin typeface="Montserrat" panose="00000500000000000000" pitchFamily="50" charset="0"/>
                        </a:rPr>
                        <a:t>Budget 3</a:t>
                      </a:r>
                    </a:p>
                  </a:txBody>
                  <a:tcPr anchor="ctr">
                    <a:lnL w="12700" cmpd="sng">
                      <a:noFill/>
                    </a:lnL>
                    <a:lnR w="3175" cap="flat" cmpd="sng" algn="ctr">
                      <a:solidFill>
                        <a:schemeClr val="tx2">
                          <a:lumMod val="60000"/>
                          <a:lumOff val="40000"/>
                        </a:schemeClr>
                      </a:solidFill>
                      <a:prstDash val="solid"/>
                      <a:round/>
                      <a:headEnd type="none" w="med" len="med"/>
                      <a:tailEnd type="none" w="med" len="med"/>
                    </a:lnR>
                    <a:lnT w="3175" cap="flat" cmpd="sng" algn="ctr">
                      <a:solidFill>
                        <a:schemeClr val="tx2">
                          <a:lumMod val="60000"/>
                          <a:lumOff val="4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$18,750</a:t>
                      </a:r>
                    </a:p>
                  </a:txBody>
                  <a:tcPr marL="71896" marR="71896" marT="35948" marB="35948" anchor="ctr">
                    <a:lnL w="3175" cap="flat" cmpd="sng" algn="ctr">
                      <a:solidFill>
                        <a:schemeClr val="tx2">
                          <a:lumMod val="60000"/>
                          <a:lumOff val="40000"/>
                        </a:schemeClr>
                      </a:solidFill>
                      <a:prstDash val="solid"/>
                      <a:round/>
                      <a:headEnd type="none" w="med" len="med"/>
                      <a:tailEnd type="none" w="med" len="med"/>
                    </a:lnL>
                    <a:lnR w="12700" cmpd="sng">
                      <a:noFill/>
                    </a:lnR>
                    <a:lnT w="3175" cap="flat" cmpd="sng" algn="ctr">
                      <a:solidFill>
                        <a:schemeClr val="tx2">
                          <a:lumMod val="60000"/>
                          <a:lumOff val="4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05269213"/>
                  </a:ext>
                </a:extLst>
              </a:tr>
            </a:tbl>
          </a:graphicData>
        </a:graphic>
      </p:graphicFrame>
      <p:graphicFrame>
        <p:nvGraphicFramePr>
          <p:cNvPr id="31" name="Table 10">
            <a:extLst>
              <a:ext uri="{FF2B5EF4-FFF2-40B4-BE49-F238E27FC236}">
                <a16:creationId xmlns:a16="http://schemas.microsoft.com/office/drawing/2014/main" id="{A3A5A1EB-24C6-46D9-8359-BC190894C9C9}"/>
              </a:ext>
            </a:extLst>
          </p:cNvPr>
          <p:cNvGraphicFramePr>
            <a:graphicFrameLocks noGrp="1"/>
          </p:cNvGraphicFramePr>
          <p:nvPr>
            <p:extLst>
              <p:ext uri="{D42A27DB-BD31-4B8C-83A1-F6EECF244321}">
                <p14:modId xmlns:p14="http://schemas.microsoft.com/office/powerpoint/2010/main" val="1971007530"/>
              </p:ext>
            </p:extLst>
          </p:nvPr>
        </p:nvGraphicFramePr>
        <p:xfrm>
          <a:off x="9604862" y="3897768"/>
          <a:ext cx="1545544" cy="1278201"/>
        </p:xfrm>
        <a:graphic>
          <a:graphicData uri="http://schemas.openxmlformats.org/drawingml/2006/table">
            <a:tbl>
              <a:tblPr bandRow="1">
                <a:tableStyleId>{5C22544A-7EE6-4342-B048-85BDC9FD1C3A}</a:tableStyleId>
              </a:tblPr>
              <a:tblGrid>
                <a:gridCol w="772772">
                  <a:extLst>
                    <a:ext uri="{9D8B030D-6E8A-4147-A177-3AD203B41FA5}">
                      <a16:colId xmlns:a16="http://schemas.microsoft.com/office/drawing/2014/main" val="1970948080"/>
                    </a:ext>
                  </a:extLst>
                </a:gridCol>
                <a:gridCol w="772772">
                  <a:extLst>
                    <a:ext uri="{9D8B030D-6E8A-4147-A177-3AD203B41FA5}">
                      <a16:colId xmlns:a16="http://schemas.microsoft.com/office/drawing/2014/main" val="2381877419"/>
                    </a:ext>
                  </a:extLst>
                </a:gridCol>
              </a:tblGrid>
              <a:tr h="426067">
                <a:tc>
                  <a:txBody>
                    <a:bodyPr/>
                    <a:lstStyle/>
                    <a:p>
                      <a:pPr algn="ctr"/>
                      <a:r>
                        <a:rPr lang="en-US" sz="1000" dirty="0">
                          <a:latin typeface="Montserrat" panose="00000500000000000000" pitchFamily="50" charset="0"/>
                        </a:rPr>
                        <a:t>Budget 1</a:t>
                      </a:r>
                    </a:p>
                  </a:txBody>
                  <a:tcPr anchor="ctr">
                    <a:lnL w="12700" cmpd="sng">
                      <a:noFill/>
                    </a:lnL>
                    <a:lnR w="3175" cap="flat" cmpd="sng" algn="ctr">
                      <a:solidFill>
                        <a:schemeClr val="tx2">
                          <a:lumMod val="60000"/>
                          <a:lumOff val="40000"/>
                        </a:schemeClr>
                      </a:solidFill>
                      <a:prstDash val="solid"/>
                      <a:round/>
                      <a:headEnd type="none" w="med" len="med"/>
                      <a:tailEnd type="none" w="med" len="med"/>
                    </a:lnR>
                    <a:lnT w="12700" cmpd="sng">
                      <a:noFill/>
                    </a:lnT>
                    <a:lnB w="317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$500</a:t>
                      </a:r>
                    </a:p>
                  </a:txBody>
                  <a:tcPr marL="71896" marR="71896" marT="35948" marB="35948" anchor="ctr">
                    <a:lnL w="3175" cap="flat" cmpd="sng" algn="ctr">
                      <a:solidFill>
                        <a:schemeClr val="tx2">
                          <a:lumMod val="60000"/>
                          <a:lumOff val="40000"/>
                        </a:schemeClr>
                      </a:solidFill>
                      <a:prstDash val="solid"/>
                      <a:round/>
                      <a:headEnd type="none" w="med" len="med"/>
                      <a:tailEnd type="none" w="med" len="med"/>
                    </a:lnL>
                    <a:lnR w="12700" cmpd="sng">
                      <a:noFill/>
                    </a:lnR>
                    <a:lnT w="12700" cmpd="sng">
                      <a:noFill/>
                    </a:lnT>
                    <a:lnB w="317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3834428"/>
                  </a:ext>
                </a:extLst>
              </a:tr>
              <a:tr h="426067">
                <a:tc>
                  <a:txBody>
                    <a:bodyPr/>
                    <a:lstStyle/>
                    <a:p>
                      <a:pPr algn="ctr"/>
                      <a:r>
                        <a:rPr lang="en-US" sz="1000" dirty="0">
                          <a:latin typeface="Montserrat" panose="00000500000000000000" pitchFamily="50" charset="0"/>
                        </a:rPr>
                        <a:t>Budget 2</a:t>
                      </a:r>
                    </a:p>
                  </a:txBody>
                  <a:tcPr anchor="ctr">
                    <a:lnL w="12700" cmpd="sng">
                      <a:noFill/>
                    </a:lnL>
                    <a:lnR w="3175" cap="flat" cmpd="sng" algn="ctr">
                      <a:solidFill>
                        <a:schemeClr val="tx2">
                          <a:lumMod val="60000"/>
                          <a:lumOff val="40000"/>
                        </a:schemeClr>
                      </a:solidFill>
                      <a:prstDash val="solid"/>
                      <a:round/>
                      <a:headEnd type="none" w="med" len="med"/>
                      <a:tailEnd type="none" w="med" len="med"/>
                    </a:lnR>
                    <a:lnT w="3175" cap="flat" cmpd="sng" algn="ctr">
                      <a:solidFill>
                        <a:schemeClr val="tx2">
                          <a:lumMod val="60000"/>
                          <a:lumOff val="40000"/>
                        </a:schemeClr>
                      </a:solidFill>
                      <a:prstDash val="solid"/>
                      <a:round/>
                      <a:headEnd type="none" w="med" len="med"/>
                      <a:tailEnd type="none" w="med" len="med"/>
                    </a:lnT>
                    <a:lnB w="317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$5000</a:t>
                      </a:r>
                    </a:p>
                  </a:txBody>
                  <a:tcPr marL="71896" marR="71896" marT="35948" marB="35948" anchor="ctr">
                    <a:lnL w="3175" cap="flat" cmpd="sng" algn="ctr">
                      <a:solidFill>
                        <a:schemeClr val="tx2">
                          <a:lumMod val="60000"/>
                          <a:lumOff val="40000"/>
                        </a:schemeClr>
                      </a:solidFill>
                      <a:prstDash val="solid"/>
                      <a:round/>
                      <a:headEnd type="none" w="med" len="med"/>
                      <a:tailEnd type="none" w="med" len="med"/>
                    </a:lnL>
                    <a:lnR w="12700" cmpd="sng">
                      <a:noFill/>
                    </a:lnR>
                    <a:lnT w="3175" cap="flat" cmpd="sng" algn="ctr">
                      <a:solidFill>
                        <a:schemeClr val="tx2">
                          <a:lumMod val="60000"/>
                          <a:lumOff val="40000"/>
                        </a:schemeClr>
                      </a:solidFill>
                      <a:prstDash val="solid"/>
                      <a:round/>
                      <a:headEnd type="none" w="med" len="med"/>
                      <a:tailEnd type="none" w="med" len="med"/>
                    </a:lnT>
                    <a:lnB w="317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2134794"/>
                  </a:ext>
                </a:extLst>
              </a:tr>
              <a:tr h="426067">
                <a:tc>
                  <a:txBody>
                    <a:bodyPr/>
                    <a:lstStyle/>
                    <a:p>
                      <a:pPr algn="ctr"/>
                      <a:r>
                        <a:rPr lang="en-US" sz="1000" dirty="0">
                          <a:latin typeface="Montserrat" panose="00000500000000000000" pitchFamily="50" charset="0"/>
                        </a:rPr>
                        <a:t>Budget 3</a:t>
                      </a:r>
                    </a:p>
                  </a:txBody>
                  <a:tcPr anchor="ctr">
                    <a:lnL w="12700" cmpd="sng">
                      <a:noFill/>
                    </a:lnL>
                    <a:lnR w="3175" cap="flat" cmpd="sng" algn="ctr">
                      <a:solidFill>
                        <a:schemeClr val="tx2">
                          <a:lumMod val="60000"/>
                          <a:lumOff val="40000"/>
                        </a:schemeClr>
                      </a:solidFill>
                      <a:prstDash val="solid"/>
                      <a:round/>
                      <a:headEnd type="none" w="med" len="med"/>
                      <a:tailEnd type="none" w="med" len="med"/>
                    </a:lnR>
                    <a:lnT w="3175" cap="flat" cmpd="sng" algn="ctr">
                      <a:solidFill>
                        <a:schemeClr val="tx2">
                          <a:lumMod val="60000"/>
                          <a:lumOff val="4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$18,750</a:t>
                      </a:r>
                    </a:p>
                  </a:txBody>
                  <a:tcPr marL="71896" marR="71896" marT="35948" marB="35948" anchor="ctr">
                    <a:lnL w="3175" cap="flat" cmpd="sng" algn="ctr">
                      <a:solidFill>
                        <a:schemeClr val="tx2">
                          <a:lumMod val="60000"/>
                          <a:lumOff val="40000"/>
                        </a:schemeClr>
                      </a:solidFill>
                      <a:prstDash val="solid"/>
                      <a:round/>
                      <a:headEnd type="none" w="med" len="med"/>
                      <a:tailEnd type="none" w="med" len="med"/>
                    </a:lnL>
                    <a:lnR w="12700" cmpd="sng">
                      <a:noFill/>
                    </a:lnR>
                    <a:lnT w="3175" cap="flat" cmpd="sng" algn="ctr">
                      <a:solidFill>
                        <a:schemeClr val="tx2">
                          <a:lumMod val="60000"/>
                          <a:lumOff val="4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05269213"/>
                  </a:ext>
                </a:extLst>
              </a:tr>
            </a:tbl>
          </a:graphicData>
        </a:graphic>
      </p:graphicFrame>
    </p:spTree>
    <p:extLst>
      <p:ext uri="{BB962C8B-B14F-4D97-AF65-F5344CB8AC3E}">
        <p14:creationId xmlns:p14="http://schemas.microsoft.com/office/powerpoint/2010/main" val="260353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500"/>
                                        <p:tgtEl>
                                          <p:spTgt spid="5"/>
                                        </p:tgtEl>
                                      </p:cBhvr>
                                    </p:animEffect>
                                    <p:anim calcmode="lin" valueType="num">
                                      <p:cBhvr>
                                        <p:cTn id="8" dur="1500" fill="hold"/>
                                        <p:tgtEl>
                                          <p:spTgt spid="5"/>
                                        </p:tgtEl>
                                        <p:attrNameLst>
                                          <p:attrName>ppt_x</p:attrName>
                                        </p:attrNameLst>
                                      </p:cBhvr>
                                      <p:tavLst>
                                        <p:tav tm="0">
                                          <p:val>
                                            <p:strVal val="#ppt_x"/>
                                          </p:val>
                                        </p:tav>
                                        <p:tav tm="100000">
                                          <p:val>
                                            <p:strVal val="#ppt_x"/>
                                          </p:val>
                                        </p:tav>
                                      </p:tavLst>
                                    </p:anim>
                                    <p:anim calcmode="lin" valueType="num">
                                      <p:cBhvr>
                                        <p:cTn id="9" dur="1500" fill="hold"/>
                                        <p:tgtEl>
                                          <p:spTgt spid="5"/>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500"/>
                                        <p:tgtEl>
                                          <p:spTgt spid="15"/>
                                        </p:tgtEl>
                                      </p:cBhvr>
                                    </p:animEffect>
                                    <p:anim calcmode="lin" valueType="num">
                                      <p:cBhvr>
                                        <p:cTn id="13" dur="1500" fill="hold"/>
                                        <p:tgtEl>
                                          <p:spTgt spid="15"/>
                                        </p:tgtEl>
                                        <p:attrNameLst>
                                          <p:attrName>ppt_x</p:attrName>
                                        </p:attrNameLst>
                                      </p:cBhvr>
                                      <p:tavLst>
                                        <p:tav tm="0">
                                          <p:val>
                                            <p:strVal val="#ppt_x"/>
                                          </p:val>
                                        </p:tav>
                                        <p:tav tm="100000">
                                          <p:val>
                                            <p:strVal val="#ppt_x"/>
                                          </p:val>
                                        </p:tav>
                                      </p:tavLst>
                                    </p:anim>
                                    <p:anim calcmode="lin" valueType="num">
                                      <p:cBhvr>
                                        <p:cTn id="14" dur="15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500"/>
                                        <p:tgtEl>
                                          <p:spTgt spid="19"/>
                                        </p:tgtEl>
                                      </p:cBhvr>
                                    </p:animEffect>
                                    <p:anim calcmode="lin" valueType="num">
                                      <p:cBhvr>
                                        <p:cTn id="18" dur="1500" fill="hold"/>
                                        <p:tgtEl>
                                          <p:spTgt spid="19"/>
                                        </p:tgtEl>
                                        <p:attrNameLst>
                                          <p:attrName>ppt_x</p:attrName>
                                        </p:attrNameLst>
                                      </p:cBhvr>
                                      <p:tavLst>
                                        <p:tav tm="0">
                                          <p:val>
                                            <p:strVal val="#ppt_x"/>
                                          </p:val>
                                        </p:tav>
                                        <p:tav tm="100000">
                                          <p:val>
                                            <p:strVal val="#ppt_x"/>
                                          </p:val>
                                        </p:tav>
                                      </p:tavLst>
                                    </p:anim>
                                    <p:anim calcmode="lin" valueType="num">
                                      <p:cBhvr>
                                        <p:cTn id="19" dur="1500" fill="hold"/>
                                        <p:tgtEl>
                                          <p:spTgt spid="19"/>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1500"/>
                                        <p:tgtEl>
                                          <p:spTgt spid="23"/>
                                        </p:tgtEl>
                                      </p:cBhvr>
                                    </p:animEffect>
                                    <p:anim calcmode="lin" valueType="num">
                                      <p:cBhvr>
                                        <p:cTn id="23" dur="1500" fill="hold"/>
                                        <p:tgtEl>
                                          <p:spTgt spid="23"/>
                                        </p:tgtEl>
                                        <p:attrNameLst>
                                          <p:attrName>ppt_x</p:attrName>
                                        </p:attrNameLst>
                                      </p:cBhvr>
                                      <p:tavLst>
                                        <p:tav tm="0">
                                          <p:val>
                                            <p:strVal val="#ppt_x"/>
                                          </p:val>
                                        </p:tav>
                                        <p:tav tm="100000">
                                          <p:val>
                                            <p:strVal val="#ppt_x"/>
                                          </p:val>
                                        </p:tav>
                                      </p:tavLst>
                                    </p:anim>
                                    <p:anim calcmode="lin" valueType="num">
                                      <p:cBhvr>
                                        <p:cTn id="24" dur="1500" fill="hold"/>
                                        <p:tgtEl>
                                          <p:spTgt spid="23"/>
                                        </p:tgtEl>
                                        <p:attrNameLst>
                                          <p:attrName>ppt_y</p:attrName>
                                        </p:attrNameLst>
                                      </p:cBhvr>
                                      <p:tavLst>
                                        <p:tav tm="0">
                                          <p:val>
                                            <p:strVal val="#ppt_y-.1"/>
                                          </p:val>
                                        </p:tav>
                                        <p:tav tm="100000">
                                          <p:val>
                                            <p:strVal val="#ppt_y"/>
                                          </p:val>
                                        </p:tav>
                                      </p:tavLst>
                                    </p:anim>
                                  </p:childTnLst>
                                </p:cTn>
                              </p:par>
                              <p:par>
                                <p:cTn id="25" presetID="23" presetClass="entr" presetSubtype="16" fill="hold" grpId="0" nodeType="withEffect">
                                  <p:stCondLst>
                                    <p:cond delay="1000"/>
                                  </p:stCondLst>
                                  <p:childTnLst>
                                    <p:set>
                                      <p:cBhvr>
                                        <p:cTn id="26" dur="1" fill="hold">
                                          <p:stCondLst>
                                            <p:cond delay="0"/>
                                          </p:stCondLst>
                                        </p:cTn>
                                        <p:tgtEl>
                                          <p:spTgt spid="7"/>
                                        </p:tgtEl>
                                        <p:attrNameLst>
                                          <p:attrName>style.visibility</p:attrName>
                                        </p:attrNameLst>
                                      </p:cBhvr>
                                      <p:to>
                                        <p:strVal val="visible"/>
                                      </p:to>
                                    </p:set>
                                    <p:anim calcmode="lin" valueType="num">
                                      <p:cBhvr>
                                        <p:cTn id="27" dur="1500" fill="hold"/>
                                        <p:tgtEl>
                                          <p:spTgt spid="7"/>
                                        </p:tgtEl>
                                        <p:attrNameLst>
                                          <p:attrName>ppt_w</p:attrName>
                                        </p:attrNameLst>
                                      </p:cBhvr>
                                      <p:tavLst>
                                        <p:tav tm="0">
                                          <p:val>
                                            <p:fltVal val="0"/>
                                          </p:val>
                                        </p:tav>
                                        <p:tav tm="100000">
                                          <p:val>
                                            <p:strVal val="#ppt_w"/>
                                          </p:val>
                                        </p:tav>
                                      </p:tavLst>
                                    </p:anim>
                                    <p:anim calcmode="lin" valueType="num">
                                      <p:cBhvr>
                                        <p:cTn id="28" dur="1500" fill="hold"/>
                                        <p:tgtEl>
                                          <p:spTgt spid="7"/>
                                        </p:tgtEl>
                                        <p:attrNameLst>
                                          <p:attrName>ppt_h</p:attrName>
                                        </p:attrNameLst>
                                      </p:cBhvr>
                                      <p:tavLst>
                                        <p:tav tm="0">
                                          <p:val>
                                            <p:fltVal val="0"/>
                                          </p:val>
                                        </p:tav>
                                        <p:tav tm="100000">
                                          <p:val>
                                            <p:strVal val="#ppt_h"/>
                                          </p:val>
                                        </p:tav>
                                      </p:tavLst>
                                    </p:anim>
                                  </p:childTnLst>
                                </p:cTn>
                              </p:par>
                              <p:par>
                                <p:cTn id="29" presetID="23" presetClass="entr" presetSubtype="16" fill="hold" grpId="0" nodeType="withEffect">
                                  <p:stCondLst>
                                    <p:cond delay="1000"/>
                                  </p:stCondLst>
                                  <p:childTnLst>
                                    <p:set>
                                      <p:cBhvr>
                                        <p:cTn id="30" dur="1" fill="hold">
                                          <p:stCondLst>
                                            <p:cond delay="0"/>
                                          </p:stCondLst>
                                        </p:cTn>
                                        <p:tgtEl>
                                          <p:spTgt spid="17"/>
                                        </p:tgtEl>
                                        <p:attrNameLst>
                                          <p:attrName>style.visibility</p:attrName>
                                        </p:attrNameLst>
                                      </p:cBhvr>
                                      <p:to>
                                        <p:strVal val="visible"/>
                                      </p:to>
                                    </p:set>
                                    <p:anim calcmode="lin" valueType="num">
                                      <p:cBhvr>
                                        <p:cTn id="31" dur="1500" fill="hold"/>
                                        <p:tgtEl>
                                          <p:spTgt spid="17"/>
                                        </p:tgtEl>
                                        <p:attrNameLst>
                                          <p:attrName>ppt_w</p:attrName>
                                        </p:attrNameLst>
                                      </p:cBhvr>
                                      <p:tavLst>
                                        <p:tav tm="0">
                                          <p:val>
                                            <p:fltVal val="0"/>
                                          </p:val>
                                        </p:tav>
                                        <p:tav tm="100000">
                                          <p:val>
                                            <p:strVal val="#ppt_w"/>
                                          </p:val>
                                        </p:tav>
                                      </p:tavLst>
                                    </p:anim>
                                    <p:anim calcmode="lin" valueType="num">
                                      <p:cBhvr>
                                        <p:cTn id="32" dur="1500" fill="hold"/>
                                        <p:tgtEl>
                                          <p:spTgt spid="17"/>
                                        </p:tgtEl>
                                        <p:attrNameLst>
                                          <p:attrName>ppt_h</p:attrName>
                                        </p:attrNameLst>
                                      </p:cBhvr>
                                      <p:tavLst>
                                        <p:tav tm="0">
                                          <p:val>
                                            <p:fltVal val="0"/>
                                          </p:val>
                                        </p:tav>
                                        <p:tav tm="100000">
                                          <p:val>
                                            <p:strVal val="#ppt_h"/>
                                          </p:val>
                                        </p:tav>
                                      </p:tavLst>
                                    </p:anim>
                                  </p:childTnLst>
                                </p:cTn>
                              </p:par>
                              <p:par>
                                <p:cTn id="33" presetID="23" presetClass="entr" presetSubtype="16" fill="hold" grpId="0" nodeType="withEffect">
                                  <p:stCondLst>
                                    <p:cond delay="1000"/>
                                  </p:stCondLst>
                                  <p:childTnLst>
                                    <p:set>
                                      <p:cBhvr>
                                        <p:cTn id="34" dur="1" fill="hold">
                                          <p:stCondLst>
                                            <p:cond delay="0"/>
                                          </p:stCondLst>
                                        </p:cTn>
                                        <p:tgtEl>
                                          <p:spTgt spid="21"/>
                                        </p:tgtEl>
                                        <p:attrNameLst>
                                          <p:attrName>style.visibility</p:attrName>
                                        </p:attrNameLst>
                                      </p:cBhvr>
                                      <p:to>
                                        <p:strVal val="visible"/>
                                      </p:to>
                                    </p:set>
                                    <p:anim calcmode="lin" valueType="num">
                                      <p:cBhvr>
                                        <p:cTn id="35" dur="1500" fill="hold"/>
                                        <p:tgtEl>
                                          <p:spTgt spid="21"/>
                                        </p:tgtEl>
                                        <p:attrNameLst>
                                          <p:attrName>ppt_w</p:attrName>
                                        </p:attrNameLst>
                                      </p:cBhvr>
                                      <p:tavLst>
                                        <p:tav tm="0">
                                          <p:val>
                                            <p:fltVal val="0"/>
                                          </p:val>
                                        </p:tav>
                                        <p:tav tm="100000">
                                          <p:val>
                                            <p:strVal val="#ppt_w"/>
                                          </p:val>
                                        </p:tav>
                                      </p:tavLst>
                                    </p:anim>
                                    <p:anim calcmode="lin" valueType="num">
                                      <p:cBhvr>
                                        <p:cTn id="36" dur="1500" fill="hold"/>
                                        <p:tgtEl>
                                          <p:spTgt spid="21"/>
                                        </p:tgtEl>
                                        <p:attrNameLst>
                                          <p:attrName>ppt_h</p:attrName>
                                        </p:attrNameLst>
                                      </p:cBhvr>
                                      <p:tavLst>
                                        <p:tav tm="0">
                                          <p:val>
                                            <p:fltVal val="0"/>
                                          </p:val>
                                        </p:tav>
                                        <p:tav tm="100000">
                                          <p:val>
                                            <p:strVal val="#ppt_h"/>
                                          </p:val>
                                        </p:tav>
                                      </p:tavLst>
                                    </p:anim>
                                  </p:childTnLst>
                                </p:cTn>
                              </p:par>
                              <p:par>
                                <p:cTn id="37" presetID="23" presetClass="entr" presetSubtype="16" fill="hold" grpId="0" nodeType="withEffect">
                                  <p:stCondLst>
                                    <p:cond delay="1000"/>
                                  </p:stCondLst>
                                  <p:childTnLst>
                                    <p:set>
                                      <p:cBhvr>
                                        <p:cTn id="38" dur="1" fill="hold">
                                          <p:stCondLst>
                                            <p:cond delay="0"/>
                                          </p:stCondLst>
                                        </p:cTn>
                                        <p:tgtEl>
                                          <p:spTgt spid="25"/>
                                        </p:tgtEl>
                                        <p:attrNameLst>
                                          <p:attrName>style.visibility</p:attrName>
                                        </p:attrNameLst>
                                      </p:cBhvr>
                                      <p:to>
                                        <p:strVal val="visible"/>
                                      </p:to>
                                    </p:set>
                                    <p:anim calcmode="lin" valueType="num">
                                      <p:cBhvr>
                                        <p:cTn id="39" dur="1500" fill="hold"/>
                                        <p:tgtEl>
                                          <p:spTgt spid="25"/>
                                        </p:tgtEl>
                                        <p:attrNameLst>
                                          <p:attrName>ppt_w</p:attrName>
                                        </p:attrNameLst>
                                      </p:cBhvr>
                                      <p:tavLst>
                                        <p:tav tm="0">
                                          <p:val>
                                            <p:fltVal val="0"/>
                                          </p:val>
                                        </p:tav>
                                        <p:tav tm="100000">
                                          <p:val>
                                            <p:strVal val="#ppt_w"/>
                                          </p:val>
                                        </p:tav>
                                      </p:tavLst>
                                    </p:anim>
                                    <p:anim calcmode="lin" valueType="num">
                                      <p:cBhvr>
                                        <p:cTn id="40" dur="1500" fill="hold"/>
                                        <p:tgtEl>
                                          <p:spTgt spid="25"/>
                                        </p:tgtEl>
                                        <p:attrNameLst>
                                          <p:attrName>ppt_h</p:attrName>
                                        </p:attrNameLst>
                                      </p:cBhvr>
                                      <p:tavLst>
                                        <p:tav tm="0">
                                          <p:val>
                                            <p:fltVal val="0"/>
                                          </p:val>
                                        </p:tav>
                                        <p:tav tm="100000">
                                          <p:val>
                                            <p:strVal val="#ppt_h"/>
                                          </p:val>
                                        </p:tav>
                                      </p:tavLst>
                                    </p:anim>
                                  </p:childTnLst>
                                </p:cTn>
                              </p:par>
                              <p:par>
                                <p:cTn id="41" presetID="10" presetClass="entr" presetSubtype="0" fill="hold" grpId="0" nodeType="withEffect">
                                  <p:stCondLst>
                                    <p:cond delay="250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1000"/>
                                        <p:tgtEl>
                                          <p:spTgt spid="6"/>
                                        </p:tgtEl>
                                      </p:cBhvr>
                                    </p:animEffect>
                                  </p:childTnLst>
                                </p:cTn>
                              </p:par>
                              <p:par>
                                <p:cTn id="44" presetID="10" presetClass="entr" presetSubtype="0" fill="hold" grpId="0" nodeType="withEffect">
                                  <p:stCondLst>
                                    <p:cond delay="250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par>
                                <p:cTn id="47" presetID="10" presetClass="entr" presetSubtype="0" fill="hold" grpId="0" nodeType="withEffect">
                                  <p:stCondLst>
                                    <p:cond delay="250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1000"/>
                                        <p:tgtEl>
                                          <p:spTgt spid="20"/>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1000"/>
                                        <p:tgtEl>
                                          <p:spTgt spid="24"/>
                                        </p:tgtEl>
                                      </p:cBhvr>
                                    </p:animEffect>
                                  </p:childTnLst>
                                </p:cTn>
                              </p:par>
                              <p:par>
                                <p:cTn id="53" presetID="6" presetClass="entr" presetSubtype="32" fill="hold" nodeType="withEffect">
                                  <p:stCondLst>
                                    <p:cond delay="3000"/>
                                  </p:stCondLst>
                                  <p:childTnLst>
                                    <p:set>
                                      <p:cBhvr>
                                        <p:cTn id="54" dur="1" fill="hold">
                                          <p:stCondLst>
                                            <p:cond delay="0"/>
                                          </p:stCondLst>
                                        </p:cTn>
                                        <p:tgtEl>
                                          <p:spTgt spid="9"/>
                                        </p:tgtEl>
                                        <p:attrNameLst>
                                          <p:attrName>style.visibility</p:attrName>
                                        </p:attrNameLst>
                                      </p:cBhvr>
                                      <p:to>
                                        <p:strVal val="visible"/>
                                      </p:to>
                                    </p:set>
                                    <p:animEffect transition="in" filter="circle(out)">
                                      <p:cBhvr>
                                        <p:cTn id="55" dur="2000"/>
                                        <p:tgtEl>
                                          <p:spTgt spid="9"/>
                                        </p:tgtEl>
                                      </p:cBhvr>
                                    </p:animEffect>
                                  </p:childTnLst>
                                </p:cTn>
                              </p:par>
                              <p:par>
                                <p:cTn id="56" presetID="6" presetClass="entr" presetSubtype="32" fill="hold" nodeType="withEffect">
                                  <p:stCondLst>
                                    <p:cond delay="3000"/>
                                  </p:stCondLst>
                                  <p:childTnLst>
                                    <p:set>
                                      <p:cBhvr>
                                        <p:cTn id="57" dur="1" fill="hold">
                                          <p:stCondLst>
                                            <p:cond delay="0"/>
                                          </p:stCondLst>
                                        </p:cTn>
                                        <p:tgtEl>
                                          <p:spTgt spid="29"/>
                                        </p:tgtEl>
                                        <p:attrNameLst>
                                          <p:attrName>style.visibility</p:attrName>
                                        </p:attrNameLst>
                                      </p:cBhvr>
                                      <p:to>
                                        <p:strVal val="visible"/>
                                      </p:to>
                                    </p:set>
                                    <p:animEffect transition="in" filter="circle(out)">
                                      <p:cBhvr>
                                        <p:cTn id="58" dur="2000"/>
                                        <p:tgtEl>
                                          <p:spTgt spid="29"/>
                                        </p:tgtEl>
                                      </p:cBhvr>
                                    </p:animEffect>
                                  </p:childTnLst>
                                </p:cTn>
                              </p:par>
                              <p:par>
                                <p:cTn id="59" presetID="6" presetClass="entr" presetSubtype="32" fill="hold" nodeType="withEffect">
                                  <p:stCondLst>
                                    <p:cond delay="3000"/>
                                  </p:stCondLst>
                                  <p:childTnLst>
                                    <p:set>
                                      <p:cBhvr>
                                        <p:cTn id="60" dur="1" fill="hold">
                                          <p:stCondLst>
                                            <p:cond delay="0"/>
                                          </p:stCondLst>
                                        </p:cTn>
                                        <p:tgtEl>
                                          <p:spTgt spid="30"/>
                                        </p:tgtEl>
                                        <p:attrNameLst>
                                          <p:attrName>style.visibility</p:attrName>
                                        </p:attrNameLst>
                                      </p:cBhvr>
                                      <p:to>
                                        <p:strVal val="visible"/>
                                      </p:to>
                                    </p:set>
                                    <p:animEffect transition="in" filter="circle(out)">
                                      <p:cBhvr>
                                        <p:cTn id="61" dur="2000"/>
                                        <p:tgtEl>
                                          <p:spTgt spid="30"/>
                                        </p:tgtEl>
                                      </p:cBhvr>
                                    </p:animEffect>
                                  </p:childTnLst>
                                </p:cTn>
                              </p:par>
                              <p:par>
                                <p:cTn id="62" presetID="6" presetClass="entr" presetSubtype="32" fill="hold" nodeType="withEffect">
                                  <p:stCondLst>
                                    <p:cond delay="3000"/>
                                  </p:stCondLst>
                                  <p:childTnLst>
                                    <p:set>
                                      <p:cBhvr>
                                        <p:cTn id="63" dur="1" fill="hold">
                                          <p:stCondLst>
                                            <p:cond delay="0"/>
                                          </p:stCondLst>
                                        </p:cTn>
                                        <p:tgtEl>
                                          <p:spTgt spid="31"/>
                                        </p:tgtEl>
                                        <p:attrNameLst>
                                          <p:attrName>style.visibility</p:attrName>
                                        </p:attrNameLst>
                                      </p:cBhvr>
                                      <p:to>
                                        <p:strVal val="visible"/>
                                      </p:to>
                                    </p:set>
                                    <p:animEffect transition="in" filter="circle(out)">
                                      <p:cBhvr>
                                        <p:cTn id="64" dur="2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5" grpId="0" animBg="1"/>
      <p:bldP spid="16" grpId="0" animBg="1"/>
      <p:bldP spid="17" grpId="0" animBg="1"/>
      <p:bldP spid="19" grpId="0" animBg="1"/>
      <p:bldP spid="20" grpId="0" animBg="1"/>
      <p:bldP spid="21" grpId="0" animBg="1"/>
      <p:bldP spid="23" grpId="0" animBg="1"/>
      <p:bldP spid="24" grpId="0" animBg="1"/>
      <p:bldP spid="2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2">
            <a:extLst>
              <a:ext uri="{FF2B5EF4-FFF2-40B4-BE49-F238E27FC236}">
                <a16:creationId xmlns:a16="http://schemas.microsoft.com/office/drawing/2014/main" id="{6D3E4103-9D02-552A-1501-02CEE6F3FA53}"/>
              </a:ext>
            </a:extLst>
          </p:cNvPr>
          <p:cNvSpPr/>
          <p:nvPr/>
        </p:nvSpPr>
        <p:spPr>
          <a:xfrm>
            <a:off x="6096000" y="0"/>
            <a:ext cx="6503719" cy="6858000"/>
          </a:xfrm>
          <a:prstGeom prst="roundRect">
            <a:avLst>
              <a:gd name="adj" fmla="val 5393"/>
            </a:avLst>
          </a:prstGeom>
          <a:solidFill>
            <a:schemeClr val="bg1">
              <a:alpha val="85000"/>
            </a:schemeClr>
          </a:solidFill>
          <a:ln w="3175" cap="flat">
            <a:noFill/>
            <a:prstDash val="solid"/>
            <a:miter/>
          </a:ln>
          <a:effectLst>
            <a:outerShdw blurRad="139700" dist="38100" dir="2700000" algn="tl" rotWithShape="0">
              <a:schemeClr val="accent1">
                <a:lumMod val="50000"/>
                <a:alpha val="1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4" name="TextBox 3">
            <a:extLst>
              <a:ext uri="{FF2B5EF4-FFF2-40B4-BE49-F238E27FC236}">
                <a16:creationId xmlns:a16="http://schemas.microsoft.com/office/drawing/2014/main" id="{3181179F-CD13-188A-62F1-9A041A570C84}"/>
              </a:ext>
            </a:extLst>
          </p:cNvPr>
          <p:cNvSpPr txBox="1"/>
          <p:nvPr/>
        </p:nvSpPr>
        <p:spPr>
          <a:xfrm>
            <a:off x="593767" y="654928"/>
            <a:ext cx="4548250" cy="572144"/>
          </a:xfrm>
          <a:prstGeom prst="rect">
            <a:avLst/>
          </a:prstGeom>
          <a:noFill/>
        </p:spPr>
        <p:txBody>
          <a:bodyPr wrap="square" rtlCol="0">
            <a:spAutoFit/>
          </a:bodyPr>
          <a:lstStyle/>
          <a:p>
            <a:pPr>
              <a:lnSpc>
                <a:spcPts val="4000"/>
              </a:lnSpc>
            </a:pPr>
            <a:r>
              <a:rPr lang="en-US" sz="3000" dirty="0">
                <a:solidFill>
                  <a:schemeClr val="tx2">
                    <a:lumMod val="60000"/>
                    <a:lumOff val="40000"/>
                  </a:schemeClr>
                </a:solidFill>
                <a:latin typeface="Montserrat" panose="00000500000000000000" pitchFamily="50" charset="0"/>
              </a:rPr>
              <a:t>Budget Breakdown</a:t>
            </a:r>
          </a:p>
        </p:txBody>
      </p:sp>
      <p:graphicFrame>
        <p:nvGraphicFramePr>
          <p:cNvPr id="9" name="Chart 8">
            <a:extLst>
              <a:ext uri="{FF2B5EF4-FFF2-40B4-BE49-F238E27FC236}">
                <a16:creationId xmlns:a16="http://schemas.microsoft.com/office/drawing/2014/main" id="{98819F86-9850-6986-9683-AAF127C06A4F}"/>
              </a:ext>
            </a:extLst>
          </p:cNvPr>
          <p:cNvGraphicFramePr/>
          <p:nvPr>
            <p:extLst>
              <p:ext uri="{D42A27DB-BD31-4B8C-83A1-F6EECF244321}">
                <p14:modId xmlns:p14="http://schemas.microsoft.com/office/powerpoint/2010/main" val="2234816951"/>
              </p:ext>
            </p:extLst>
          </p:nvPr>
        </p:nvGraphicFramePr>
        <p:xfrm>
          <a:off x="596304" y="1253261"/>
          <a:ext cx="5046848" cy="4926061"/>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a:extLst>
              <a:ext uri="{FF2B5EF4-FFF2-40B4-BE49-F238E27FC236}">
                <a16:creationId xmlns:a16="http://schemas.microsoft.com/office/drawing/2014/main" id="{347DA242-966D-5D5D-5145-99A566E95029}"/>
              </a:ext>
            </a:extLst>
          </p:cNvPr>
          <p:cNvSpPr txBox="1"/>
          <p:nvPr/>
        </p:nvSpPr>
        <p:spPr>
          <a:xfrm>
            <a:off x="6526513" y="1228032"/>
            <a:ext cx="2529518" cy="1487587"/>
          </a:xfrm>
          <a:prstGeom prst="rect">
            <a:avLst/>
          </a:prstGeom>
          <a:noFill/>
        </p:spPr>
        <p:txBody>
          <a:bodyPr wrap="square" rtlCol="0" anchor="t" anchorCtr="0">
            <a:spAutoFit/>
          </a:bodyPr>
          <a:lstStyle/>
          <a:p>
            <a:pPr>
              <a:lnSpc>
                <a:spcPct val="120000"/>
              </a:lnSpc>
              <a:spcBef>
                <a:spcPts val="300"/>
              </a:spcBef>
            </a:pPr>
            <a:r>
              <a:rPr lang="en-US" sz="1100" dirty="0">
                <a:solidFill>
                  <a:schemeClr val="tx2"/>
                </a:solidFill>
                <a:latin typeface="Montserrat" panose="00000500000000000000" pitchFamily="50" charset="0"/>
              </a:rPr>
              <a:t>Brand Strategy</a:t>
            </a:r>
          </a:p>
          <a:p>
            <a:pPr>
              <a:lnSpc>
                <a:spcPct val="120000"/>
              </a:lnSpc>
              <a:spcBef>
                <a:spcPts val="300"/>
              </a:spcBef>
            </a:pPr>
            <a:r>
              <a:rPr lang="en-US" sz="1100" dirty="0">
                <a:solidFill>
                  <a:schemeClr val="tx2"/>
                </a:solidFill>
                <a:latin typeface="Montserrat" panose="00000500000000000000" pitchFamily="50" charset="0"/>
              </a:rPr>
              <a:t>Rebranding</a:t>
            </a:r>
          </a:p>
          <a:p>
            <a:pPr>
              <a:lnSpc>
                <a:spcPct val="120000"/>
              </a:lnSpc>
              <a:spcBef>
                <a:spcPts val="300"/>
              </a:spcBef>
            </a:pPr>
            <a:r>
              <a:rPr lang="en-US" sz="1100" dirty="0">
                <a:solidFill>
                  <a:schemeClr val="tx2"/>
                </a:solidFill>
                <a:latin typeface="Montserrat" panose="00000500000000000000" pitchFamily="50" charset="0"/>
              </a:rPr>
              <a:t>Blog/content generation</a:t>
            </a:r>
          </a:p>
          <a:p>
            <a:pPr>
              <a:lnSpc>
                <a:spcPct val="120000"/>
              </a:lnSpc>
              <a:spcBef>
                <a:spcPts val="300"/>
              </a:spcBef>
            </a:pPr>
            <a:r>
              <a:rPr lang="en-US" sz="1100" dirty="0">
                <a:solidFill>
                  <a:schemeClr val="tx2"/>
                </a:solidFill>
                <a:latin typeface="Montserrat" panose="00000500000000000000" pitchFamily="50" charset="0"/>
              </a:rPr>
              <a:t>Targeted pages</a:t>
            </a:r>
          </a:p>
          <a:p>
            <a:pPr>
              <a:lnSpc>
                <a:spcPct val="120000"/>
              </a:lnSpc>
              <a:spcBef>
                <a:spcPts val="300"/>
              </a:spcBef>
            </a:pPr>
            <a:r>
              <a:rPr lang="en-US" sz="1100" dirty="0">
                <a:solidFill>
                  <a:schemeClr val="tx2"/>
                </a:solidFill>
                <a:latin typeface="Montserrat" panose="00000500000000000000" pitchFamily="50" charset="0"/>
              </a:rPr>
              <a:t>Search engine optimization</a:t>
            </a:r>
          </a:p>
          <a:p>
            <a:pPr>
              <a:lnSpc>
                <a:spcPct val="120000"/>
              </a:lnSpc>
              <a:spcBef>
                <a:spcPts val="300"/>
              </a:spcBef>
            </a:pPr>
            <a:r>
              <a:rPr lang="en-US" sz="1100" dirty="0">
                <a:solidFill>
                  <a:schemeClr val="tx2"/>
                </a:solidFill>
                <a:latin typeface="Montserrat" panose="00000500000000000000" pitchFamily="50" charset="0"/>
              </a:rPr>
              <a:t>Web design/development</a:t>
            </a:r>
          </a:p>
        </p:txBody>
      </p:sp>
      <p:sp>
        <p:nvSpPr>
          <p:cNvPr id="15" name="TextBox 14">
            <a:extLst>
              <a:ext uri="{FF2B5EF4-FFF2-40B4-BE49-F238E27FC236}">
                <a16:creationId xmlns:a16="http://schemas.microsoft.com/office/drawing/2014/main" id="{5BDB1145-E78E-62F4-9ED0-546D8E621D61}"/>
              </a:ext>
            </a:extLst>
          </p:cNvPr>
          <p:cNvSpPr txBox="1"/>
          <p:nvPr/>
        </p:nvSpPr>
        <p:spPr>
          <a:xfrm>
            <a:off x="6526513" y="3901009"/>
            <a:ext cx="2251166" cy="1245982"/>
          </a:xfrm>
          <a:prstGeom prst="rect">
            <a:avLst/>
          </a:prstGeom>
          <a:noFill/>
        </p:spPr>
        <p:txBody>
          <a:bodyPr wrap="square" rtlCol="0" anchor="t" anchorCtr="0">
            <a:spAutoFit/>
          </a:bodyPr>
          <a:lstStyle/>
          <a:p>
            <a:pPr>
              <a:lnSpc>
                <a:spcPct val="120000"/>
              </a:lnSpc>
              <a:spcBef>
                <a:spcPts val="300"/>
              </a:spcBef>
            </a:pPr>
            <a:r>
              <a:rPr lang="en-US" sz="1100" dirty="0">
                <a:solidFill>
                  <a:schemeClr val="tx2"/>
                </a:solidFill>
                <a:latin typeface="Montserrat" panose="00000500000000000000" pitchFamily="50" charset="0"/>
              </a:rPr>
              <a:t>Direct mail</a:t>
            </a:r>
          </a:p>
          <a:p>
            <a:pPr>
              <a:lnSpc>
                <a:spcPct val="120000"/>
              </a:lnSpc>
              <a:spcBef>
                <a:spcPts val="300"/>
              </a:spcBef>
            </a:pPr>
            <a:r>
              <a:rPr lang="en-US" sz="1100" dirty="0">
                <a:solidFill>
                  <a:schemeClr val="tx2"/>
                </a:solidFill>
                <a:latin typeface="Montserrat" panose="00000500000000000000" pitchFamily="50" charset="0"/>
              </a:rPr>
              <a:t>Outdoor ads</a:t>
            </a:r>
          </a:p>
          <a:p>
            <a:pPr>
              <a:lnSpc>
                <a:spcPct val="120000"/>
              </a:lnSpc>
              <a:spcBef>
                <a:spcPts val="300"/>
              </a:spcBef>
            </a:pPr>
            <a:r>
              <a:rPr lang="en-US" sz="1100" dirty="0">
                <a:solidFill>
                  <a:schemeClr val="tx2"/>
                </a:solidFill>
                <a:latin typeface="Montserrat" panose="00000500000000000000" pitchFamily="50" charset="0"/>
              </a:rPr>
              <a:t>Banner ads</a:t>
            </a:r>
          </a:p>
          <a:p>
            <a:pPr>
              <a:lnSpc>
                <a:spcPct val="120000"/>
              </a:lnSpc>
              <a:spcBef>
                <a:spcPts val="300"/>
              </a:spcBef>
            </a:pPr>
            <a:r>
              <a:rPr lang="en-US" sz="1100" dirty="0">
                <a:solidFill>
                  <a:schemeClr val="tx2"/>
                </a:solidFill>
                <a:latin typeface="Montserrat" panose="00000500000000000000" pitchFamily="50" charset="0"/>
              </a:rPr>
              <a:t>Print ads</a:t>
            </a:r>
          </a:p>
          <a:p>
            <a:pPr>
              <a:lnSpc>
                <a:spcPct val="120000"/>
              </a:lnSpc>
              <a:spcBef>
                <a:spcPts val="300"/>
              </a:spcBef>
            </a:pPr>
            <a:r>
              <a:rPr lang="en-US" sz="1100" dirty="0">
                <a:solidFill>
                  <a:schemeClr val="tx2"/>
                </a:solidFill>
                <a:latin typeface="Montserrat" panose="00000500000000000000" pitchFamily="50" charset="0"/>
              </a:rPr>
              <a:t>Mobile ads</a:t>
            </a:r>
          </a:p>
        </p:txBody>
      </p:sp>
      <p:sp>
        <p:nvSpPr>
          <p:cNvPr id="17" name="TextBox 16">
            <a:extLst>
              <a:ext uri="{FF2B5EF4-FFF2-40B4-BE49-F238E27FC236}">
                <a16:creationId xmlns:a16="http://schemas.microsoft.com/office/drawing/2014/main" id="{9F0A2275-701C-703F-CD85-3BB10BBB5248}"/>
              </a:ext>
            </a:extLst>
          </p:cNvPr>
          <p:cNvSpPr txBox="1"/>
          <p:nvPr/>
        </p:nvSpPr>
        <p:spPr>
          <a:xfrm>
            <a:off x="9456052" y="1228032"/>
            <a:ext cx="1778558" cy="1245982"/>
          </a:xfrm>
          <a:prstGeom prst="rect">
            <a:avLst/>
          </a:prstGeom>
          <a:noFill/>
        </p:spPr>
        <p:txBody>
          <a:bodyPr wrap="square" rtlCol="0" anchor="t" anchorCtr="0">
            <a:spAutoFit/>
          </a:bodyPr>
          <a:lstStyle/>
          <a:p>
            <a:pPr>
              <a:lnSpc>
                <a:spcPct val="120000"/>
              </a:lnSpc>
              <a:spcBef>
                <a:spcPts val="300"/>
              </a:spcBef>
            </a:pPr>
            <a:r>
              <a:rPr lang="en-US" sz="1100" dirty="0">
                <a:solidFill>
                  <a:schemeClr val="tx2"/>
                </a:solidFill>
                <a:latin typeface="Montserrat" panose="00000500000000000000" pitchFamily="50" charset="0"/>
              </a:rPr>
              <a:t>Directories</a:t>
            </a:r>
          </a:p>
          <a:p>
            <a:pPr>
              <a:lnSpc>
                <a:spcPct val="120000"/>
              </a:lnSpc>
              <a:spcBef>
                <a:spcPts val="300"/>
              </a:spcBef>
            </a:pPr>
            <a:r>
              <a:rPr lang="en-US" sz="1100" dirty="0">
                <a:solidFill>
                  <a:schemeClr val="tx2"/>
                </a:solidFill>
                <a:latin typeface="Montserrat" panose="00000500000000000000" pitchFamily="50" charset="0"/>
              </a:rPr>
              <a:t>Social media</a:t>
            </a:r>
          </a:p>
          <a:p>
            <a:pPr>
              <a:lnSpc>
                <a:spcPct val="120000"/>
              </a:lnSpc>
              <a:spcBef>
                <a:spcPts val="300"/>
              </a:spcBef>
            </a:pPr>
            <a:r>
              <a:rPr lang="en-US" sz="1100" dirty="0">
                <a:solidFill>
                  <a:schemeClr val="tx2"/>
                </a:solidFill>
                <a:latin typeface="Montserrat" panose="00000500000000000000" pitchFamily="50" charset="0"/>
              </a:rPr>
              <a:t>Email marketing</a:t>
            </a:r>
          </a:p>
          <a:p>
            <a:pPr>
              <a:lnSpc>
                <a:spcPct val="120000"/>
              </a:lnSpc>
              <a:spcBef>
                <a:spcPts val="300"/>
              </a:spcBef>
            </a:pPr>
            <a:r>
              <a:rPr lang="en-US" sz="1100" dirty="0">
                <a:solidFill>
                  <a:schemeClr val="tx2"/>
                </a:solidFill>
                <a:latin typeface="Montserrat" panose="00000500000000000000" pitchFamily="50" charset="0"/>
              </a:rPr>
              <a:t>Paid search</a:t>
            </a:r>
          </a:p>
          <a:p>
            <a:pPr>
              <a:lnSpc>
                <a:spcPct val="120000"/>
              </a:lnSpc>
              <a:spcBef>
                <a:spcPts val="300"/>
              </a:spcBef>
            </a:pPr>
            <a:r>
              <a:rPr lang="en-US" sz="1100" dirty="0">
                <a:solidFill>
                  <a:schemeClr val="tx2"/>
                </a:solidFill>
                <a:latin typeface="Montserrat" panose="00000500000000000000" pitchFamily="50" charset="0"/>
              </a:rPr>
              <a:t>Virtual events</a:t>
            </a:r>
          </a:p>
        </p:txBody>
      </p:sp>
      <p:sp>
        <p:nvSpPr>
          <p:cNvPr id="19" name="TextBox 18">
            <a:extLst>
              <a:ext uri="{FF2B5EF4-FFF2-40B4-BE49-F238E27FC236}">
                <a16:creationId xmlns:a16="http://schemas.microsoft.com/office/drawing/2014/main" id="{11D76C87-8250-F5A8-87D3-22ECC4EF637E}"/>
              </a:ext>
            </a:extLst>
          </p:cNvPr>
          <p:cNvSpPr txBox="1"/>
          <p:nvPr/>
        </p:nvSpPr>
        <p:spPr>
          <a:xfrm>
            <a:off x="9456051" y="3259332"/>
            <a:ext cx="2251165" cy="762773"/>
          </a:xfrm>
          <a:prstGeom prst="rect">
            <a:avLst/>
          </a:prstGeom>
          <a:noFill/>
        </p:spPr>
        <p:txBody>
          <a:bodyPr wrap="square" rtlCol="0" anchor="t" anchorCtr="0">
            <a:spAutoFit/>
          </a:bodyPr>
          <a:lstStyle/>
          <a:p>
            <a:pPr>
              <a:lnSpc>
                <a:spcPct val="120000"/>
              </a:lnSpc>
              <a:spcBef>
                <a:spcPts val="300"/>
              </a:spcBef>
            </a:pPr>
            <a:r>
              <a:rPr lang="en-US" sz="1100" dirty="0">
                <a:solidFill>
                  <a:schemeClr val="tx2"/>
                </a:solidFill>
                <a:latin typeface="Montserrat" panose="00000500000000000000" pitchFamily="50" charset="0"/>
              </a:rPr>
              <a:t>PR placement</a:t>
            </a:r>
          </a:p>
          <a:p>
            <a:pPr>
              <a:lnSpc>
                <a:spcPct val="120000"/>
              </a:lnSpc>
              <a:spcBef>
                <a:spcPts val="300"/>
              </a:spcBef>
            </a:pPr>
            <a:r>
              <a:rPr lang="en-US" sz="1100" dirty="0">
                <a:solidFill>
                  <a:schemeClr val="tx2"/>
                </a:solidFill>
                <a:latin typeface="Montserrat" panose="00000500000000000000" pitchFamily="50" charset="0"/>
              </a:rPr>
              <a:t>Press releases</a:t>
            </a:r>
          </a:p>
          <a:p>
            <a:pPr>
              <a:lnSpc>
                <a:spcPct val="120000"/>
              </a:lnSpc>
              <a:spcBef>
                <a:spcPts val="300"/>
              </a:spcBef>
            </a:pPr>
            <a:r>
              <a:rPr lang="en-US" sz="1100" dirty="0">
                <a:solidFill>
                  <a:schemeClr val="tx2"/>
                </a:solidFill>
                <a:latin typeface="Montserrat" panose="00000500000000000000" pitchFamily="50" charset="0"/>
              </a:rPr>
              <a:t>Award submissions</a:t>
            </a:r>
          </a:p>
        </p:txBody>
      </p:sp>
      <p:sp>
        <p:nvSpPr>
          <p:cNvPr id="23" name="TextBox 22">
            <a:extLst>
              <a:ext uri="{FF2B5EF4-FFF2-40B4-BE49-F238E27FC236}">
                <a16:creationId xmlns:a16="http://schemas.microsoft.com/office/drawing/2014/main" id="{747D740F-3A14-0DA7-386C-322D8161D36E}"/>
              </a:ext>
            </a:extLst>
          </p:cNvPr>
          <p:cNvSpPr txBox="1"/>
          <p:nvPr/>
        </p:nvSpPr>
        <p:spPr>
          <a:xfrm>
            <a:off x="9456051" y="4796730"/>
            <a:ext cx="2251165" cy="1004378"/>
          </a:xfrm>
          <a:prstGeom prst="rect">
            <a:avLst/>
          </a:prstGeom>
          <a:noFill/>
        </p:spPr>
        <p:txBody>
          <a:bodyPr wrap="square" rtlCol="0" anchor="t" anchorCtr="0">
            <a:spAutoFit/>
          </a:bodyPr>
          <a:lstStyle/>
          <a:p>
            <a:pPr>
              <a:lnSpc>
                <a:spcPct val="120000"/>
              </a:lnSpc>
              <a:spcBef>
                <a:spcPts val="300"/>
              </a:spcBef>
            </a:pPr>
            <a:r>
              <a:rPr lang="en-US" sz="1100" dirty="0">
                <a:solidFill>
                  <a:schemeClr val="tx2"/>
                </a:solidFill>
                <a:latin typeface="Montserrat" panose="00000500000000000000" pitchFamily="50" charset="0"/>
              </a:rPr>
              <a:t>Event marketing</a:t>
            </a:r>
          </a:p>
          <a:p>
            <a:pPr>
              <a:lnSpc>
                <a:spcPct val="120000"/>
              </a:lnSpc>
              <a:spcBef>
                <a:spcPts val="300"/>
              </a:spcBef>
            </a:pPr>
            <a:r>
              <a:rPr lang="en-US" sz="1100" dirty="0">
                <a:solidFill>
                  <a:schemeClr val="tx2"/>
                </a:solidFill>
                <a:latin typeface="Montserrat" panose="00000500000000000000" pitchFamily="50" charset="0"/>
              </a:rPr>
              <a:t>Event sponsorship</a:t>
            </a:r>
          </a:p>
          <a:p>
            <a:pPr>
              <a:lnSpc>
                <a:spcPct val="120000"/>
              </a:lnSpc>
              <a:spcBef>
                <a:spcPts val="300"/>
              </a:spcBef>
            </a:pPr>
            <a:r>
              <a:rPr lang="en-US" sz="1100" dirty="0">
                <a:solidFill>
                  <a:schemeClr val="tx2"/>
                </a:solidFill>
                <a:latin typeface="Montserrat" panose="00000500000000000000" pitchFamily="50" charset="0"/>
              </a:rPr>
              <a:t>Organization membership(s)</a:t>
            </a:r>
          </a:p>
          <a:p>
            <a:pPr>
              <a:lnSpc>
                <a:spcPct val="120000"/>
              </a:lnSpc>
              <a:spcBef>
                <a:spcPts val="300"/>
              </a:spcBef>
            </a:pPr>
            <a:r>
              <a:rPr lang="en-US" sz="1100" dirty="0">
                <a:solidFill>
                  <a:schemeClr val="tx2"/>
                </a:solidFill>
                <a:latin typeface="Montserrat" panose="00000500000000000000" pitchFamily="50" charset="0"/>
              </a:rPr>
              <a:t>Tradeshows / exhibitions</a:t>
            </a:r>
          </a:p>
        </p:txBody>
      </p:sp>
      <p:sp>
        <p:nvSpPr>
          <p:cNvPr id="26" name="Rounded Rectangle 25">
            <a:extLst>
              <a:ext uri="{FF2B5EF4-FFF2-40B4-BE49-F238E27FC236}">
                <a16:creationId xmlns:a16="http://schemas.microsoft.com/office/drawing/2014/main" id="{F39B1869-7D23-930D-BACB-06CBF87ED0A2}"/>
              </a:ext>
            </a:extLst>
          </p:cNvPr>
          <p:cNvSpPr/>
          <p:nvPr/>
        </p:nvSpPr>
        <p:spPr>
          <a:xfrm>
            <a:off x="6526512" y="3481423"/>
            <a:ext cx="2351269" cy="30155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Advertising / Promotions</a:t>
            </a:r>
          </a:p>
        </p:txBody>
      </p:sp>
      <p:sp>
        <p:nvSpPr>
          <p:cNvPr id="27" name="Rounded Rectangle 26">
            <a:extLst>
              <a:ext uri="{FF2B5EF4-FFF2-40B4-BE49-F238E27FC236}">
                <a16:creationId xmlns:a16="http://schemas.microsoft.com/office/drawing/2014/main" id="{A5F0D46C-05EF-34CF-1AD8-F0E11CF4CCAB}"/>
              </a:ext>
            </a:extLst>
          </p:cNvPr>
          <p:cNvSpPr/>
          <p:nvPr/>
        </p:nvSpPr>
        <p:spPr>
          <a:xfrm>
            <a:off x="9456052" y="789864"/>
            <a:ext cx="2164629" cy="30155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Montserrat" panose="00000500000000000000" pitchFamily="50" charset="0"/>
              </a:rPr>
              <a:t>Online</a:t>
            </a:r>
          </a:p>
        </p:txBody>
      </p:sp>
      <p:sp>
        <p:nvSpPr>
          <p:cNvPr id="28" name="Rounded Rectangle 27">
            <a:extLst>
              <a:ext uri="{FF2B5EF4-FFF2-40B4-BE49-F238E27FC236}">
                <a16:creationId xmlns:a16="http://schemas.microsoft.com/office/drawing/2014/main" id="{17073E23-C87A-A076-73A8-6B3B112449D5}"/>
              </a:ext>
            </a:extLst>
          </p:cNvPr>
          <p:cNvSpPr/>
          <p:nvPr/>
        </p:nvSpPr>
        <p:spPr>
          <a:xfrm>
            <a:off x="9456052" y="2838612"/>
            <a:ext cx="2164629" cy="30155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Montserrat" panose="00000500000000000000" pitchFamily="50" charset="0"/>
              </a:rPr>
              <a:t>Public Relations</a:t>
            </a:r>
          </a:p>
        </p:txBody>
      </p:sp>
      <p:sp>
        <p:nvSpPr>
          <p:cNvPr id="29" name="Rounded Rectangle 28">
            <a:extLst>
              <a:ext uri="{FF2B5EF4-FFF2-40B4-BE49-F238E27FC236}">
                <a16:creationId xmlns:a16="http://schemas.microsoft.com/office/drawing/2014/main" id="{F14606F1-70E2-23E7-0194-E28A9677E692}"/>
              </a:ext>
            </a:extLst>
          </p:cNvPr>
          <p:cNvSpPr/>
          <p:nvPr/>
        </p:nvSpPr>
        <p:spPr>
          <a:xfrm>
            <a:off x="6526512" y="789864"/>
            <a:ext cx="2351269" cy="30155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Montserrat" panose="00000500000000000000" pitchFamily="50" charset="0"/>
              </a:rPr>
              <a:t>Website / Branding / Strategy</a:t>
            </a:r>
          </a:p>
        </p:txBody>
      </p:sp>
      <p:sp>
        <p:nvSpPr>
          <p:cNvPr id="32" name="Rounded Rectangle 31">
            <a:extLst>
              <a:ext uri="{FF2B5EF4-FFF2-40B4-BE49-F238E27FC236}">
                <a16:creationId xmlns:a16="http://schemas.microsoft.com/office/drawing/2014/main" id="{255F8FF5-D826-F537-5AF4-59F32719A405}"/>
              </a:ext>
            </a:extLst>
          </p:cNvPr>
          <p:cNvSpPr/>
          <p:nvPr/>
        </p:nvSpPr>
        <p:spPr>
          <a:xfrm>
            <a:off x="9456052" y="4376009"/>
            <a:ext cx="2164629" cy="30155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Montserrat" panose="00000500000000000000" pitchFamily="50" charset="0"/>
              </a:rPr>
              <a:t>Events</a:t>
            </a:r>
          </a:p>
        </p:txBody>
      </p:sp>
    </p:spTree>
    <p:extLst>
      <p:ext uri="{BB962C8B-B14F-4D97-AF65-F5344CB8AC3E}">
        <p14:creationId xmlns:p14="http://schemas.microsoft.com/office/powerpoint/2010/main" val="24298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0" presetClass="path" presetSubtype="0" decel="50000" fill="hold" grpId="1" nodeType="withEffect">
                                  <p:stCondLst>
                                    <p:cond delay="0"/>
                                  </p:stCondLst>
                                  <p:childTnLst>
                                    <p:animMotion origin="layout" path="M 0.09778 0 L 3.33333E-6 0 " pathEditMode="relative" rAng="0" ptsTypes="AA">
                                      <p:cBhvr>
                                        <p:cTn id="9" dur="2000" fill="hold"/>
                                        <p:tgtEl>
                                          <p:spTgt spid="7"/>
                                        </p:tgtEl>
                                        <p:attrNameLst>
                                          <p:attrName>ppt_x</p:attrName>
                                          <p:attrName>ppt_y</p:attrName>
                                        </p:attrNameLst>
                                      </p:cBhvr>
                                      <p:rCtr x="-4896" y="0"/>
                                    </p:animMotion>
                                  </p:childTnLst>
                                </p:cTn>
                              </p:par>
                              <p:par>
                                <p:cTn id="10" presetID="55" presetClass="entr" presetSubtype="0" fill="hold" grpId="0" nodeType="withEffect">
                                  <p:stCondLst>
                                    <p:cond delay="1500"/>
                                  </p:stCondLst>
                                  <p:childTnLst>
                                    <p:set>
                                      <p:cBhvr>
                                        <p:cTn id="11" dur="1" fill="hold">
                                          <p:stCondLst>
                                            <p:cond delay="0"/>
                                          </p:stCondLst>
                                        </p:cTn>
                                        <p:tgtEl>
                                          <p:spTgt spid="29"/>
                                        </p:tgtEl>
                                        <p:attrNameLst>
                                          <p:attrName>style.visibility</p:attrName>
                                        </p:attrNameLst>
                                      </p:cBhvr>
                                      <p:to>
                                        <p:strVal val="visible"/>
                                      </p:to>
                                    </p:set>
                                    <p:anim calcmode="lin" valueType="num">
                                      <p:cBhvr>
                                        <p:cTn id="12" dur="1500" fill="hold"/>
                                        <p:tgtEl>
                                          <p:spTgt spid="29"/>
                                        </p:tgtEl>
                                        <p:attrNameLst>
                                          <p:attrName>ppt_w</p:attrName>
                                        </p:attrNameLst>
                                      </p:cBhvr>
                                      <p:tavLst>
                                        <p:tav tm="0">
                                          <p:val>
                                            <p:strVal val="#ppt_w*0.70"/>
                                          </p:val>
                                        </p:tav>
                                        <p:tav tm="100000">
                                          <p:val>
                                            <p:strVal val="#ppt_w"/>
                                          </p:val>
                                        </p:tav>
                                      </p:tavLst>
                                    </p:anim>
                                    <p:anim calcmode="lin" valueType="num">
                                      <p:cBhvr>
                                        <p:cTn id="13" dur="1500" fill="hold"/>
                                        <p:tgtEl>
                                          <p:spTgt spid="29"/>
                                        </p:tgtEl>
                                        <p:attrNameLst>
                                          <p:attrName>ppt_h</p:attrName>
                                        </p:attrNameLst>
                                      </p:cBhvr>
                                      <p:tavLst>
                                        <p:tav tm="0">
                                          <p:val>
                                            <p:strVal val="#ppt_h"/>
                                          </p:val>
                                        </p:tav>
                                        <p:tav tm="100000">
                                          <p:val>
                                            <p:strVal val="#ppt_h"/>
                                          </p:val>
                                        </p:tav>
                                      </p:tavLst>
                                    </p:anim>
                                    <p:animEffect transition="in" filter="fade">
                                      <p:cBhvr>
                                        <p:cTn id="14" dur="1500"/>
                                        <p:tgtEl>
                                          <p:spTgt spid="29"/>
                                        </p:tgtEl>
                                      </p:cBhvr>
                                    </p:animEffect>
                                  </p:childTnLst>
                                </p:cTn>
                              </p:par>
                              <p:par>
                                <p:cTn id="15" presetID="55" presetClass="entr" presetSubtype="0" fill="hold" grpId="0" nodeType="withEffect">
                                  <p:stCondLst>
                                    <p:cond delay="1500"/>
                                  </p:stCondLst>
                                  <p:childTnLst>
                                    <p:set>
                                      <p:cBhvr>
                                        <p:cTn id="16" dur="1" fill="hold">
                                          <p:stCondLst>
                                            <p:cond delay="0"/>
                                          </p:stCondLst>
                                        </p:cTn>
                                        <p:tgtEl>
                                          <p:spTgt spid="27"/>
                                        </p:tgtEl>
                                        <p:attrNameLst>
                                          <p:attrName>style.visibility</p:attrName>
                                        </p:attrNameLst>
                                      </p:cBhvr>
                                      <p:to>
                                        <p:strVal val="visible"/>
                                      </p:to>
                                    </p:set>
                                    <p:anim calcmode="lin" valueType="num">
                                      <p:cBhvr>
                                        <p:cTn id="17" dur="1500" fill="hold"/>
                                        <p:tgtEl>
                                          <p:spTgt spid="27"/>
                                        </p:tgtEl>
                                        <p:attrNameLst>
                                          <p:attrName>ppt_w</p:attrName>
                                        </p:attrNameLst>
                                      </p:cBhvr>
                                      <p:tavLst>
                                        <p:tav tm="0">
                                          <p:val>
                                            <p:strVal val="#ppt_w*0.70"/>
                                          </p:val>
                                        </p:tav>
                                        <p:tav tm="100000">
                                          <p:val>
                                            <p:strVal val="#ppt_w"/>
                                          </p:val>
                                        </p:tav>
                                      </p:tavLst>
                                    </p:anim>
                                    <p:anim calcmode="lin" valueType="num">
                                      <p:cBhvr>
                                        <p:cTn id="18" dur="1500" fill="hold"/>
                                        <p:tgtEl>
                                          <p:spTgt spid="27"/>
                                        </p:tgtEl>
                                        <p:attrNameLst>
                                          <p:attrName>ppt_h</p:attrName>
                                        </p:attrNameLst>
                                      </p:cBhvr>
                                      <p:tavLst>
                                        <p:tav tm="0">
                                          <p:val>
                                            <p:strVal val="#ppt_h"/>
                                          </p:val>
                                        </p:tav>
                                        <p:tav tm="100000">
                                          <p:val>
                                            <p:strVal val="#ppt_h"/>
                                          </p:val>
                                        </p:tav>
                                      </p:tavLst>
                                    </p:anim>
                                    <p:animEffect transition="in" filter="fade">
                                      <p:cBhvr>
                                        <p:cTn id="19" dur="1500"/>
                                        <p:tgtEl>
                                          <p:spTgt spid="27"/>
                                        </p:tgtEl>
                                      </p:cBhvr>
                                    </p:animEffect>
                                  </p:childTnLst>
                                </p:cTn>
                              </p:par>
                              <p:par>
                                <p:cTn id="20" presetID="55" presetClass="entr" presetSubtype="0" fill="hold" grpId="0" nodeType="withEffect">
                                  <p:stCondLst>
                                    <p:cond delay="1500"/>
                                  </p:stCondLst>
                                  <p:childTnLst>
                                    <p:set>
                                      <p:cBhvr>
                                        <p:cTn id="21" dur="1" fill="hold">
                                          <p:stCondLst>
                                            <p:cond delay="0"/>
                                          </p:stCondLst>
                                        </p:cTn>
                                        <p:tgtEl>
                                          <p:spTgt spid="28"/>
                                        </p:tgtEl>
                                        <p:attrNameLst>
                                          <p:attrName>style.visibility</p:attrName>
                                        </p:attrNameLst>
                                      </p:cBhvr>
                                      <p:to>
                                        <p:strVal val="visible"/>
                                      </p:to>
                                    </p:set>
                                    <p:anim calcmode="lin" valueType="num">
                                      <p:cBhvr>
                                        <p:cTn id="22" dur="1500" fill="hold"/>
                                        <p:tgtEl>
                                          <p:spTgt spid="28"/>
                                        </p:tgtEl>
                                        <p:attrNameLst>
                                          <p:attrName>ppt_w</p:attrName>
                                        </p:attrNameLst>
                                      </p:cBhvr>
                                      <p:tavLst>
                                        <p:tav tm="0">
                                          <p:val>
                                            <p:strVal val="#ppt_w*0.70"/>
                                          </p:val>
                                        </p:tav>
                                        <p:tav tm="100000">
                                          <p:val>
                                            <p:strVal val="#ppt_w"/>
                                          </p:val>
                                        </p:tav>
                                      </p:tavLst>
                                    </p:anim>
                                    <p:anim calcmode="lin" valueType="num">
                                      <p:cBhvr>
                                        <p:cTn id="23" dur="1500" fill="hold"/>
                                        <p:tgtEl>
                                          <p:spTgt spid="28"/>
                                        </p:tgtEl>
                                        <p:attrNameLst>
                                          <p:attrName>ppt_h</p:attrName>
                                        </p:attrNameLst>
                                      </p:cBhvr>
                                      <p:tavLst>
                                        <p:tav tm="0">
                                          <p:val>
                                            <p:strVal val="#ppt_h"/>
                                          </p:val>
                                        </p:tav>
                                        <p:tav tm="100000">
                                          <p:val>
                                            <p:strVal val="#ppt_h"/>
                                          </p:val>
                                        </p:tav>
                                      </p:tavLst>
                                    </p:anim>
                                    <p:animEffect transition="in" filter="fade">
                                      <p:cBhvr>
                                        <p:cTn id="24" dur="1500"/>
                                        <p:tgtEl>
                                          <p:spTgt spid="28"/>
                                        </p:tgtEl>
                                      </p:cBhvr>
                                    </p:animEffect>
                                  </p:childTnLst>
                                </p:cTn>
                              </p:par>
                              <p:par>
                                <p:cTn id="25" presetID="55" presetClass="entr" presetSubtype="0" fill="hold" grpId="0" nodeType="withEffect">
                                  <p:stCondLst>
                                    <p:cond delay="1500"/>
                                  </p:stCondLst>
                                  <p:childTnLst>
                                    <p:set>
                                      <p:cBhvr>
                                        <p:cTn id="26" dur="1" fill="hold">
                                          <p:stCondLst>
                                            <p:cond delay="0"/>
                                          </p:stCondLst>
                                        </p:cTn>
                                        <p:tgtEl>
                                          <p:spTgt spid="32"/>
                                        </p:tgtEl>
                                        <p:attrNameLst>
                                          <p:attrName>style.visibility</p:attrName>
                                        </p:attrNameLst>
                                      </p:cBhvr>
                                      <p:to>
                                        <p:strVal val="visible"/>
                                      </p:to>
                                    </p:set>
                                    <p:anim calcmode="lin" valueType="num">
                                      <p:cBhvr>
                                        <p:cTn id="27" dur="1500" fill="hold"/>
                                        <p:tgtEl>
                                          <p:spTgt spid="32"/>
                                        </p:tgtEl>
                                        <p:attrNameLst>
                                          <p:attrName>ppt_w</p:attrName>
                                        </p:attrNameLst>
                                      </p:cBhvr>
                                      <p:tavLst>
                                        <p:tav tm="0">
                                          <p:val>
                                            <p:strVal val="#ppt_w*0.70"/>
                                          </p:val>
                                        </p:tav>
                                        <p:tav tm="100000">
                                          <p:val>
                                            <p:strVal val="#ppt_w"/>
                                          </p:val>
                                        </p:tav>
                                      </p:tavLst>
                                    </p:anim>
                                    <p:anim calcmode="lin" valueType="num">
                                      <p:cBhvr>
                                        <p:cTn id="28" dur="1500" fill="hold"/>
                                        <p:tgtEl>
                                          <p:spTgt spid="32"/>
                                        </p:tgtEl>
                                        <p:attrNameLst>
                                          <p:attrName>ppt_h</p:attrName>
                                        </p:attrNameLst>
                                      </p:cBhvr>
                                      <p:tavLst>
                                        <p:tav tm="0">
                                          <p:val>
                                            <p:strVal val="#ppt_h"/>
                                          </p:val>
                                        </p:tav>
                                        <p:tav tm="100000">
                                          <p:val>
                                            <p:strVal val="#ppt_h"/>
                                          </p:val>
                                        </p:tav>
                                      </p:tavLst>
                                    </p:anim>
                                    <p:animEffect transition="in" filter="fade">
                                      <p:cBhvr>
                                        <p:cTn id="29" dur="1500"/>
                                        <p:tgtEl>
                                          <p:spTgt spid="32"/>
                                        </p:tgtEl>
                                      </p:cBhvr>
                                    </p:animEffect>
                                  </p:childTnLst>
                                </p:cTn>
                              </p:par>
                              <p:par>
                                <p:cTn id="30" presetID="55" presetClass="entr" presetSubtype="0" fill="hold" grpId="0" nodeType="withEffect">
                                  <p:stCondLst>
                                    <p:cond delay="1500"/>
                                  </p:stCondLst>
                                  <p:childTnLst>
                                    <p:set>
                                      <p:cBhvr>
                                        <p:cTn id="31" dur="1" fill="hold">
                                          <p:stCondLst>
                                            <p:cond delay="0"/>
                                          </p:stCondLst>
                                        </p:cTn>
                                        <p:tgtEl>
                                          <p:spTgt spid="26"/>
                                        </p:tgtEl>
                                        <p:attrNameLst>
                                          <p:attrName>style.visibility</p:attrName>
                                        </p:attrNameLst>
                                      </p:cBhvr>
                                      <p:to>
                                        <p:strVal val="visible"/>
                                      </p:to>
                                    </p:set>
                                    <p:anim calcmode="lin" valueType="num">
                                      <p:cBhvr>
                                        <p:cTn id="32" dur="1500" fill="hold"/>
                                        <p:tgtEl>
                                          <p:spTgt spid="26"/>
                                        </p:tgtEl>
                                        <p:attrNameLst>
                                          <p:attrName>ppt_w</p:attrName>
                                        </p:attrNameLst>
                                      </p:cBhvr>
                                      <p:tavLst>
                                        <p:tav tm="0">
                                          <p:val>
                                            <p:strVal val="#ppt_w*0.70"/>
                                          </p:val>
                                        </p:tav>
                                        <p:tav tm="100000">
                                          <p:val>
                                            <p:strVal val="#ppt_w"/>
                                          </p:val>
                                        </p:tav>
                                      </p:tavLst>
                                    </p:anim>
                                    <p:anim calcmode="lin" valueType="num">
                                      <p:cBhvr>
                                        <p:cTn id="33" dur="1500" fill="hold"/>
                                        <p:tgtEl>
                                          <p:spTgt spid="26"/>
                                        </p:tgtEl>
                                        <p:attrNameLst>
                                          <p:attrName>ppt_h</p:attrName>
                                        </p:attrNameLst>
                                      </p:cBhvr>
                                      <p:tavLst>
                                        <p:tav tm="0">
                                          <p:val>
                                            <p:strVal val="#ppt_h"/>
                                          </p:val>
                                        </p:tav>
                                        <p:tav tm="100000">
                                          <p:val>
                                            <p:strVal val="#ppt_h"/>
                                          </p:val>
                                        </p:tav>
                                      </p:tavLst>
                                    </p:anim>
                                    <p:animEffect transition="in" filter="fade">
                                      <p:cBhvr>
                                        <p:cTn id="34" dur="1500"/>
                                        <p:tgtEl>
                                          <p:spTgt spid="26"/>
                                        </p:tgtEl>
                                      </p:cBhvr>
                                    </p:animEffect>
                                  </p:childTnLst>
                                </p:cTn>
                              </p:par>
                              <p:par>
                                <p:cTn id="35" presetID="47" presetClass="entr" presetSubtype="0" fill="hold" grpId="0" nodeType="withEffect">
                                  <p:stCondLst>
                                    <p:cond delay="25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500"/>
                                        <p:tgtEl>
                                          <p:spTgt spid="13"/>
                                        </p:tgtEl>
                                      </p:cBhvr>
                                    </p:animEffect>
                                    <p:anim calcmode="lin" valueType="num">
                                      <p:cBhvr>
                                        <p:cTn id="38" dur="1500" fill="hold"/>
                                        <p:tgtEl>
                                          <p:spTgt spid="13"/>
                                        </p:tgtEl>
                                        <p:attrNameLst>
                                          <p:attrName>ppt_x</p:attrName>
                                        </p:attrNameLst>
                                      </p:cBhvr>
                                      <p:tavLst>
                                        <p:tav tm="0">
                                          <p:val>
                                            <p:strVal val="#ppt_x"/>
                                          </p:val>
                                        </p:tav>
                                        <p:tav tm="100000">
                                          <p:val>
                                            <p:strVal val="#ppt_x"/>
                                          </p:val>
                                        </p:tav>
                                      </p:tavLst>
                                    </p:anim>
                                    <p:anim calcmode="lin" valueType="num">
                                      <p:cBhvr>
                                        <p:cTn id="39" dur="1500" fill="hold"/>
                                        <p:tgtEl>
                                          <p:spTgt spid="13"/>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250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1500"/>
                                        <p:tgtEl>
                                          <p:spTgt spid="17"/>
                                        </p:tgtEl>
                                      </p:cBhvr>
                                    </p:animEffect>
                                    <p:anim calcmode="lin" valueType="num">
                                      <p:cBhvr>
                                        <p:cTn id="43" dur="1500" fill="hold"/>
                                        <p:tgtEl>
                                          <p:spTgt spid="17"/>
                                        </p:tgtEl>
                                        <p:attrNameLst>
                                          <p:attrName>ppt_x</p:attrName>
                                        </p:attrNameLst>
                                      </p:cBhvr>
                                      <p:tavLst>
                                        <p:tav tm="0">
                                          <p:val>
                                            <p:strVal val="#ppt_x"/>
                                          </p:val>
                                        </p:tav>
                                        <p:tav tm="100000">
                                          <p:val>
                                            <p:strVal val="#ppt_x"/>
                                          </p:val>
                                        </p:tav>
                                      </p:tavLst>
                                    </p:anim>
                                    <p:anim calcmode="lin" valueType="num">
                                      <p:cBhvr>
                                        <p:cTn id="44" dur="1500" fill="hold"/>
                                        <p:tgtEl>
                                          <p:spTgt spid="17"/>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250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1500"/>
                                        <p:tgtEl>
                                          <p:spTgt spid="15"/>
                                        </p:tgtEl>
                                      </p:cBhvr>
                                    </p:animEffect>
                                    <p:anim calcmode="lin" valueType="num">
                                      <p:cBhvr>
                                        <p:cTn id="48" dur="1500" fill="hold"/>
                                        <p:tgtEl>
                                          <p:spTgt spid="15"/>
                                        </p:tgtEl>
                                        <p:attrNameLst>
                                          <p:attrName>ppt_x</p:attrName>
                                        </p:attrNameLst>
                                      </p:cBhvr>
                                      <p:tavLst>
                                        <p:tav tm="0">
                                          <p:val>
                                            <p:strVal val="#ppt_x"/>
                                          </p:val>
                                        </p:tav>
                                        <p:tav tm="100000">
                                          <p:val>
                                            <p:strVal val="#ppt_x"/>
                                          </p:val>
                                        </p:tav>
                                      </p:tavLst>
                                    </p:anim>
                                    <p:anim calcmode="lin" valueType="num">
                                      <p:cBhvr>
                                        <p:cTn id="49" dur="1500" fill="hold"/>
                                        <p:tgtEl>
                                          <p:spTgt spid="15"/>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250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1500"/>
                                        <p:tgtEl>
                                          <p:spTgt spid="19"/>
                                        </p:tgtEl>
                                      </p:cBhvr>
                                    </p:animEffect>
                                    <p:anim calcmode="lin" valueType="num">
                                      <p:cBhvr>
                                        <p:cTn id="53" dur="1500" fill="hold"/>
                                        <p:tgtEl>
                                          <p:spTgt spid="19"/>
                                        </p:tgtEl>
                                        <p:attrNameLst>
                                          <p:attrName>ppt_x</p:attrName>
                                        </p:attrNameLst>
                                      </p:cBhvr>
                                      <p:tavLst>
                                        <p:tav tm="0">
                                          <p:val>
                                            <p:strVal val="#ppt_x"/>
                                          </p:val>
                                        </p:tav>
                                        <p:tav tm="100000">
                                          <p:val>
                                            <p:strVal val="#ppt_x"/>
                                          </p:val>
                                        </p:tav>
                                      </p:tavLst>
                                    </p:anim>
                                    <p:anim calcmode="lin" valueType="num">
                                      <p:cBhvr>
                                        <p:cTn id="54" dur="1500" fill="hold"/>
                                        <p:tgtEl>
                                          <p:spTgt spid="19"/>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250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1500"/>
                                        <p:tgtEl>
                                          <p:spTgt spid="23"/>
                                        </p:tgtEl>
                                      </p:cBhvr>
                                    </p:animEffect>
                                    <p:anim calcmode="lin" valueType="num">
                                      <p:cBhvr>
                                        <p:cTn id="58" dur="1500" fill="hold"/>
                                        <p:tgtEl>
                                          <p:spTgt spid="23"/>
                                        </p:tgtEl>
                                        <p:attrNameLst>
                                          <p:attrName>ppt_x</p:attrName>
                                        </p:attrNameLst>
                                      </p:cBhvr>
                                      <p:tavLst>
                                        <p:tav tm="0">
                                          <p:val>
                                            <p:strVal val="#ppt_x"/>
                                          </p:val>
                                        </p:tav>
                                        <p:tav tm="100000">
                                          <p:val>
                                            <p:strVal val="#ppt_x"/>
                                          </p:val>
                                        </p:tav>
                                      </p:tavLst>
                                    </p:anim>
                                    <p:anim calcmode="lin" valueType="num">
                                      <p:cBhvr>
                                        <p:cTn id="59" dur="1500" fill="hold"/>
                                        <p:tgtEl>
                                          <p:spTgt spid="23"/>
                                        </p:tgtEl>
                                        <p:attrNameLst>
                                          <p:attrName>ppt_y</p:attrName>
                                        </p:attrNameLst>
                                      </p:cBhvr>
                                      <p:tavLst>
                                        <p:tav tm="0">
                                          <p:val>
                                            <p:strVal val="#ppt_y-.1"/>
                                          </p:val>
                                        </p:tav>
                                        <p:tav tm="100000">
                                          <p:val>
                                            <p:strVal val="#ppt_y"/>
                                          </p:val>
                                        </p:tav>
                                      </p:tavLst>
                                    </p:anim>
                                  </p:childTnLst>
                                </p:cTn>
                              </p:par>
                              <p:par>
                                <p:cTn id="60" presetID="10" presetClass="entr" presetSubtype="0" fill="hold" grpId="0" nodeType="withEffect">
                                  <p:stCondLst>
                                    <p:cond delay="4000"/>
                                  </p:stCondLst>
                                  <p:childTnLst>
                                    <p:set>
                                      <p:cBhvr>
                                        <p:cTn id="61" dur="1" fill="hold">
                                          <p:stCondLst>
                                            <p:cond delay="0"/>
                                          </p:stCondLst>
                                        </p:cTn>
                                        <p:tgtEl>
                                          <p:spTgt spid="9">
                                            <p:graphicEl>
                                              <a:chart seriesIdx="-3" categoryIdx="-3" bldStep="gridLegend"/>
                                            </p:graphicEl>
                                          </p:spTgt>
                                        </p:tgtEl>
                                        <p:attrNameLst>
                                          <p:attrName>style.visibility</p:attrName>
                                        </p:attrNameLst>
                                      </p:cBhvr>
                                      <p:to>
                                        <p:strVal val="visible"/>
                                      </p:to>
                                    </p:set>
                                    <p:animEffect transition="in" filter="fade">
                                      <p:cBhvr>
                                        <p:cTn id="62" dur="1000"/>
                                        <p:tgtEl>
                                          <p:spTgt spid="9">
                                            <p:graphicEl>
                                              <a:chart seriesIdx="-3" categoryIdx="-3" bldStep="gridLegend"/>
                                            </p:graphicEl>
                                          </p:spTgt>
                                        </p:tgtEl>
                                      </p:cBhvr>
                                    </p:animEffect>
                                  </p:childTnLst>
                                </p:cTn>
                              </p:par>
                              <p:par>
                                <p:cTn id="63" presetID="21" presetClass="entr" presetSubtype="1" fill="hold" grpId="0" nodeType="withEffect">
                                  <p:stCondLst>
                                    <p:cond delay="2000"/>
                                  </p:stCondLst>
                                  <p:childTnLst>
                                    <p:set>
                                      <p:cBhvr>
                                        <p:cTn id="64" dur="1" fill="hold">
                                          <p:stCondLst>
                                            <p:cond delay="0"/>
                                          </p:stCondLst>
                                        </p:cTn>
                                        <p:tgtEl>
                                          <p:spTgt spid="9">
                                            <p:graphicEl>
                                              <a:chart seriesIdx="0" categoryIdx="-4" bldStep="series"/>
                                            </p:graphicEl>
                                          </p:spTgt>
                                        </p:tgtEl>
                                        <p:attrNameLst>
                                          <p:attrName>style.visibility</p:attrName>
                                        </p:attrNameLst>
                                      </p:cBhvr>
                                      <p:to>
                                        <p:strVal val="visible"/>
                                      </p:to>
                                    </p:set>
                                    <p:animEffect transition="in" filter="wheel(1)">
                                      <p:cBhvr>
                                        <p:cTn id="65" dur="2000"/>
                                        <p:tgtEl>
                                          <p:spTgt spid="9">
                                            <p:graphicEl>
                                              <a:chart seriesIdx="0"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Graphic spid="9" grpId="0" uiExpand="1">
        <p:bldSub>
          <a:bldChart bld="series"/>
        </p:bldSub>
      </p:bldGraphic>
      <p:bldP spid="13" grpId="0"/>
      <p:bldP spid="15" grpId="0"/>
      <p:bldP spid="17" grpId="0"/>
      <p:bldP spid="19" grpId="0"/>
      <p:bldP spid="23" grpId="0"/>
      <p:bldP spid="26" grpId="0" animBg="1"/>
      <p:bldP spid="27" grpId="0" animBg="1"/>
      <p:bldP spid="28" grpId="0" animBg="1"/>
      <p:bldP spid="29" grpId="0" animBg="1"/>
      <p:bldP spid="3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D1A3F55C-77E7-35EE-E58A-6C5BD7151CFF}"/>
              </a:ext>
            </a:extLst>
          </p:cNvPr>
          <p:cNvCxnSpPr>
            <a:cxnSpLocks/>
          </p:cNvCxnSpPr>
          <p:nvPr/>
        </p:nvCxnSpPr>
        <p:spPr>
          <a:xfrm>
            <a:off x="1122825" y="3413129"/>
            <a:ext cx="3103045"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58C8C81-2D24-03A9-A12E-C2DCE4488E1C}"/>
              </a:ext>
            </a:extLst>
          </p:cNvPr>
          <p:cNvCxnSpPr>
            <a:cxnSpLocks/>
          </p:cNvCxnSpPr>
          <p:nvPr/>
        </p:nvCxnSpPr>
        <p:spPr>
          <a:xfrm>
            <a:off x="1122825" y="5103473"/>
            <a:ext cx="3528306"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8E94281-7880-DAAB-A2FB-35AA0C10D316}"/>
              </a:ext>
            </a:extLst>
          </p:cNvPr>
          <p:cNvCxnSpPr>
            <a:cxnSpLocks/>
          </p:cNvCxnSpPr>
          <p:nvPr/>
        </p:nvCxnSpPr>
        <p:spPr>
          <a:xfrm>
            <a:off x="1122825" y="2201457"/>
            <a:ext cx="3385380"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FFB6470-84D3-25FE-1A6E-DF59E7AD756E}"/>
              </a:ext>
            </a:extLst>
          </p:cNvPr>
          <p:cNvCxnSpPr>
            <a:cxnSpLocks/>
          </p:cNvCxnSpPr>
          <p:nvPr/>
        </p:nvCxnSpPr>
        <p:spPr>
          <a:xfrm>
            <a:off x="1195181" y="1424484"/>
            <a:ext cx="4443619"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4B53078-72F3-11F8-ADD8-8DCAB9EDCF7E}"/>
              </a:ext>
            </a:extLst>
          </p:cNvPr>
          <p:cNvCxnSpPr>
            <a:cxnSpLocks/>
          </p:cNvCxnSpPr>
          <p:nvPr/>
        </p:nvCxnSpPr>
        <p:spPr>
          <a:xfrm>
            <a:off x="7010400" y="5103473"/>
            <a:ext cx="3997270"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D3D41007-08A5-2E2C-3E17-DB23F0DA2345}"/>
              </a:ext>
            </a:extLst>
          </p:cNvPr>
          <p:cNvCxnSpPr/>
          <p:nvPr/>
        </p:nvCxnSpPr>
        <p:spPr>
          <a:xfrm>
            <a:off x="7904625" y="3556000"/>
            <a:ext cx="3103045"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C83BAD1-F0B2-978F-8F53-42B57FE8B2C9}"/>
              </a:ext>
            </a:extLst>
          </p:cNvPr>
          <p:cNvCxnSpPr>
            <a:cxnSpLocks/>
          </p:cNvCxnSpPr>
          <p:nvPr/>
        </p:nvCxnSpPr>
        <p:spPr>
          <a:xfrm>
            <a:off x="6477000" y="1424484"/>
            <a:ext cx="4530670"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3" name="Chart 2">
            <a:extLst>
              <a:ext uri="{FF2B5EF4-FFF2-40B4-BE49-F238E27FC236}">
                <a16:creationId xmlns:a16="http://schemas.microsoft.com/office/drawing/2014/main" id="{F84F5CD0-2BFD-430D-AFDB-5494278AE269}"/>
              </a:ext>
            </a:extLst>
          </p:cNvPr>
          <p:cNvGraphicFramePr/>
          <p:nvPr>
            <p:extLst>
              <p:ext uri="{D42A27DB-BD31-4B8C-83A1-F6EECF244321}">
                <p14:modId xmlns:p14="http://schemas.microsoft.com/office/powerpoint/2010/main" val="184154707"/>
              </p:ext>
            </p:extLst>
          </p:nvPr>
        </p:nvGraphicFramePr>
        <p:xfrm>
          <a:off x="3042657" y="846666"/>
          <a:ext cx="6106686"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6ADC77A5-3427-7AC5-EB33-A3E01BE5CCE4}"/>
              </a:ext>
            </a:extLst>
          </p:cNvPr>
          <p:cNvSpPr txBox="1"/>
          <p:nvPr/>
        </p:nvSpPr>
        <p:spPr>
          <a:xfrm>
            <a:off x="8732196" y="3237520"/>
            <a:ext cx="2070914" cy="296556"/>
          </a:xfrm>
          <a:prstGeom prst="rect">
            <a:avLst/>
          </a:prstGeom>
          <a:noFill/>
        </p:spPr>
        <p:txBody>
          <a:bodyPr wrap="square" lIns="0" rtlCol="0" anchor="t" anchorCtr="0">
            <a:spAutoFit/>
          </a:bodyPr>
          <a:lstStyle/>
          <a:p>
            <a:pPr>
              <a:lnSpc>
                <a:spcPct val="120000"/>
              </a:lnSpc>
              <a:spcBef>
                <a:spcPts val="300"/>
              </a:spcBef>
            </a:pPr>
            <a:r>
              <a:rPr lang="en-US" sz="1200" dirty="0">
                <a:latin typeface="Montserrat" panose="00000500000000000000" pitchFamily="50" charset="0"/>
              </a:rPr>
              <a:t>SEO &amp; Content Marketing</a:t>
            </a:r>
          </a:p>
        </p:txBody>
      </p:sp>
      <p:sp>
        <p:nvSpPr>
          <p:cNvPr id="6" name="TextBox 5">
            <a:extLst>
              <a:ext uri="{FF2B5EF4-FFF2-40B4-BE49-F238E27FC236}">
                <a16:creationId xmlns:a16="http://schemas.microsoft.com/office/drawing/2014/main" id="{42410D92-61F4-D2BF-1832-B9EEFC58216C}"/>
              </a:ext>
            </a:extLst>
          </p:cNvPr>
          <p:cNvSpPr txBox="1"/>
          <p:nvPr/>
        </p:nvSpPr>
        <p:spPr>
          <a:xfrm>
            <a:off x="8732196" y="3570329"/>
            <a:ext cx="2070914" cy="364587"/>
          </a:xfrm>
          <a:prstGeom prst="rect">
            <a:avLst/>
          </a:prstGeom>
          <a:noFill/>
        </p:spPr>
        <p:txBody>
          <a:bodyPr wrap="square" lIns="0" rtlCol="0" anchor="t" anchorCtr="0">
            <a:spAutoFit/>
          </a:bodyPr>
          <a:lstStyle/>
          <a:p>
            <a:pPr>
              <a:lnSpc>
                <a:spcPct val="120000"/>
              </a:lnSpc>
              <a:spcBef>
                <a:spcPts val="300"/>
              </a:spcBef>
            </a:pPr>
            <a:r>
              <a:rPr lang="en-US" sz="1600" b="1" dirty="0">
                <a:solidFill>
                  <a:schemeClr val="tx2"/>
                </a:solidFill>
                <a:latin typeface="Montserrat" panose="00000500000000000000" pitchFamily="50" charset="0"/>
              </a:rPr>
              <a:t>$134,750</a:t>
            </a:r>
          </a:p>
        </p:txBody>
      </p:sp>
      <p:sp>
        <p:nvSpPr>
          <p:cNvPr id="8" name="TextBox 7">
            <a:extLst>
              <a:ext uri="{FF2B5EF4-FFF2-40B4-BE49-F238E27FC236}">
                <a16:creationId xmlns:a16="http://schemas.microsoft.com/office/drawing/2014/main" id="{486AB05A-0DC3-51B7-3612-9AC36EA2BC19}"/>
              </a:ext>
            </a:extLst>
          </p:cNvPr>
          <p:cNvSpPr txBox="1"/>
          <p:nvPr/>
        </p:nvSpPr>
        <p:spPr>
          <a:xfrm>
            <a:off x="8732196" y="4784993"/>
            <a:ext cx="2070914" cy="296556"/>
          </a:xfrm>
          <a:prstGeom prst="rect">
            <a:avLst/>
          </a:prstGeom>
          <a:noFill/>
        </p:spPr>
        <p:txBody>
          <a:bodyPr wrap="square" lIns="0" rtlCol="0" anchor="t" anchorCtr="0">
            <a:spAutoFit/>
          </a:bodyPr>
          <a:lstStyle/>
          <a:p>
            <a:pPr>
              <a:lnSpc>
                <a:spcPct val="120000"/>
              </a:lnSpc>
              <a:spcBef>
                <a:spcPts val="300"/>
              </a:spcBef>
            </a:pPr>
            <a:r>
              <a:rPr lang="en-US" sz="1200" dirty="0">
                <a:latin typeface="Montserrat" panose="00000500000000000000" pitchFamily="50" charset="0"/>
              </a:rPr>
              <a:t>Paid Search</a:t>
            </a:r>
          </a:p>
        </p:txBody>
      </p:sp>
      <p:sp>
        <p:nvSpPr>
          <p:cNvPr id="9" name="TextBox 8">
            <a:extLst>
              <a:ext uri="{FF2B5EF4-FFF2-40B4-BE49-F238E27FC236}">
                <a16:creationId xmlns:a16="http://schemas.microsoft.com/office/drawing/2014/main" id="{BA9B99DC-7937-CBB9-D068-6352D7EA1E2B}"/>
              </a:ext>
            </a:extLst>
          </p:cNvPr>
          <p:cNvSpPr txBox="1"/>
          <p:nvPr/>
        </p:nvSpPr>
        <p:spPr>
          <a:xfrm>
            <a:off x="8732196" y="5117802"/>
            <a:ext cx="2070914" cy="364587"/>
          </a:xfrm>
          <a:prstGeom prst="rect">
            <a:avLst/>
          </a:prstGeom>
          <a:noFill/>
        </p:spPr>
        <p:txBody>
          <a:bodyPr wrap="square" lIns="0" rtlCol="0" anchor="t" anchorCtr="0">
            <a:spAutoFit/>
          </a:bodyPr>
          <a:lstStyle/>
          <a:p>
            <a:pPr>
              <a:lnSpc>
                <a:spcPct val="120000"/>
              </a:lnSpc>
              <a:spcBef>
                <a:spcPts val="300"/>
              </a:spcBef>
            </a:pPr>
            <a:r>
              <a:rPr lang="en-US" sz="1600" b="1" dirty="0">
                <a:solidFill>
                  <a:schemeClr val="tx2"/>
                </a:solidFill>
                <a:latin typeface="Montserrat" panose="00000500000000000000" pitchFamily="50" charset="0"/>
              </a:rPr>
              <a:t>$107,800</a:t>
            </a:r>
          </a:p>
        </p:txBody>
      </p:sp>
      <p:sp>
        <p:nvSpPr>
          <p:cNvPr id="11" name="TextBox 10">
            <a:extLst>
              <a:ext uri="{FF2B5EF4-FFF2-40B4-BE49-F238E27FC236}">
                <a16:creationId xmlns:a16="http://schemas.microsoft.com/office/drawing/2014/main" id="{A1BF228C-12BD-20DE-70C2-191A1029CEE8}"/>
              </a:ext>
            </a:extLst>
          </p:cNvPr>
          <p:cNvSpPr txBox="1"/>
          <p:nvPr/>
        </p:nvSpPr>
        <p:spPr>
          <a:xfrm>
            <a:off x="501445" y="4784993"/>
            <a:ext cx="2910469" cy="296556"/>
          </a:xfrm>
          <a:prstGeom prst="rect">
            <a:avLst/>
          </a:prstGeom>
          <a:noFill/>
        </p:spPr>
        <p:txBody>
          <a:bodyPr wrap="square" lIns="0" rIns="0" rtlCol="0" anchor="t" anchorCtr="0">
            <a:spAutoFit/>
          </a:bodyPr>
          <a:lstStyle/>
          <a:p>
            <a:pPr algn="r">
              <a:lnSpc>
                <a:spcPct val="120000"/>
              </a:lnSpc>
              <a:spcBef>
                <a:spcPts val="300"/>
              </a:spcBef>
            </a:pPr>
            <a:r>
              <a:rPr lang="en-US" sz="1200" dirty="0">
                <a:latin typeface="Montserrat" panose="00000500000000000000" pitchFamily="50" charset="0"/>
              </a:rPr>
              <a:t>Web design &amp; Management</a:t>
            </a:r>
          </a:p>
        </p:txBody>
      </p:sp>
      <p:sp>
        <p:nvSpPr>
          <p:cNvPr id="12" name="TextBox 11">
            <a:extLst>
              <a:ext uri="{FF2B5EF4-FFF2-40B4-BE49-F238E27FC236}">
                <a16:creationId xmlns:a16="http://schemas.microsoft.com/office/drawing/2014/main" id="{FFDA2A75-84B2-E416-CF3F-C7D70F03B846}"/>
              </a:ext>
            </a:extLst>
          </p:cNvPr>
          <p:cNvSpPr txBox="1"/>
          <p:nvPr/>
        </p:nvSpPr>
        <p:spPr>
          <a:xfrm>
            <a:off x="1341000" y="5117802"/>
            <a:ext cx="2070914" cy="364587"/>
          </a:xfrm>
          <a:prstGeom prst="rect">
            <a:avLst/>
          </a:prstGeom>
          <a:noFill/>
        </p:spPr>
        <p:txBody>
          <a:bodyPr wrap="square" lIns="0" rIns="0" rtlCol="0" anchor="t" anchorCtr="0">
            <a:spAutoFit/>
          </a:bodyPr>
          <a:lstStyle/>
          <a:p>
            <a:pPr algn="r">
              <a:lnSpc>
                <a:spcPct val="120000"/>
              </a:lnSpc>
              <a:spcBef>
                <a:spcPts val="300"/>
              </a:spcBef>
            </a:pPr>
            <a:r>
              <a:rPr lang="en-US" sz="1600" b="1" dirty="0">
                <a:solidFill>
                  <a:schemeClr val="tx2"/>
                </a:solidFill>
                <a:latin typeface="Montserrat" panose="00000500000000000000" pitchFamily="50" charset="0"/>
              </a:rPr>
              <a:t>$80,850</a:t>
            </a:r>
          </a:p>
        </p:txBody>
      </p:sp>
      <p:sp>
        <p:nvSpPr>
          <p:cNvPr id="14" name="TextBox 13">
            <a:extLst>
              <a:ext uri="{FF2B5EF4-FFF2-40B4-BE49-F238E27FC236}">
                <a16:creationId xmlns:a16="http://schemas.microsoft.com/office/drawing/2014/main" id="{FEF3B8EA-93A7-A9AE-683E-AB1091A7BAE7}"/>
              </a:ext>
            </a:extLst>
          </p:cNvPr>
          <p:cNvSpPr txBox="1"/>
          <p:nvPr/>
        </p:nvSpPr>
        <p:spPr>
          <a:xfrm>
            <a:off x="1341000" y="3094649"/>
            <a:ext cx="2070914" cy="296556"/>
          </a:xfrm>
          <a:prstGeom prst="rect">
            <a:avLst/>
          </a:prstGeom>
          <a:noFill/>
        </p:spPr>
        <p:txBody>
          <a:bodyPr wrap="square" lIns="0" rIns="0" rtlCol="0" anchor="t" anchorCtr="0">
            <a:spAutoFit/>
          </a:bodyPr>
          <a:lstStyle/>
          <a:p>
            <a:pPr algn="r">
              <a:lnSpc>
                <a:spcPct val="120000"/>
              </a:lnSpc>
              <a:spcBef>
                <a:spcPts val="300"/>
              </a:spcBef>
            </a:pPr>
            <a:r>
              <a:rPr lang="en-US" sz="1200" dirty="0">
                <a:latin typeface="Montserrat" panose="00000500000000000000" pitchFamily="50" charset="0"/>
              </a:rPr>
              <a:t>Social Media (Paid)</a:t>
            </a:r>
          </a:p>
        </p:txBody>
      </p:sp>
      <p:sp>
        <p:nvSpPr>
          <p:cNvPr id="15" name="TextBox 14">
            <a:extLst>
              <a:ext uri="{FF2B5EF4-FFF2-40B4-BE49-F238E27FC236}">
                <a16:creationId xmlns:a16="http://schemas.microsoft.com/office/drawing/2014/main" id="{7575D6BF-1124-E1D8-C59B-3F41D713B2D8}"/>
              </a:ext>
            </a:extLst>
          </p:cNvPr>
          <p:cNvSpPr txBox="1"/>
          <p:nvPr/>
        </p:nvSpPr>
        <p:spPr>
          <a:xfrm>
            <a:off x="1341000" y="3427458"/>
            <a:ext cx="2070914" cy="364587"/>
          </a:xfrm>
          <a:prstGeom prst="rect">
            <a:avLst/>
          </a:prstGeom>
          <a:noFill/>
        </p:spPr>
        <p:txBody>
          <a:bodyPr wrap="square" lIns="0" rIns="0" rtlCol="0" anchor="t" anchorCtr="0">
            <a:spAutoFit/>
          </a:bodyPr>
          <a:lstStyle/>
          <a:p>
            <a:pPr algn="r">
              <a:lnSpc>
                <a:spcPct val="120000"/>
              </a:lnSpc>
              <a:spcBef>
                <a:spcPts val="300"/>
              </a:spcBef>
            </a:pPr>
            <a:r>
              <a:rPr lang="en-US" sz="1600" b="1" dirty="0">
                <a:solidFill>
                  <a:schemeClr val="tx2"/>
                </a:solidFill>
                <a:latin typeface="Montserrat" panose="00000500000000000000" pitchFamily="50" charset="0"/>
              </a:rPr>
              <a:t>$80,850</a:t>
            </a:r>
          </a:p>
        </p:txBody>
      </p:sp>
      <p:sp>
        <p:nvSpPr>
          <p:cNvPr id="18" name="TextBox 17">
            <a:extLst>
              <a:ext uri="{FF2B5EF4-FFF2-40B4-BE49-F238E27FC236}">
                <a16:creationId xmlns:a16="http://schemas.microsoft.com/office/drawing/2014/main" id="{2C510B13-79B1-7806-B634-D29CE77DE662}"/>
              </a:ext>
            </a:extLst>
          </p:cNvPr>
          <p:cNvSpPr txBox="1"/>
          <p:nvPr/>
        </p:nvSpPr>
        <p:spPr>
          <a:xfrm>
            <a:off x="1341000" y="1882977"/>
            <a:ext cx="2070914" cy="296556"/>
          </a:xfrm>
          <a:prstGeom prst="rect">
            <a:avLst/>
          </a:prstGeom>
          <a:noFill/>
        </p:spPr>
        <p:txBody>
          <a:bodyPr wrap="square" lIns="0" rIns="0" rtlCol="0" anchor="t" anchorCtr="0">
            <a:spAutoFit/>
          </a:bodyPr>
          <a:lstStyle/>
          <a:p>
            <a:pPr algn="r">
              <a:lnSpc>
                <a:spcPct val="120000"/>
              </a:lnSpc>
              <a:spcBef>
                <a:spcPts val="300"/>
              </a:spcBef>
            </a:pPr>
            <a:r>
              <a:rPr lang="en-US" sz="1200" dirty="0">
                <a:latin typeface="Montserrat" panose="00000500000000000000" pitchFamily="50" charset="0"/>
              </a:rPr>
              <a:t>Social Media (Organic)</a:t>
            </a:r>
          </a:p>
        </p:txBody>
      </p:sp>
      <p:sp>
        <p:nvSpPr>
          <p:cNvPr id="19" name="TextBox 18">
            <a:extLst>
              <a:ext uri="{FF2B5EF4-FFF2-40B4-BE49-F238E27FC236}">
                <a16:creationId xmlns:a16="http://schemas.microsoft.com/office/drawing/2014/main" id="{A4B0511A-440E-4388-0E8E-4BCDDCB19F44}"/>
              </a:ext>
            </a:extLst>
          </p:cNvPr>
          <p:cNvSpPr txBox="1"/>
          <p:nvPr/>
        </p:nvSpPr>
        <p:spPr>
          <a:xfrm>
            <a:off x="1341000" y="2215786"/>
            <a:ext cx="2070914" cy="364587"/>
          </a:xfrm>
          <a:prstGeom prst="rect">
            <a:avLst/>
          </a:prstGeom>
          <a:noFill/>
        </p:spPr>
        <p:txBody>
          <a:bodyPr wrap="square" lIns="0" rIns="0" rtlCol="0" anchor="t" anchorCtr="0">
            <a:spAutoFit/>
          </a:bodyPr>
          <a:lstStyle/>
          <a:p>
            <a:pPr algn="r">
              <a:lnSpc>
                <a:spcPct val="120000"/>
              </a:lnSpc>
              <a:spcBef>
                <a:spcPts val="300"/>
              </a:spcBef>
            </a:pPr>
            <a:r>
              <a:rPr lang="en-US" sz="1600" b="1" dirty="0">
                <a:solidFill>
                  <a:schemeClr val="tx2"/>
                </a:solidFill>
                <a:latin typeface="Montserrat" panose="00000500000000000000" pitchFamily="50" charset="0"/>
              </a:rPr>
              <a:t>$26,950</a:t>
            </a:r>
          </a:p>
        </p:txBody>
      </p:sp>
      <p:sp>
        <p:nvSpPr>
          <p:cNvPr id="21" name="TextBox 20">
            <a:extLst>
              <a:ext uri="{FF2B5EF4-FFF2-40B4-BE49-F238E27FC236}">
                <a16:creationId xmlns:a16="http://schemas.microsoft.com/office/drawing/2014/main" id="{F66B100F-47FD-5EBB-AF29-FADA6767E03F}"/>
              </a:ext>
            </a:extLst>
          </p:cNvPr>
          <p:cNvSpPr txBox="1"/>
          <p:nvPr/>
        </p:nvSpPr>
        <p:spPr>
          <a:xfrm>
            <a:off x="950544" y="1106004"/>
            <a:ext cx="2461370" cy="296556"/>
          </a:xfrm>
          <a:prstGeom prst="rect">
            <a:avLst/>
          </a:prstGeom>
          <a:noFill/>
        </p:spPr>
        <p:txBody>
          <a:bodyPr wrap="square" lIns="0" rIns="0" rtlCol="0" anchor="t" anchorCtr="0">
            <a:spAutoFit/>
          </a:bodyPr>
          <a:lstStyle/>
          <a:p>
            <a:pPr algn="r">
              <a:lnSpc>
                <a:spcPct val="120000"/>
              </a:lnSpc>
              <a:spcBef>
                <a:spcPts val="300"/>
              </a:spcBef>
            </a:pPr>
            <a:r>
              <a:rPr lang="en-US" sz="1200" dirty="0">
                <a:latin typeface="Montserrat" panose="00000500000000000000" pitchFamily="50" charset="0"/>
              </a:rPr>
              <a:t>Email Marketing</a:t>
            </a:r>
          </a:p>
        </p:txBody>
      </p:sp>
      <p:sp>
        <p:nvSpPr>
          <p:cNvPr id="22" name="TextBox 21">
            <a:extLst>
              <a:ext uri="{FF2B5EF4-FFF2-40B4-BE49-F238E27FC236}">
                <a16:creationId xmlns:a16="http://schemas.microsoft.com/office/drawing/2014/main" id="{11A4CCA1-AA7B-6381-0B00-F4FD591EE3C8}"/>
              </a:ext>
            </a:extLst>
          </p:cNvPr>
          <p:cNvSpPr txBox="1"/>
          <p:nvPr/>
        </p:nvSpPr>
        <p:spPr>
          <a:xfrm>
            <a:off x="1341000" y="1438813"/>
            <a:ext cx="2070914" cy="364587"/>
          </a:xfrm>
          <a:prstGeom prst="rect">
            <a:avLst/>
          </a:prstGeom>
          <a:noFill/>
        </p:spPr>
        <p:txBody>
          <a:bodyPr wrap="square" lIns="0" rIns="0" rtlCol="0" anchor="t" anchorCtr="0">
            <a:spAutoFit/>
          </a:bodyPr>
          <a:lstStyle/>
          <a:p>
            <a:pPr algn="r">
              <a:lnSpc>
                <a:spcPct val="120000"/>
              </a:lnSpc>
              <a:spcBef>
                <a:spcPts val="300"/>
              </a:spcBef>
            </a:pPr>
            <a:r>
              <a:rPr lang="en-US" sz="1600" b="1" dirty="0">
                <a:solidFill>
                  <a:schemeClr val="tx2"/>
                </a:solidFill>
                <a:latin typeface="Montserrat" panose="00000500000000000000" pitchFamily="50" charset="0"/>
              </a:rPr>
              <a:t>$53,900</a:t>
            </a:r>
          </a:p>
        </p:txBody>
      </p:sp>
      <p:sp>
        <p:nvSpPr>
          <p:cNvPr id="28" name="TextBox 27">
            <a:extLst>
              <a:ext uri="{FF2B5EF4-FFF2-40B4-BE49-F238E27FC236}">
                <a16:creationId xmlns:a16="http://schemas.microsoft.com/office/drawing/2014/main" id="{67FFFE02-A9B2-9E32-0D65-51176EB2CE16}"/>
              </a:ext>
            </a:extLst>
          </p:cNvPr>
          <p:cNvSpPr txBox="1"/>
          <p:nvPr/>
        </p:nvSpPr>
        <p:spPr>
          <a:xfrm>
            <a:off x="8732196" y="1106004"/>
            <a:ext cx="2070914" cy="296556"/>
          </a:xfrm>
          <a:prstGeom prst="rect">
            <a:avLst/>
          </a:prstGeom>
          <a:noFill/>
        </p:spPr>
        <p:txBody>
          <a:bodyPr wrap="square" lIns="0" rtlCol="0" anchor="t" anchorCtr="0">
            <a:spAutoFit/>
          </a:bodyPr>
          <a:lstStyle/>
          <a:p>
            <a:pPr>
              <a:lnSpc>
                <a:spcPct val="120000"/>
              </a:lnSpc>
              <a:spcBef>
                <a:spcPts val="300"/>
              </a:spcBef>
            </a:pPr>
            <a:r>
              <a:rPr lang="en-US" sz="1200" dirty="0">
                <a:latin typeface="Montserrat" panose="00000500000000000000" pitchFamily="50" charset="0"/>
              </a:rPr>
              <a:t>Traditional Marketing</a:t>
            </a:r>
          </a:p>
        </p:txBody>
      </p:sp>
      <p:sp>
        <p:nvSpPr>
          <p:cNvPr id="29" name="TextBox 28">
            <a:extLst>
              <a:ext uri="{FF2B5EF4-FFF2-40B4-BE49-F238E27FC236}">
                <a16:creationId xmlns:a16="http://schemas.microsoft.com/office/drawing/2014/main" id="{68AC43FB-1DFB-8D47-58C5-0051BAFE0D25}"/>
              </a:ext>
            </a:extLst>
          </p:cNvPr>
          <p:cNvSpPr txBox="1"/>
          <p:nvPr/>
        </p:nvSpPr>
        <p:spPr>
          <a:xfrm>
            <a:off x="8732196" y="1438813"/>
            <a:ext cx="2070914" cy="364587"/>
          </a:xfrm>
          <a:prstGeom prst="rect">
            <a:avLst/>
          </a:prstGeom>
          <a:noFill/>
        </p:spPr>
        <p:txBody>
          <a:bodyPr wrap="square" lIns="0" rtlCol="0" anchor="t" anchorCtr="0">
            <a:spAutoFit/>
          </a:bodyPr>
          <a:lstStyle/>
          <a:p>
            <a:pPr>
              <a:lnSpc>
                <a:spcPct val="120000"/>
              </a:lnSpc>
              <a:spcBef>
                <a:spcPts val="300"/>
              </a:spcBef>
            </a:pPr>
            <a:r>
              <a:rPr lang="en-US" sz="1600" b="1" dirty="0">
                <a:solidFill>
                  <a:schemeClr val="tx2"/>
                </a:solidFill>
                <a:latin typeface="Montserrat" panose="00000500000000000000" pitchFamily="50" charset="0"/>
              </a:rPr>
              <a:t>$53,900</a:t>
            </a:r>
          </a:p>
        </p:txBody>
      </p:sp>
    </p:spTree>
    <p:extLst>
      <p:ext uri="{BB962C8B-B14F-4D97-AF65-F5344CB8AC3E}">
        <p14:creationId xmlns:p14="http://schemas.microsoft.com/office/powerpoint/2010/main" val="3695570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3000"/>
                                        <p:tgtEl>
                                          <p:spTgt spid="3"/>
                                        </p:tgtEl>
                                      </p:cBhvr>
                                    </p:animEffect>
                                  </p:childTnLst>
                                </p:cTn>
                              </p:par>
                              <p:par>
                                <p:cTn id="8" presetID="22" presetClass="entr" presetSubtype="8" fill="hold" nodeType="withEffect">
                                  <p:stCondLst>
                                    <p:cond delay="200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1500"/>
                                        <p:tgtEl>
                                          <p:spTgt spid="27"/>
                                        </p:tgtEl>
                                      </p:cBhvr>
                                    </p:animEffect>
                                  </p:childTnLst>
                                </p:cTn>
                              </p:par>
                              <p:par>
                                <p:cTn id="11" presetID="22" presetClass="entr" presetSubtype="8" fill="hold" nodeType="withEffect">
                                  <p:stCondLst>
                                    <p:cond delay="200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1500"/>
                                        <p:tgtEl>
                                          <p:spTgt spid="4"/>
                                        </p:tgtEl>
                                      </p:cBhvr>
                                    </p:animEffect>
                                  </p:childTnLst>
                                </p:cTn>
                              </p:par>
                              <p:par>
                                <p:cTn id="14" presetID="22" presetClass="entr" presetSubtype="8" fill="hold" nodeType="withEffect">
                                  <p:stCondLst>
                                    <p:cond delay="200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1500"/>
                                        <p:tgtEl>
                                          <p:spTgt spid="7"/>
                                        </p:tgtEl>
                                      </p:cBhvr>
                                    </p:animEffect>
                                  </p:childTnLst>
                                </p:cTn>
                              </p:par>
                              <p:par>
                                <p:cTn id="17" presetID="22" presetClass="entr" presetSubtype="2" fill="hold" nodeType="withEffect">
                                  <p:stCondLst>
                                    <p:cond delay="2000"/>
                                  </p:stCondLst>
                                  <p:childTnLst>
                                    <p:set>
                                      <p:cBhvr>
                                        <p:cTn id="18" dur="1" fill="hold">
                                          <p:stCondLst>
                                            <p:cond delay="0"/>
                                          </p:stCondLst>
                                        </p:cTn>
                                        <p:tgtEl>
                                          <p:spTgt spid="20"/>
                                        </p:tgtEl>
                                        <p:attrNameLst>
                                          <p:attrName>style.visibility</p:attrName>
                                        </p:attrNameLst>
                                      </p:cBhvr>
                                      <p:to>
                                        <p:strVal val="visible"/>
                                      </p:to>
                                    </p:set>
                                    <p:animEffect transition="in" filter="wipe(right)">
                                      <p:cBhvr>
                                        <p:cTn id="19" dur="1500"/>
                                        <p:tgtEl>
                                          <p:spTgt spid="20"/>
                                        </p:tgtEl>
                                      </p:cBhvr>
                                    </p:animEffect>
                                  </p:childTnLst>
                                </p:cTn>
                              </p:par>
                              <p:par>
                                <p:cTn id="20" presetID="22" presetClass="entr" presetSubtype="2" fill="hold" nodeType="withEffect">
                                  <p:stCondLst>
                                    <p:cond delay="2000"/>
                                  </p:stCondLst>
                                  <p:childTnLst>
                                    <p:set>
                                      <p:cBhvr>
                                        <p:cTn id="21" dur="1" fill="hold">
                                          <p:stCondLst>
                                            <p:cond delay="0"/>
                                          </p:stCondLst>
                                        </p:cTn>
                                        <p:tgtEl>
                                          <p:spTgt spid="17"/>
                                        </p:tgtEl>
                                        <p:attrNameLst>
                                          <p:attrName>style.visibility</p:attrName>
                                        </p:attrNameLst>
                                      </p:cBhvr>
                                      <p:to>
                                        <p:strVal val="visible"/>
                                      </p:to>
                                    </p:set>
                                    <p:animEffect transition="in" filter="wipe(right)">
                                      <p:cBhvr>
                                        <p:cTn id="22" dur="1500"/>
                                        <p:tgtEl>
                                          <p:spTgt spid="17"/>
                                        </p:tgtEl>
                                      </p:cBhvr>
                                    </p:animEffect>
                                  </p:childTnLst>
                                </p:cTn>
                              </p:par>
                              <p:par>
                                <p:cTn id="23" presetID="22" presetClass="entr" presetSubtype="2" fill="hold" nodeType="withEffect">
                                  <p:stCondLst>
                                    <p:cond delay="2000"/>
                                  </p:stCondLst>
                                  <p:childTnLst>
                                    <p:set>
                                      <p:cBhvr>
                                        <p:cTn id="24" dur="1" fill="hold">
                                          <p:stCondLst>
                                            <p:cond delay="0"/>
                                          </p:stCondLst>
                                        </p:cTn>
                                        <p:tgtEl>
                                          <p:spTgt spid="13"/>
                                        </p:tgtEl>
                                        <p:attrNameLst>
                                          <p:attrName>style.visibility</p:attrName>
                                        </p:attrNameLst>
                                      </p:cBhvr>
                                      <p:to>
                                        <p:strVal val="visible"/>
                                      </p:to>
                                    </p:set>
                                    <p:animEffect transition="in" filter="wipe(right)">
                                      <p:cBhvr>
                                        <p:cTn id="25" dur="1500"/>
                                        <p:tgtEl>
                                          <p:spTgt spid="13"/>
                                        </p:tgtEl>
                                      </p:cBhvr>
                                    </p:animEffect>
                                  </p:childTnLst>
                                </p:cTn>
                              </p:par>
                              <p:par>
                                <p:cTn id="26" presetID="22" presetClass="entr" presetSubtype="2" fill="hold" nodeType="withEffect">
                                  <p:stCondLst>
                                    <p:cond delay="2000"/>
                                  </p:stCondLst>
                                  <p:childTnLst>
                                    <p:set>
                                      <p:cBhvr>
                                        <p:cTn id="27" dur="1" fill="hold">
                                          <p:stCondLst>
                                            <p:cond delay="0"/>
                                          </p:stCondLst>
                                        </p:cTn>
                                        <p:tgtEl>
                                          <p:spTgt spid="10"/>
                                        </p:tgtEl>
                                        <p:attrNameLst>
                                          <p:attrName>style.visibility</p:attrName>
                                        </p:attrNameLst>
                                      </p:cBhvr>
                                      <p:to>
                                        <p:strVal val="visible"/>
                                      </p:to>
                                    </p:set>
                                    <p:animEffect transition="in" filter="wipe(right)">
                                      <p:cBhvr>
                                        <p:cTn id="28" dur="1500"/>
                                        <p:tgtEl>
                                          <p:spTgt spid="10"/>
                                        </p:tgtEl>
                                      </p:cBhvr>
                                    </p:animEffect>
                                  </p:childTnLst>
                                </p:cTn>
                              </p:par>
                              <p:par>
                                <p:cTn id="29" presetID="12" presetClass="entr" presetSubtype="4" fill="hold" grpId="0" nodeType="withEffect">
                                  <p:stCondLst>
                                    <p:cond delay="300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1000"/>
                                        <p:tgtEl>
                                          <p:spTgt spid="28"/>
                                        </p:tgtEl>
                                        <p:attrNameLst>
                                          <p:attrName>ppt_y</p:attrName>
                                        </p:attrNameLst>
                                      </p:cBhvr>
                                      <p:tavLst>
                                        <p:tav tm="0">
                                          <p:val>
                                            <p:strVal val="#ppt_y+#ppt_h*1.125000"/>
                                          </p:val>
                                        </p:tav>
                                        <p:tav tm="100000">
                                          <p:val>
                                            <p:strVal val="#ppt_y"/>
                                          </p:val>
                                        </p:tav>
                                      </p:tavLst>
                                    </p:anim>
                                    <p:animEffect transition="in" filter="wipe(up)">
                                      <p:cBhvr>
                                        <p:cTn id="32" dur="1000"/>
                                        <p:tgtEl>
                                          <p:spTgt spid="28"/>
                                        </p:tgtEl>
                                      </p:cBhvr>
                                    </p:animEffect>
                                  </p:childTnLst>
                                </p:cTn>
                              </p:par>
                              <p:par>
                                <p:cTn id="33" presetID="12" presetClass="entr" presetSubtype="4" fill="hold" grpId="0" nodeType="withEffect">
                                  <p:stCondLst>
                                    <p:cond delay="300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1000"/>
                                        <p:tgtEl>
                                          <p:spTgt spid="5"/>
                                        </p:tgtEl>
                                        <p:attrNameLst>
                                          <p:attrName>ppt_y</p:attrName>
                                        </p:attrNameLst>
                                      </p:cBhvr>
                                      <p:tavLst>
                                        <p:tav tm="0">
                                          <p:val>
                                            <p:strVal val="#ppt_y+#ppt_h*1.125000"/>
                                          </p:val>
                                        </p:tav>
                                        <p:tav tm="100000">
                                          <p:val>
                                            <p:strVal val="#ppt_y"/>
                                          </p:val>
                                        </p:tav>
                                      </p:tavLst>
                                    </p:anim>
                                    <p:animEffect transition="in" filter="wipe(up)">
                                      <p:cBhvr>
                                        <p:cTn id="36" dur="1000"/>
                                        <p:tgtEl>
                                          <p:spTgt spid="5"/>
                                        </p:tgtEl>
                                      </p:cBhvr>
                                    </p:animEffect>
                                  </p:childTnLst>
                                </p:cTn>
                              </p:par>
                              <p:par>
                                <p:cTn id="37" presetID="12" presetClass="entr" presetSubtype="4" fill="hold" grpId="0" nodeType="withEffect">
                                  <p:stCondLst>
                                    <p:cond delay="300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1000"/>
                                        <p:tgtEl>
                                          <p:spTgt spid="8"/>
                                        </p:tgtEl>
                                        <p:attrNameLst>
                                          <p:attrName>ppt_y</p:attrName>
                                        </p:attrNameLst>
                                      </p:cBhvr>
                                      <p:tavLst>
                                        <p:tav tm="0">
                                          <p:val>
                                            <p:strVal val="#ppt_y+#ppt_h*1.125000"/>
                                          </p:val>
                                        </p:tav>
                                        <p:tav tm="100000">
                                          <p:val>
                                            <p:strVal val="#ppt_y"/>
                                          </p:val>
                                        </p:tav>
                                      </p:tavLst>
                                    </p:anim>
                                    <p:animEffect transition="in" filter="wipe(up)">
                                      <p:cBhvr>
                                        <p:cTn id="40" dur="1000"/>
                                        <p:tgtEl>
                                          <p:spTgt spid="8"/>
                                        </p:tgtEl>
                                      </p:cBhvr>
                                    </p:animEffect>
                                  </p:childTnLst>
                                </p:cTn>
                              </p:par>
                              <p:par>
                                <p:cTn id="41" presetID="12" presetClass="entr" presetSubtype="4" fill="hold" grpId="0" nodeType="withEffect">
                                  <p:stCondLst>
                                    <p:cond delay="300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1000"/>
                                        <p:tgtEl>
                                          <p:spTgt spid="21"/>
                                        </p:tgtEl>
                                        <p:attrNameLst>
                                          <p:attrName>ppt_y</p:attrName>
                                        </p:attrNameLst>
                                      </p:cBhvr>
                                      <p:tavLst>
                                        <p:tav tm="0">
                                          <p:val>
                                            <p:strVal val="#ppt_y+#ppt_h*1.125000"/>
                                          </p:val>
                                        </p:tav>
                                        <p:tav tm="100000">
                                          <p:val>
                                            <p:strVal val="#ppt_y"/>
                                          </p:val>
                                        </p:tav>
                                      </p:tavLst>
                                    </p:anim>
                                    <p:animEffect transition="in" filter="wipe(up)">
                                      <p:cBhvr>
                                        <p:cTn id="44" dur="1000"/>
                                        <p:tgtEl>
                                          <p:spTgt spid="21"/>
                                        </p:tgtEl>
                                      </p:cBhvr>
                                    </p:animEffect>
                                  </p:childTnLst>
                                </p:cTn>
                              </p:par>
                              <p:par>
                                <p:cTn id="45" presetID="12" presetClass="entr" presetSubtype="4" fill="hold" grpId="0" nodeType="withEffect">
                                  <p:stCondLst>
                                    <p:cond delay="300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1000"/>
                                        <p:tgtEl>
                                          <p:spTgt spid="18"/>
                                        </p:tgtEl>
                                        <p:attrNameLst>
                                          <p:attrName>ppt_y</p:attrName>
                                        </p:attrNameLst>
                                      </p:cBhvr>
                                      <p:tavLst>
                                        <p:tav tm="0">
                                          <p:val>
                                            <p:strVal val="#ppt_y+#ppt_h*1.125000"/>
                                          </p:val>
                                        </p:tav>
                                        <p:tav tm="100000">
                                          <p:val>
                                            <p:strVal val="#ppt_y"/>
                                          </p:val>
                                        </p:tav>
                                      </p:tavLst>
                                    </p:anim>
                                    <p:animEffect transition="in" filter="wipe(up)">
                                      <p:cBhvr>
                                        <p:cTn id="48" dur="1000"/>
                                        <p:tgtEl>
                                          <p:spTgt spid="18"/>
                                        </p:tgtEl>
                                      </p:cBhvr>
                                    </p:animEffect>
                                  </p:childTnLst>
                                </p:cTn>
                              </p:par>
                              <p:par>
                                <p:cTn id="49" presetID="12" presetClass="entr" presetSubtype="4" fill="hold" grpId="0" nodeType="withEffect">
                                  <p:stCondLst>
                                    <p:cond delay="300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1000"/>
                                        <p:tgtEl>
                                          <p:spTgt spid="14"/>
                                        </p:tgtEl>
                                        <p:attrNameLst>
                                          <p:attrName>ppt_y</p:attrName>
                                        </p:attrNameLst>
                                      </p:cBhvr>
                                      <p:tavLst>
                                        <p:tav tm="0">
                                          <p:val>
                                            <p:strVal val="#ppt_y+#ppt_h*1.125000"/>
                                          </p:val>
                                        </p:tav>
                                        <p:tav tm="100000">
                                          <p:val>
                                            <p:strVal val="#ppt_y"/>
                                          </p:val>
                                        </p:tav>
                                      </p:tavLst>
                                    </p:anim>
                                    <p:animEffect transition="in" filter="wipe(up)">
                                      <p:cBhvr>
                                        <p:cTn id="52" dur="1000"/>
                                        <p:tgtEl>
                                          <p:spTgt spid="14"/>
                                        </p:tgtEl>
                                      </p:cBhvr>
                                    </p:animEffect>
                                  </p:childTnLst>
                                </p:cTn>
                              </p:par>
                              <p:par>
                                <p:cTn id="53" presetID="12" presetClass="entr" presetSubtype="4" fill="hold" grpId="0" nodeType="withEffect">
                                  <p:stCondLst>
                                    <p:cond delay="300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1000"/>
                                        <p:tgtEl>
                                          <p:spTgt spid="11"/>
                                        </p:tgtEl>
                                        <p:attrNameLst>
                                          <p:attrName>ppt_y</p:attrName>
                                        </p:attrNameLst>
                                      </p:cBhvr>
                                      <p:tavLst>
                                        <p:tav tm="0">
                                          <p:val>
                                            <p:strVal val="#ppt_y+#ppt_h*1.125000"/>
                                          </p:val>
                                        </p:tav>
                                        <p:tav tm="100000">
                                          <p:val>
                                            <p:strVal val="#ppt_y"/>
                                          </p:val>
                                        </p:tav>
                                      </p:tavLst>
                                    </p:anim>
                                    <p:animEffect transition="in" filter="wipe(up)">
                                      <p:cBhvr>
                                        <p:cTn id="56" dur="1000"/>
                                        <p:tgtEl>
                                          <p:spTgt spid="11"/>
                                        </p:tgtEl>
                                      </p:cBhvr>
                                    </p:animEffect>
                                  </p:childTnLst>
                                </p:cTn>
                              </p:par>
                              <p:par>
                                <p:cTn id="57" presetID="12" presetClass="entr" presetSubtype="1" fill="hold" grpId="0" nodeType="withEffect">
                                  <p:stCondLst>
                                    <p:cond delay="3000"/>
                                  </p:stCondLst>
                                  <p:childTnLst>
                                    <p:set>
                                      <p:cBhvr>
                                        <p:cTn id="58" dur="1" fill="hold">
                                          <p:stCondLst>
                                            <p:cond delay="0"/>
                                          </p:stCondLst>
                                        </p:cTn>
                                        <p:tgtEl>
                                          <p:spTgt spid="22"/>
                                        </p:tgtEl>
                                        <p:attrNameLst>
                                          <p:attrName>style.visibility</p:attrName>
                                        </p:attrNameLst>
                                      </p:cBhvr>
                                      <p:to>
                                        <p:strVal val="visible"/>
                                      </p:to>
                                    </p:set>
                                    <p:anim calcmode="lin" valueType="num">
                                      <p:cBhvr additive="base">
                                        <p:cTn id="59" dur="1000"/>
                                        <p:tgtEl>
                                          <p:spTgt spid="22"/>
                                        </p:tgtEl>
                                        <p:attrNameLst>
                                          <p:attrName>ppt_y</p:attrName>
                                        </p:attrNameLst>
                                      </p:cBhvr>
                                      <p:tavLst>
                                        <p:tav tm="0">
                                          <p:val>
                                            <p:strVal val="#ppt_y-#ppt_h*1.125000"/>
                                          </p:val>
                                        </p:tav>
                                        <p:tav tm="100000">
                                          <p:val>
                                            <p:strVal val="#ppt_y"/>
                                          </p:val>
                                        </p:tav>
                                      </p:tavLst>
                                    </p:anim>
                                    <p:animEffect transition="in" filter="wipe(down)">
                                      <p:cBhvr>
                                        <p:cTn id="60" dur="1000"/>
                                        <p:tgtEl>
                                          <p:spTgt spid="22"/>
                                        </p:tgtEl>
                                      </p:cBhvr>
                                    </p:animEffect>
                                  </p:childTnLst>
                                </p:cTn>
                              </p:par>
                              <p:par>
                                <p:cTn id="61" presetID="12" presetClass="entr" presetSubtype="1" fill="hold" grpId="0" nodeType="withEffect">
                                  <p:stCondLst>
                                    <p:cond delay="300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1000"/>
                                        <p:tgtEl>
                                          <p:spTgt spid="19"/>
                                        </p:tgtEl>
                                        <p:attrNameLst>
                                          <p:attrName>ppt_y</p:attrName>
                                        </p:attrNameLst>
                                      </p:cBhvr>
                                      <p:tavLst>
                                        <p:tav tm="0">
                                          <p:val>
                                            <p:strVal val="#ppt_y-#ppt_h*1.125000"/>
                                          </p:val>
                                        </p:tav>
                                        <p:tav tm="100000">
                                          <p:val>
                                            <p:strVal val="#ppt_y"/>
                                          </p:val>
                                        </p:tav>
                                      </p:tavLst>
                                    </p:anim>
                                    <p:animEffect transition="in" filter="wipe(down)">
                                      <p:cBhvr>
                                        <p:cTn id="64" dur="1000"/>
                                        <p:tgtEl>
                                          <p:spTgt spid="19"/>
                                        </p:tgtEl>
                                      </p:cBhvr>
                                    </p:animEffect>
                                  </p:childTnLst>
                                </p:cTn>
                              </p:par>
                              <p:par>
                                <p:cTn id="65" presetID="12" presetClass="entr" presetSubtype="1" fill="hold" grpId="0" nodeType="withEffect">
                                  <p:stCondLst>
                                    <p:cond delay="3000"/>
                                  </p:stCondLst>
                                  <p:childTnLst>
                                    <p:set>
                                      <p:cBhvr>
                                        <p:cTn id="66" dur="1" fill="hold">
                                          <p:stCondLst>
                                            <p:cond delay="0"/>
                                          </p:stCondLst>
                                        </p:cTn>
                                        <p:tgtEl>
                                          <p:spTgt spid="15"/>
                                        </p:tgtEl>
                                        <p:attrNameLst>
                                          <p:attrName>style.visibility</p:attrName>
                                        </p:attrNameLst>
                                      </p:cBhvr>
                                      <p:to>
                                        <p:strVal val="visible"/>
                                      </p:to>
                                    </p:set>
                                    <p:anim calcmode="lin" valueType="num">
                                      <p:cBhvr additive="base">
                                        <p:cTn id="67" dur="1000"/>
                                        <p:tgtEl>
                                          <p:spTgt spid="15"/>
                                        </p:tgtEl>
                                        <p:attrNameLst>
                                          <p:attrName>ppt_y</p:attrName>
                                        </p:attrNameLst>
                                      </p:cBhvr>
                                      <p:tavLst>
                                        <p:tav tm="0">
                                          <p:val>
                                            <p:strVal val="#ppt_y-#ppt_h*1.125000"/>
                                          </p:val>
                                        </p:tav>
                                        <p:tav tm="100000">
                                          <p:val>
                                            <p:strVal val="#ppt_y"/>
                                          </p:val>
                                        </p:tav>
                                      </p:tavLst>
                                    </p:anim>
                                    <p:animEffect transition="in" filter="wipe(down)">
                                      <p:cBhvr>
                                        <p:cTn id="68" dur="1000"/>
                                        <p:tgtEl>
                                          <p:spTgt spid="15"/>
                                        </p:tgtEl>
                                      </p:cBhvr>
                                    </p:animEffect>
                                  </p:childTnLst>
                                </p:cTn>
                              </p:par>
                              <p:par>
                                <p:cTn id="69" presetID="12" presetClass="entr" presetSubtype="1" fill="hold" grpId="0" nodeType="withEffect">
                                  <p:stCondLst>
                                    <p:cond delay="3000"/>
                                  </p:stCondLst>
                                  <p:childTnLst>
                                    <p:set>
                                      <p:cBhvr>
                                        <p:cTn id="70" dur="1" fill="hold">
                                          <p:stCondLst>
                                            <p:cond delay="0"/>
                                          </p:stCondLst>
                                        </p:cTn>
                                        <p:tgtEl>
                                          <p:spTgt spid="12"/>
                                        </p:tgtEl>
                                        <p:attrNameLst>
                                          <p:attrName>style.visibility</p:attrName>
                                        </p:attrNameLst>
                                      </p:cBhvr>
                                      <p:to>
                                        <p:strVal val="visible"/>
                                      </p:to>
                                    </p:set>
                                    <p:anim calcmode="lin" valueType="num">
                                      <p:cBhvr additive="base">
                                        <p:cTn id="71" dur="1000"/>
                                        <p:tgtEl>
                                          <p:spTgt spid="12"/>
                                        </p:tgtEl>
                                        <p:attrNameLst>
                                          <p:attrName>ppt_y</p:attrName>
                                        </p:attrNameLst>
                                      </p:cBhvr>
                                      <p:tavLst>
                                        <p:tav tm="0">
                                          <p:val>
                                            <p:strVal val="#ppt_y-#ppt_h*1.125000"/>
                                          </p:val>
                                        </p:tav>
                                        <p:tav tm="100000">
                                          <p:val>
                                            <p:strVal val="#ppt_y"/>
                                          </p:val>
                                        </p:tav>
                                      </p:tavLst>
                                    </p:anim>
                                    <p:animEffect transition="in" filter="wipe(down)">
                                      <p:cBhvr>
                                        <p:cTn id="72" dur="1000"/>
                                        <p:tgtEl>
                                          <p:spTgt spid="12"/>
                                        </p:tgtEl>
                                      </p:cBhvr>
                                    </p:animEffect>
                                  </p:childTnLst>
                                </p:cTn>
                              </p:par>
                              <p:par>
                                <p:cTn id="73" presetID="12" presetClass="entr" presetSubtype="1" fill="hold" grpId="0" nodeType="withEffect">
                                  <p:stCondLst>
                                    <p:cond delay="3000"/>
                                  </p:stCondLst>
                                  <p:childTnLst>
                                    <p:set>
                                      <p:cBhvr>
                                        <p:cTn id="74" dur="1" fill="hold">
                                          <p:stCondLst>
                                            <p:cond delay="0"/>
                                          </p:stCondLst>
                                        </p:cTn>
                                        <p:tgtEl>
                                          <p:spTgt spid="29"/>
                                        </p:tgtEl>
                                        <p:attrNameLst>
                                          <p:attrName>style.visibility</p:attrName>
                                        </p:attrNameLst>
                                      </p:cBhvr>
                                      <p:to>
                                        <p:strVal val="visible"/>
                                      </p:to>
                                    </p:set>
                                    <p:anim calcmode="lin" valueType="num">
                                      <p:cBhvr additive="base">
                                        <p:cTn id="75" dur="1000"/>
                                        <p:tgtEl>
                                          <p:spTgt spid="29"/>
                                        </p:tgtEl>
                                        <p:attrNameLst>
                                          <p:attrName>ppt_y</p:attrName>
                                        </p:attrNameLst>
                                      </p:cBhvr>
                                      <p:tavLst>
                                        <p:tav tm="0">
                                          <p:val>
                                            <p:strVal val="#ppt_y-#ppt_h*1.125000"/>
                                          </p:val>
                                        </p:tav>
                                        <p:tav tm="100000">
                                          <p:val>
                                            <p:strVal val="#ppt_y"/>
                                          </p:val>
                                        </p:tav>
                                      </p:tavLst>
                                    </p:anim>
                                    <p:animEffect transition="in" filter="wipe(down)">
                                      <p:cBhvr>
                                        <p:cTn id="76" dur="1000"/>
                                        <p:tgtEl>
                                          <p:spTgt spid="29"/>
                                        </p:tgtEl>
                                      </p:cBhvr>
                                    </p:animEffect>
                                  </p:childTnLst>
                                </p:cTn>
                              </p:par>
                              <p:par>
                                <p:cTn id="77" presetID="12" presetClass="entr" presetSubtype="1" fill="hold" grpId="0" nodeType="withEffect">
                                  <p:stCondLst>
                                    <p:cond delay="3000"/>
                                  </p:stCondLst>
                                  <p:childTnLst>
                                    <p:set>
                                      <p:cBhvr>
                                        <p:cTn id="78" dur="1" fill="hold">
                                          <p:stCondLst>
                                            <p:cond delay="0"/>
                                          </p:stCondLst>
                                        </p:cTn>
                                        <p:tgtEl>
                                          <p:spTgt spid="6"/>
                                        </p:tgtEl>
                                        <p:attrNameLst>
                                          <p:attrName>style.visibility</p:attrName>
                                        </p:attrNameLst>
                                      </p:cBhvr>
                                      <p:to>
                                        <p:strVal val="visible"/>
                                      </p:to>
                                    </p:set>
                                    <p:anim calcmode="lin" valueType="num">
                                      <p:cBhvr additive="base">
                                        <p:cTn id="79" dur="1000"/>
                                        <p:tgtEl>
                                          <p:spTgt spid="6"/>
                                        </p:tgtEl>
                                        <p:attrNameLst>
                                          <p:attrName>ppt_y</p:attrName>
                                        </p:attrNameLst>
                                      </p:cBhvr>
                                      <p:tavLst>
                                        <p:tav tm="0">
                                          <p:val>
                                            <p:strVal val="#ppt_y-#ppt_h*1.125000"/>
                                          </p:val>
                                        </p:tav>
                                        <p:tav tm="100000">
                                          <p:val>
                                            <p:strVal val="#ppt_y"/>
                                          </p:val>
                                        </p:tav>
                                      </p:tavLst>
                                    </p:anim>
                                    <p:animEffect transition="in" filter="wipe(down)">
                                      <p:cBhvr>
                                        <p:cTn id="80" dur="1000"/>
                                        <p:tgtEl>
                                          <p:spTgt spid="6"/>
                                        </p:tgtEl>
                                      </p:cBhvr>
                                    </p:animEffect>
                                  </p:childTnLst>
                                </p:cTn>
                              </p:par>
                              <p:par>
                                <p:cTn id="81" presetID="12" presetClass="entr" presetSubtype="1" fill="hold" grpId="0" nodeType="withEffect">
                                  <p:stCondLst>
                                    <p:cond delay="3000"/>
                                  </p:stCondLst>
                                  <p:childTnLst>
                                    <p:set>
                                      <p:cBhvr>
                                        <p:cTn id="82" dur="1" fill="hold">
                                          <p:stCondLst>
                                            <p:cond delay="0"/>
                                          </p:stCondLst>
                                        </p:cTn>
                                        <p:tgtEl>
                                          <p:spTgt spid="9"/>
                                        </p:tgtEl>
                                        <p:attrNameLst>
                                          <p:attrName>style.visibility</p:attrName>
                                        </p:attrNameLst>
                                      </p:cBhvr>
                                      <p:to>
                                        <p:strVal val="visible"/>
                                      </p:to>
                                    </p:set>
                                    <p:anim calcmode="lin" valueType="num">
                                      <p:cBhvr additive="base">
                                        <p:cTn id="83" dur="1000"/>
                                        <p:tgtEl>
                                          <p:spTgt spid="9"/>
                                        </p:tgtEl>
                                        <p:attrNameLst>
                                          <p:attrName>ppt_y</p:attrName>
                                        </p:attrNameLst>
                                      </p:cBhvr>
                                      <p:tavLst>
                                        <p:tav tm="0">
                                          <p:val>
                                            <p:strVal val="#ppt_y-#ppt_h*1.125000"/>
                                          </p:val>
                                        </p:tav>
                                        <p:tav tm="100000">
                                          <p:val>
                                            <p:strVal val="#ppt_y"/>
                                          </p:val>
                                        </p:tav>
                                      </p:tavLst>
                                    </p:anim>
                                    <p:animEffect transition="in" filter="wipe(down)">
                                      <p:cBhvr>
                                        <p:cTn id="84"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5" grpId="0"/>
      <p:bldP spid="6" grpId="0"/>
      <p:bldP spid="8" grpId="0"/>
      <p:bldP spid="9" grpId="0"/>
      <p:bldP spid="11" grpId="0"/>
      <p:bldP spid="12" grpId="0"/>
      <p:bldP spid="14" grpId="0"/>
      <p:bldP spid="15" grpId="0"/>
      <p:bldP spid="18" grpId="0"/>
      <p:bldP spid="19" grpId="0"/>
      <p:bldP spid="21" grpId="0"/>
      <p:bldP spid="22" grpId="0"/>
      <p:bldP spid="28" grpId="0"/>
      <p:bldP spid="2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097F60AF-5196-2797-1A4C-017D8332D1ED}"/>
              </a:ext>
            </a:extLst>
          </p:cNvPr>
          <p:cNvGraphicFramePr/>
          <p:nvPr>
            <p:extLst>
              <p:ext uri="{D42A27DB-BD31-4B8C-83A1-F6EECF244321}">
                <p14:modId xmlns:p14="http://schemas.microsoft.com/office/powerpoint/2010/main" val="2254464489"/>
              </p:ext>
            </p:extLst>
          </p:nvPr>
        </p:nvGraphicFramePr>
        <p:xfrm>
          <a:off x="1178560" y="2723199"/>
          <a:ext cx="9834880" cy="3257038"/>
        </p:xfrm>
        <a:graphic>
          <a:graphicData uri="http://schemas.openxmlformats.org/drawingml/2006/chart">
            <c:chart xmlns:c="http://schemas.openxmlformats.org/drawingml/2006/chart" xmlns:r="http://schemas.openxmlformats.org/officeDocument/2006/relationships" r:id="rId3"/>
          </a:graphicData>
        </a:graphic>
      </p:graphicFrame>
      <p:grpSp>
        <p:nvGrpSpPr>
          <p:cNvPr id="5" name="Group 4">
            <a:extLst>
              <a:ext uri="{FF2B5EF4-FFF2-40B4-BE49-F238E27FC236}">
                <a16:creationId xmlns:a16="http://schemas.microsoft.com/office/drawing/2014/main" id="{104D451C-D89B-649F-E8DA-B631A878D451}"/>
              </a:ext>
            </a:extLst>
          </p:cNvPr>
          <p:cNvGrpSpPr/>
          <p:nvPr/>
        </p:nvGrpSpPr>
        <p:grpSpPr>
          <a:xfrm>
            <a:off x="7090164" y="2219721"/>
            <a:ext cx="2006593" cy="1313989"/>
            <a:chOff x="7090164" y="2219721"/>
            <a:chExt cx="2006593" cy="1313989"/>
          </a:xfrm>
        </p:grpSpPr>
        <p:sp>
          <p:nvSpPr>
            <p:cNvPr id="13" name="Graphic 11">
              <a:extLst>
                <a:ext uri="{FF2B5EF4-FFF2-40B4-BE49-F238E27FC236}">
                  <a16:creationId xmlns:a16="http://schemas.microsoft.com/office/drawing/2014/main" id="{3F05F22C-15E1-1F2F-8BA9-954F0B5DFA3E}"/>
                </a:ext>
              </a:extLst>
            </p:cNvPr>
            <p:cNvSpPr/>
            <p:nvPr/>
          </p:nvSpPr>
          <p:spPr>
            <a:xfrm>
              <a:off x="7090164" y="2219721"/>
              <a:ext cx="2006593" cy="1313989"/>
            </a:xfrm>
            <a:custGeom>
              <a:avLst/>
              <a:gdLst>
                <a:gd name="connsiteX0" fmla="*/ 0 w 3353276"/>
                <a:gd name="connsiteY0" fmla="*/ 161925 h 2195845"/>
                <a:gd name="connsiteX1" fmla="*/ 0 w 3353276"/>
                <a:gd name="connsiteY1" fmla="*/ 1622965 h 2195845"/>
                <a:gd name="connsiteX2" fmla="*/ 161925 w 3353276"/>
                <a:gd name="connsiteY2" fmla="*/ 1784890 h 2195845"/>
                <a:gd name="connsiteX3" fmla="*/ 1190911 w 3353276"/>
                <a:gd name="connsiteY3" fmla="*/ 1784890 h 2195845"/>
                <a:gd name="connsiteX4" fmla="*/ 1312545 w 3353276"/>
                <a:gd name="connsiteY4" fmla="*/ 1839944 h 2195845"/>
                <a:gd name="connsiteX5" fmla="*/ 1591628 w 3353276"/>
                <a:gd name="connsiteY5" fmla="*/ 2157413 h 2195845"/>
                <a:gd name="connsiteX6" fmla="*/ 1761649 w 3353276"/>
                <a:gd name="connsiteY6" fmla="*/ 2157413 h 2195845"/>
                <a:gd name="connsiteX7" fmla="*/ 2040731 w 3353276"/>
                <a:gd name="connsiteY7" fmla="*/ 1839944 h 2195845"/>
                <a:gd name="connsiteX8" fmla="*/ 2162366 w 3353276"/>
                <a:gd name="connsiteY8" fmla="*/ 1784890 h 2195845"/>
                <a:gd name="connsiteX9" fmla="*/ 3191351 w 3353276"/>
                <a:gd name="connsiteY9" fmla="*/ 1784890 h 2195845"/>
                <a:gd name="connsiteX10" fmla="*/ 3353276 w 3353276"/>
                <a:gd name="connsiteY10" fmla="*/ 1622965 h 2195845"/>
                <a:gd name="connsiteX11" fmla="*/ 3353276 w 3353276"/>
                <a:gd name="connsiteY11" fmla="*/ 161925 h 2195845"/>
                <a:gd name="connsiteX12" fmla="*/ 3191351 w 3353276"/>
                <a:gd name="connsiteY12" fmla="*/ 0 h 2195845"/>
                <a:gd name="connsiteX13" fmla="*/ 161925 w 3353276"/>
                <a:gd name="connsiteY13" fmla="*/ 0 h 2195845"/>
                <a:gd name="connsiteX14" fmla="*/ 0 w 3353276"/>
                <a:gd name="connsiteY14" fmla="*/ 161925 h 2195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53276" h="2195845">
                  <a:moveTo>
                    <a:pt x="0" y="161925"/>
                  </a:moveTo>
                  <a:lnTo>
                    <a:pt x="0" y="1622965"/>
                  </a:lnTo>
                  <a:cubicBezTo>
                    <a:pt x="0" y="1712405"/>
                    <a:pt x="72485" y="1784890"/>
                    <a:pt x="161925" y="1784890"/>
                  </a:cubicBezTo>
                  <a:lnTo>
                    <a:pt x="1190911" y="1784890"/>
                  </a:lnTo>
                  <a:cubicBezTo>
                    <a:pt x="1237488" y="1784890"/>
                    <a:pt x="1281779" y="1804892"/>
                    <a:pt x="1312545" y="1839944"/>
                  </a:cubicBezTo>
                  <a:lnTo>
                    <a:pt x="1591628" y="2157413"/>
                  </a:lnTo>
                  <a:cubicBezTo>
                    <a:pt x="1636681" y="2208657"/>
                    <a:pt x="1716596" y="2208657"/>
                    <a:pt x="1761649" y="2157413"/>
                  </a:cubicBezTo>
                  <a:lnTo>
                    <a:pt x="2040731" y="1839944"/>
                  </a:lnTo>
                  <a:cubicBezTo>
                    <a:pt x="2071497" y="1804988"/>
                    <a:pt x="2115788" y="1784890"/>
                    <a:pt x="2162366" y="1784890"/>
                  </a:cubicBezTo>
                  <a:lnTo>
                    <a:pt x="3191351" y="1784890"/>
                  </a:lnTo>
                  <a:cubicBezTo>
                    <a:pt x="3280791" y="1784890"/>
                    <a:pt x="3353276" y="1712405"/>
                    <a:pt x="3353276" y="1622965"/>
                  </a:cubicBezTo>
                  <a:lnTo>
                    <a:pt x="3353276" y="161925"/>
                  </a:lnTo>
                  <a:cubicBezTo>
                    <a:pt x="3353276" y="72485"/>
                    <a:pt x="3280791" y="0"/>
                    <a:pt x="3191351" y="0"/>
                  </a:cubicBezTo>
                  <a:lnTo>
                    <a:pt x="161925" y="0"/>
                  </a:lnTo>
                  <a:cubicBezTo>
                    <a:pt x="72485" y="0"/>
                    <a:pt x="0" y="72485"/>
                    <a:pt x="0" y="161925"/>
                  </a:cubicBezTo>
                  <a:close/>
                </a:path>
              </a:pathLst>
            </a:custGeom>
            <a:solidFill>
              <a:schemeClr val="bg1">
                <a:alpha val="85000"/>
              </a:schemeClr>
            </a:solidFill>
            <a:ln w="9525" cap="flat">
              <a:noFill/>
              <a:prstDash val="solid"/>
              <a:miter/>
            </a:ln>
            <a:effectLst>
              <a:outerShdw blurRad="114300" dist="38100" dir="2700000" sx="98000" sy="98000" algn="ctr" rotWithShape="0">
                <a:schemeClr val="accent1">
                  <a:lumMod val="50000"/>
                  <a:alpha val="20000"/>
                </a:schemeClr>
              </a:outerShdw>
            </a:effectLst>
          </p:spPr>
          <p:txBody>
            <a:bodyPr rtlCol="0" anchor="ctr"/>
            <a:lstStyle/>
            <a:p>
              <a:endParaRPr lang="en-UA"/>
            </a:p>
          </p:txBody>
        </p:sp>
        <p:sp>
          <p:nvSpPr>
            <p:cNvPr id="6" name="TextBox 5">
              <a:extLst>
                <a:ext uri="{FF2B5EF4-FFF2-40B4-BE49-F238E27FC236}">
                  <a16:creationId xmlns:a16="http://schemas.microsoft.com/office/drawing/2014/main" id="{948B6238-779D-6C56-C40A-BB94491B1BA9}"/>
                </a:ext>
              </a:extLst>
            </p:cNvPr>
            <p:cNvSpPr txBox="1"/>
            <p:nvPr/>
          </p:nvSpPr>
          <p:spPr>
            <a:xfrm>
              <a:off x="7274242" y="2307732"/>
              <a:ext cx="1638439" cy="296556"/>
            </a:xfrm>
            <a:prstGeom prst="rect">
              <a:avLst/>
            </a:prstGeom>
            <a:noFill/>
          </p:spPr>
          <p:txBody>
            <a:bodyPr wrap="square" lIns="0" rIns="0" rtlCol="0" anchor="t" anchorCtr="0">
              <a:spAutoFit/>
            </a:bodyPr>
            <a:lstStyle/>
            <a:p>
              <a:pPr algn="ctr">
                <a:lnSpc>
                  <a:spcPct val="120000"/>
                </a:lnSpc>
                <a:spcBef>
                  <a:spcPts val="300"/>
                </a:spcBef>
              </a:pPr>
              <a:r>
                <a:rPr lang="en-US" sz="1200" b="1" dirty="0">
                  <a:solidFill>
                    <a:schemeClr val="tx2"/>
                  </a:solidFill>
                  <a:latin typeface="Montserrat" panose="00000500000000000000" pitchFamily="50" charset="0"/>
                </a:rPr>
                <a:t>Mar 18, 20XX</a:t>
              </a:r>
            </a:p>
          </p:txBody>
        </p:sp>
        <p:sp>
          <p:nvSpPr>
            <p:cNvPr id="7" name="TextBox 6">
              <a:extLst>
                <a:ext uri="{FF2B5EF4-FFF2-40B4-BE49-F238E27FC236}">
                  <a16:creationId xmlns:a16="http://schemas.microsoft.com/office/drawing/2014/main" id="{EAE47400-2FFD-B340-F4F1-70D2DB7CC3D1}"/>
                </a:ext>
              </a:extLst>
            </p:cNvPr>
            <p:cNvSpPr txBox="1"/>
            <p:nvPr/>
          </p:nvSpPr>
          <p:spPr>
            <a:xfrm>
              <a:off x="7223956" y="2595773"/>
              <a:ext cx="1167783" cy="271036"/>
            </a:xfrm>
            <a:prstGeom prst="rect">
              <a:avLst/>
            </a:prstGeom>
            <a:noFill/>
          </p:spPr>
          <p:txBody>
            <a:bodyPr wrap="square" lIns="0" rIns="0" rtlCol="0" anchor="t" anchorCtr="0">
              <a:spAutoFit/>
            </a:bodyPr>
            <a:lstStyle/>
            <a:p>
              <a:pPr>
                <a:lnSpc>
                  <a:spcPct val="120000"/>
                </a:lnSpc>
                <a:spcBef>
                  <a:spcPts val="300"/>
                </a:spcBef>
              </a:pPr>
              <a:r>
                <a:rPr lang="en-US" sz="1050" dirty="0">
                  <a:latin typeface="Montserrat" panose="00000500000000000000" pitchFamily="50" charset="0"/>
                </a:rPr>
                <a:t>Estimated spend</a:t>
              </a:r>
            </a:p>
          </p:txBody>
        </p:sp>
        <p:sp>
          <p:nvSpPr>
            <p:cNvPr id="8" name="TextBox 7">
              <a:extLst>
                <a:ext uri="{FF2B5EF4-FFF2-40B4-BE49-F238E27FC236}">
                  <a16:creationId xmlns:a16="http://schemas.microsoft.com/office/drawing/2014/main" id="{FD22535B-8AA0-7114-573D-7241D81DC779}"/>
                </a:ext>
              </a:extLst>
            </p:cNvPr>
            <p:cNvSpPr txBox="1"/>
            <p:nvPr/>
          </p:nvSpPr>
          <p:spPr>
            <a:xfrm>
              <a:off x="8392499" y="2595773"/>
              <a:ext cx="558168" cy="279500"/>
            </a:xfrm>
            <a:prstGeom prst="rect">
              <a:avLst/>
            </a:prstGeom>
            <a:noFill/>
          </p:spPr>
          <p:txBody>
            <a:bodyPr wrap="square" lIns="0" rIns="0" rtlCol="0" anchor="t" anchorCtr="0">
              <a:spAutoFit/>
            </a:bodyPr>
            <a:lstStyle/>
            <a:p>
              <a:pPr algn="r">
                <a:lnSpc>
                  <a:spcPct val="120000"/>
                </a:lnSpc>
                <a:spcBef>
                  <a:spcPts val="300"/>
                </a:spcBef>
              </a:pPr>
              <a:r>
                <a:rPr lang="en-US" sz="1050" b="1" dirty="0">
                  <a:solidFill>
                    <a:schemeClr val="accent2"/>
                  </a:solidFill>
                  <a:latin typeface="Montserrat" panose="00000500000000000000" pitchFamily="50" charset="0"/>
                </a:rPr>
                <a:t>18.5K</a:t>
              </a:r>
            </a:p>
          </p:txBody>
        </p:sp>
        <p:sp>
          <p:nvSpPr>
            <p:cNvPr id="9" name="TextBox 8">
              <a:extLst>
                <a:ext uri="{FF2B5EF4-FFF2-40B4-BE49-F238E27FC236}">
                  <a16:creationId xmlns:a16="http://schemas.microsoft.com/office/drawing/2014/main" id="{F7A4CBF7-2537-85CC-3BDA-B765B352D61D}"/>
                </a:ext>
              </a:extLst>
            </p:cNvPr>
            <p:cNvSpPr txBox="1"/>
            <p:nvPr/>
          </p:nvSpPr>
          <p:spPr>
            <a:xfrm>
              <a:off x="7223956" y="2866993"/>
              <a:ext cx="1167783" cy="271036"/>
            </a:xfrm>
            <a:prstGeom prst="rect">
              <a:avLst/>
            </a:prstGeom>
            <a:noFill/>
          </p:spPr>
          <p:txBody>
            <a:bodyPr wrap="square" lIns="0" rIns="0" rtlCol="0" anchor="t" anchorCtr="0">
              <a:spAutoFit/>
            </a:bodyPr>
            <a:lstStyle/>
            <a:p>
              <a:pPr>
                <a:lnSpc>
                  <a:spcPct val="120000"/>
                </a:lnSpc>
                <a:spcBef>
                  <a:spcPts val="300"/>
                </a:spcBef>
              </a:pPr>
              <a:r>
                <a:rPr lang="en-US" sz="1050" dirty="0">
                  <a:latin typeface="Montserrat" panose="00000500000000000000" pitchFamily="50" charset="0"/>
                </a:rPr>
                <a:t>Target spend</a:t>
              </a:r>
            </a:p>
          </p:txBody>
        </p:sp>
        <p:sp>
          <p:nvSpPr>
            <p:cNvPr id="10" name="TextBox 9">
              <a:extLst>
                <a:ext uri="{FF2B5EF4-FFF2-40B4-BE49-F238E27FC236}">
                  <a16:creationId xmlns:a16="http://schemas.microsoft.com/office/drawing/2014/main" id="{7E214144-CB16-3EB0-7937-1BFD41F9648F}"/>
                </a:ext>
              </a:extLst>
            </p:cNvPr>
            <p:cNvSpPr txBox="1"/>
            <p:nvPr/>
          </p:nvSpPr>
          <p:spPr>
            <a:xfrm>
              <a:off x="8392499" y="2866993"/>
              <a:ext cx="558168" cy="279500"/>
            </a:xfrm>
            <a:prstGeom prst="rect">
              <a:avLst/>
            </a:prstGeom>
            <a:noFill/>
          </p:spPr>
          <p:txBody>
            <a:bodyPr wrap="square" lIns="0" rIns="0" rtlCol="0" anchor="t" anchorCtr="0">
              <a:spAutoFit/>
            </a:bodyPr>
            <a:lstStyle/>
            <a:p>
              <a:pPr algn="r">
                <a:lnSpc>
                  <a:spcPct val="120000"/>
                </a:lnSpc>
                <a:spcBef>
                  <a:spcPts val="300"/>
                </a:spcBef>
              </a:pPr>
              <a:r>
                <a:rPr lang="en-US" sz="1050" b="1" dirty="0">
                  <a:solidFill>
                    <a:schemeClr val="accent1"/>
                  </a:solidFill>
                  <a:latin typeface="Montserrat" panose="00000500000000000000" pitchFamily="50" charset="0"/>
                </a:rPr>
                <a:t>19.0K</a:t>
              </a:r>
            </a:p>
          </p:txBody>
        </p:sp>
      </p:grpSp>
      <p:grpSp>
        <p:nvGrpSpPr>
          <p:cNvPr id="12" name="Group 11">
            <a:extLst>
              <a:ext uri="{FF2B5EF4-FFF2-40B4-BE49-F238E27FC236}">
                <a16:creationId xmlns:a16="http://schemas.microsoft.com/office/drawing/2014/main" id="{037E3E84-5808-C686-7BC5-665197B706CE}"/>
              </a:ext>
            </a:extLst>
          </p:cNvPr>
          <p:cNvGrpSpPr/>
          <p:nvPr/>
        </p:nvGrpSpPr>
        <p:grpSpPr>
          <a:xfrm>
            <a:off x="1216138" y="788546"/>
            <a:ext cx="2688943" cy="979407"/>
            <a:chOff x="1216138" y="788546"/>
            <a:chExt cx="2688943" cy="979407"/>
          </a:xfrm>
        </p:grpSpPr>
        <p:sp>
          <p:nvSpPr>
            <p:cNvPr id="2" name="Rectangle: Rounded Corners 2">
              <a:extLst>
                <a:ext uri="{FF2B5EF4-FFF2-40B4-BE49-F238E27FC236}">
                  <a16:creationId xmlns:a16="http://schemas.microsoft.com/office/drawing/2014/main" id="{4BC5BB01-D529-C3E6-8C9A-DF5117801DFF}"/>
                </a:ext>
              </a:extLst>
            </p:cNvPr>
            <p:cNvSpPr/>
            <p:nvPr/>
          </p:nvSpPr>
          <p:spPr>
            <a:xfrm>
              <a:off x="1216138" y="788546"/>
              <a:ext cx="2688943" cy="979407"/>
            </a:xfrm>
            <a:prstGeom prst="roundRect">
              <a:avLst>
                <a:gd name="adj" fmla="val 21424"/>
              </a:avLst>
            </a:prstGeom>
            <a:solidFill>
              <a:schemeClr val="bg1">
                <a:alpha val="80000"/>
              </a:schemeClr>
            </a:solidFill>
            <a:ln w="3175" cap="flat">
              <a:noFill/>
              <a:prstDash val="solid"/>
              <a:miter/>
            </a:ln>
            <a:effectLst>
              <a:outerShdw blurRad="139700" dist="38100" sx="98000" sy="98000" algn="ctr"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14" name="TextBox 13">
              <a:extLst>
                <a:ext uri="{FF2B5EF4-FFF2-40B4-BE49-F238E27FC236}">
                  <a16:creationId xmlns:a16="http://schemas.microsoft.com/office/drawing/2014/main" id="{75BC0A04-4E6A-91CF-1B1D-61C418933BE1}"/>
                </a:ext>
              </a:extLst>
            </p:cNvPr>
            <p:cNvSpPr txBox="1"/>
            <p:nvPr/>
          </p:nvSpPr>
          <p:spPr>
            <a:xfrm>
              <a:off x="1460839" y="897336"/>
              <a:ext cx="1638439" cy="296556"/>
            </a:xfrm>
            <a:prstGeom prst="rect">
              <a:avLst/>
            </a:prstGeom>
            <a:noFill/>
          </p:spPr>
          <p:txBody>
            <a:bodyPr wrap="square" lIns="0" rIns="0" rtlCol="0" anchor="t" anchorCtr="0">
              <a:spAutoFit/>
            </a:bodyPr>
            <a:lstStyle/>
            <a:p>
              <a:pPr>
                <a:lnSpc>
                  <a:spcPct val="120000"/>
                </a:lnSpc>
                <a:spcBef>
                  <a:spcPts val="300"/>
                </a:spcBef>
              </a:pPr>
              <a:r>
                <a:rPr lang="en-US" sz="1200" dirty="0">
                  <a:latin typeface="Montserrat" panose="00000500000000000000" pitchFamily="50" charset="0"/>
                </a:rPr>
                <a:t>Target spend</a:t>
              </a:r>
            </a:p>
          </p:txBody>
        </p:sp>
        <p:sp>
          <p:nvSpPr>
            <p:cNvPr id="17" name="TextBox 16">
              <a:extLst>
                <a:ext uri="{FF2B5EF4-FFF2-40B4-BE49-F238E27FC236}">
                  <a16:creationId xmlns:a16="http://schemas.microsoft.com/office/drawing/2014/main" id="{1BFA434D-56EA-DDC1-3CCC-6E0A361FB95D}"/>
                </a:ext>
              </a:extLst>
            </p:cNvPr>
            <p:cNvSpPr txBox="1"/>
            <p:nvPr/>
          </p:nvSpPr>
          <p:spPr>
            <a:xfrm>
              <a:off x="1460839" y="1123399"/>
              <a:ext cx="1977999" cy="500778"/>
            </a:xfrm>
            <a:prstGeom prst="rect">
              <a:avLst/>
            </a:prstGeom>
            <a:noFill/>
          </p:spPr>
          <p:txBody>
            <a:bodyPr wrap="square" lIns="0" rIns="0" rtlCol="0" anchor="t" anchorCtr="0">
              <a:spAutoFit/>
            </a:bodyPr>
            <a:lstStyle/>
            <a:p>
              <a:pPr>
                <a:lnSpc>
                  <a:spcPct val="120000"/>
                </a:lnSpc>
                <a:spcBef>
                  <a:spcPts val="300"/>
                </a:spcBef>
              </a:pPr>
              <a:r>
                <a:rPr lang="en-US" sz="2400" b="1" dirty="0">
                  <a:solidFill>
                    <a:schemeClr val="accent1"/>
                  </a:solidFill>
                  <a:latin typeface="Montserrat" panose="00000500000000000000" pitchFamily="50" charset="0"/>
                </a:rPr>
                <a:t>$50,575</a:t>
              </a:r>
            </a:p>
          </p:txBody>
        </p:sp>
      </p:grpSp>
      <p:grpSp>
        <p:nvGrpSpPr>
          <p:cNvPr id="20" name="Group 19">
            <a:extLst>
              <a:ext uri="{FF2B5EF4-FFF2-40B4-BE49-F238E27FC236}">
                <a16:creationId xmlns:a16="http://schemas.microsoft.com/office/drawing/2014/main" id="{88B014D0-6E49-58DB-A85D-4DFEC0E322D7}"/>
              </a:ext>
            </a:extLst>
          </p:cNvPr>
          <p:cNvGrpSpPr/>
          <p:nvPr/>
        </p:nvGrpSpPr>
        <p:grpSpPr>
          <a:xfrm>
            <a:off x="4751528" y="788546"/>
            <a:ext cx="2688943" cy="979407"/>
            <a:chOff x="4751528" y="788546"/>
            <a:chExt cx="2688943" cy="979407"/>
          </a:xfrm>
        </p:grpSpPr>
        <p:sp>
          <p:nvSpPr>
            <p:cNvPr id="3" name="Rectangle: Rounded Corners 2">
              <a:extLst>
                <a:ext uri="{FF2B5EF4-FFF2-40B4-BE49-F238E27FC236}">
                  <a16:creationId xmlns:a16="http://schemas.microsoft.com/office/drawing/2014/main" id="{A38B2782-1ACF-3146-5A04-EBBE85F63CDF}"/>
                </a:ext>
              </a:extLst>
            </p:cNvPr>
            <p:cNvSpPr/>
            <p:nvPr/>
          </p:nvSpPr>
          <p:spPr>
            <a:xfrm>
              <a:off x="4751528" y="788546"/>
              <a:ext cx="2688943" cy="979407"/>
            </a:xfrm>
            <a:prstGeom prst="roundRect">
              <a:avLst>
                <a:gd name="adj" fmla="val 21424"/>
              </a:avLst>
            </a:prstGeom>
            <a:solidFill>
              <a:schemeClr val="bg1">
                <a:alpha val="80000"/>
              </a:schemeClr>
            </a:solidFill>
            <a:ln w="3175" cap="flat">
              <a:noFill/>
              <a:prstDash val="solid"/>
              <a:miter/>
            </a:ln>
            <a:effectLst>
              <a:outerShdw blurRad="139700" dist="38100" sx="98000" sy="98000" algn="ctr"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15" name="TextBox 14">
              <a:extLst>
                <a:ext uri="{FF2B5EF4-FFF2-40B4-BE49-F238E27FC236}">
                  <a16:creationId xmlns:a16="http://schemas.microsoft.com/office/drawing/2014/main" id="{92B9C520-8FC9-0405-C457-0DAEFB74847B}"/>
                </a:ext>
              </a:extLst>
            </p:cNvPr>
            <p:cNvSpPr txBox="1"/>
            <p:nvPr/>
          </p:nvSpPr>
          <p:spPr>
            <a:xfrm>
              <a:off x="4975177" y="897336"/>
              <a:ext cx="1990525" cy="296556"/>
            </a:xfrm>
            <a:prstGeom prst="rect">
              <a:avLst/>
            </a:prstGeom>
            <a:noFill/>
          </p:spPr>
          <p:txBody>
            <a:bodyPr wrap="square" lIns="0" rIns="0" rtlCol="0" anchor="t" anchorCtr="0">
              <a:spAutoFit/>
            </a:bodyPr>
            <a:lstStyle/>
            <a:p>
              <a:pPr>
                <a:lnSpc>
                  <a:spcPct val="120000"/>
                </a:lnSpc>
                <a:spcBef>
                  <a:spcPts val="300"/>
                </a:spcBef>
              </a:pPr>
              <a:r>
                <a:rPr lang="en-US" sz="1200" dirty="0">
                  <a:latin typeface="Montserrat" panose="00000500000000000000" pitchFamily="50" charset="0"/>
                </a:rPr>
                <a:t>Estimated conversions</a:t>
              </a:r>
            </a:p>
          </p:txBody>
        </p:sp>
        <p:sp>
          <p:nvSpPr>
            <p:cNvPr id="18" name="TextBox 17">
              <a:extLst>
                <a:ext uri="{FF2B5EF4-FFF2-40B4-BE49-F238E27FC236}">
                  <a16:creationId xmlns:a16="http://schemas.microsoft.com/office/drawing/2014/main" id="{E330B93D-4B4B-10C8-716D-A66CBA992E12}"/>
                </a:ext>
              </a:extLst>
            </p:cNvPr>
            <p:cNvSpPr txBox="1"/>
            <p:nvPr/>
          </p:nvSpPr>
          <p:spPr>
            <a:xfrm>
              <a:off x="4975177" y="1123399"/>
              <a:ext cx="2403053" cy="500778"/>
            </a:xfrm>
            <a:prstGeom prst="rect">
              <a:avLst/>
            </a:prstGeom>
            <a:noFill/>
          </p:spPr>
          <p:txBody>
            <a:bodyPr wrap="square" lIns="0" rIns="0" rtlCol="0" anchor="t" anchorCtr="0">
              <a:spAutoFit/>
            </a:bodyPr>
            <a:lstStyle/>
            <a:p>
              <a:pPr>
                <a:lnSpc>
                  <a:spcPct val="120000"/>
                </a:lnSpc>
                <a:spcBef>
                  <a:spcPts val="300"/>
                </a:spcBef>
              </a:pPr>
              <a:r>
                <a:rPr lang="en-US" sz="2400" b="1" dirty="0">
                  <a:solidFill>
                    <a:schemeClr val="tx2">
                      <a:lumMod val="60000"/>
                      <a:lumOff val="40000"/>
                    </a:schemeClr>
                  </a:solidFill>
                  <a:latin typeface="Montserrat" panose="00000500000000000000" pitchFamily="50" charset="0"/>
                </a:rPr>
                <a:t>25K</a:t>
              </a:r>
            </a:p>
          </p:txBody>
        </p:sp>
      </p:grpSp>
      <p:grpSp>
        <p:nvGrpSpPr>
          <p:cNvPr id="21" name="Group 20">
            <a:extLst>
              <a:ext uri="{FF2B5EF4-FFF2-40B4-BE49-F238E27FC236}">
                <a16:creationId xmlns:a16="http://schemas.microsoft.com/office/drawing/2014/main" id="{9F3D46BA-4A1C-E40C-FB07-2A5E25AF70D8}"/>
              </a:ext>
            </a:extLst>
          </p:cNvPr>
          <p:cNvGrpSpPr/>
          <p:nvPr/>
        </p:nvGrpSpPr>
        <p:grpSpPr>
          <a:xfrm>
            <a:off x="8286918" y="788546"/>
            <a:ext cx="2688943" cy="979407"/>
            <a:chOff x="8286918" y="788546"/>
            <a:chExt cx="2688943" cy="979407"/>
          </a:xfrm>
        </p:grpSpPr>
        <p:sp>
          <p:nvSpPr>
            <p:cNvPr id="11" name="Rectangle: Rounded Corners 2">
              <a:extLst>
                <a:ext uri="{FF2B5EF4-FFF2-40B4-BE49-F238E27FC236}">
                  <a16:creationId xmlns:a16="http://schemas.microsoft.com/office/drawing/2014/main" id="{A88617E3-81DE-E3D2-66F1-B7B4203DB318}"/>
                </a:ext>
              </a:extLst>
            </p:cNvPr>
            <p:cNvSpPr/>
            <p:nvPr/>
          </p:nvSpPr>
          <p:spPr>
            <a:xfrm>
              <a:off x="8286918" y="788546"/>
              <a:ext cx="2688943" cy="979407"/>
            </a:xfrm>
            <a:prstGeom prst="roundRect">
              <a:avLst>
                <a:gd name="adj" fmla="val 21424"/>
              </a:avLst>
            </a:prstGeom>
            <a:solidFill>
              <a:schemeClr val="bg1">
                <a:alpha val="80000"/>
              </a:schemeClr>
            </a:solidFill>
            <a:ln w="3175" cap="flat">
              <a:noFill/>
              <a:prstDash val="solid"/>
              <a:miter/>
            </a:ln>
            <a:effectLst>
              <a:outerShdw blurRad="139700" dist="38100" sx="98000" sy="98000" algn="ctr"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16" name="TextBox 15">
              <a:extLst>
                <a:ext uri="{FF2B5EF4-FFF2-40B4-BE49-F238E27FC236}">
                  <a16:creationId xmlns:a16="http://schemas.microsoft.com/office/drawing/2014/main" id="{F7E6BFD4-56B6-C71D-8F7E-4BE8CDC9E2EB}"/>
                </a:ext>
              </a:extLst>
            </p:cNvPr>
            <p:cNvSpPr txBox="1"/>
            <p:nvPr/>
          </p:nvSpPr>
          <p:spPr>
            <a:xfrm>
              <a:off x="8505043" y="897336"/>
              <a:ext cx="1990525" cy="296556"/>
            </a:xfrm>
            <a:prstGeom prst="rect">
              <a:avLst/>
            </a:prstGeom>
            <a:noFill/>
          </p:spPr>
          <p:txBody>
            <a:bodyPr wrap="square" lIns="0" rIns="0" rtlCol="0" anchor="t" anchorCtr="0">
              <a:spAutoFit/>
            </a:bodyPr>
            <a:lstStyle/>
            <a:p>
              <a:pPr>
                <a:lnSpc>
                  <a:spcPct val="120000"/>
                </a:lnSpc>
                <a:spcBef>
                  <a:spcPts val="300"/>
                </a:spcBef>
              </a:pPr>
              <a:r>
                <a:rPr lang="en-US" sz="1200" dirty="0">
                  <a:latin typeface="Montserrat" panose="00000500000000000000" pitchFamily="50" charset="0"/>
                </a:rPr>
                <a:t>Estimated CPA</a:t>
              </a:r>
            </a:p>
          </p:txBody>
        </p:sp>
        <p:sp>
          <p:nvSpPr>
            <p:cNvPr id="19" name="TextBox 18">
              <a:extLst>
                <a:ext uri="{FF2B5EF4-FFF2-40B4-BE49-F238E27FC236}">
                  <a16:creationId xmlns:a16="http://schemas.microsoft.com/office/drawing/2014/main" id="{15141843-9FFB-6B0F-8ABB-6B9040B185CB}"/>
                </a:ext>
              </a:extLst>
            </p:cNvPr>
            <p:cNvSpPr txBox="1"/>
            <p:nvPr/>
          </p:nvSpPr>
          <p:spPr>
            <a:xfrm>
              <a:off x="8505043" y="1123399"/>
              <a:ext cx="2403053" cy="500778"/>
            </a:xfrm>
            <a:prstGeom prst="rect">
              <a:avLst/>
            </a:prstGeom>
            <a:noFill/>
          </p:spPr>
          <p:txBody>
            <a:bodyPr wrap="square" lIns="0" rIns="0" rtlCol="0" anchor="t" anchorCtr="0">
              <a:spAutoFit/>
            </a:bodyPr>
            <a:lstStyle/>
            <a:p>
              <a:pPr>
                <a:lnSpc>
                  <a:spcPct val="120000"/>
                </a:lnSpc>
                <a:spcBef>
                  <a:spcPts val="300"/>
                </a:spcBef>
              </a:pPr>
              <a:r>
                <a:rPr lang="en-US" sz="2400" b="1" dirty="0">
                  <a:solidFill>
                    <a:schemeClr val="tx2">
                      <a:lumMod val="60000"/>
                      <a:lumOff val="40000"/>
                    </a:schemeClr>
                  </a:solidFill>
                  <a:latin typeface="Montserrat" panose="00000500000000000000" pitchFamily="50" charset="0"/>
                </a:rPr>
                <a:t>$10.56</a:t>
              </a:r>
            </a:p>
          </p:txBody>
        </p:sp>
      </p:grpSp>
    </p:spTree>
    <p:extLst>
      <p:ext uri="{BB962C8B-B14F-4D97-AF65-F5344CB8AC3E}">
        <p14:creationId xmlns:p14="http://schemas.microsoft.com/office/powerpoint/2010/main" val="1534114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500"/>
                                        <p:tgtEl>
                                          <p:spTgt spid="4"/>
                                        </p:tgtEl>
                                      </p:cBhvr>
                                    </p:animEffect>
                                  </p:childTnLst>
                                </p:cTn>
                              </p:par>
                              <p:par>
                                <p:cTn id="8" presetID="10" presetClass="entr" presetSubtype="0" fill="hold" nodeType="withEffect">
                                  <p:stCondLst>
                                    <p:cond delay="10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0" presetClass="path" presetSubtype="0" decel="50000" fill="hold" nodeType="withEffect">
                                  <p:stCondLst>
                                    <p:cond delay="1000"/>
                                  </p:stCondLst>
                                  <p:childTnLst>
                                    <p:animMotion origin="layout" path="M 0.00039 0.072 L -2.08333E-6 -4.44444E-6 " pathEditMode="relative" rAng="0" ptsTypes="AA">
                                      <p:cBhvr>
                                        <p:cTn id="12" dur="1500" fill="hold"/>
                                        <p:tgtEl>
                                          <p:spTgt spid="5"/>
                                        </p:tgtEl>
                                        <p:attrNameLst>
                                          <p:attrName>ppt_x</p:attrName>
                                          <p:attrName>ppt_y</p:attrName>
                                        </p:attrNameLst>
                                      </p:cBhvr>
                                      <p:rCtr x="-26" y="-3611"/>
                                    </p:animMotion>
                                  </p:childTnLst>
                                </p:cTn>
                              </p:par>
                              <p:par>
                                <p:cTn id="13" presetID="10" presetClass="entr" presetSubtype="0" fill="hold" nodeType="withEffect">
                                  <p:stCondLst>
                                    <p:cond delay="200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childTnLst>
                                </p:cTn>
                              </p:par>
                              <p:par>
                                <p:cTn id="16" presetID="0" presetClass="path" presetSubtype="0" decel="50000" fill="hold" nodeType="withEffect">
                                  <p:stCondLst>
                                    <p:cond delay="2000"/>
                                  </p:stCondLst>
                                  <p:childTnLst>
                                    <p:animMotion origin="layout" path="M -0.00052 0.08357 L 3.95833E-6 -2.59259E-6 " pathEditMode="relative" rAng="0" ptsTypes="AA">
                                      <p:cBhvr>
                                        <p:cTn id="17" dur="1500" fill="hold"/>
                                        <p:tgtEl>
                                          <p:spTgt spid="12"/>
                                        </p:tgtEl>
                                        <p:attrNameLst>
                                          <p:attrName>ppt_x</p:attrName>
                                          <p:attrName>ppt_y</p:attrName>
                                        </p:attrNameLst>
                                      </p:cBhvr>
                                      <p:rCtr x="26" y="-4190"/>
                                    </p:animMotion>
                                  </p:childTnLst>
                                </p:cTn>
                              </p:par>
                              <p:par>
                                <p:cTn id="18" presetID="10" presetClass="entr" presetSubtype="0" fill="hold" nodeType="withEffect">
                                  <p:stCondLst>
                                    <p:cond delay="250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1000"/>
                                        <p:tgtEl>
                                          <p:spTgt spid="20"/>
                                        </p:tgtEl>
                                      </p:cBhvr>
                                    </p:animEffect>
                                  </p:childTnLst>
                                </p:cTn>
                              </p:par>
                              <p:par>
                                <p:cTn id="21" presetID="0" presetClass="path" presetSubtype="0" decel="50000" fill="hold" nodeType="withEffect">
                                  <p:stCondLst>
                                    <p:cond delay="2500"/>
                                  </p:stCondLst>
                                  <p:childTnLst>
                                    <p:animMotion origin="layout" path="M 0 0.08033 L 0 -2.59259E-6 " pathEditMode="relative" rAng="0" ptsTypes="AA">
                                      <p:cBhvr>
                                        <p:cTn id="22" dur="1500" fill="hold"/>
                                        <p:tgtEl>
                                          <p:spTgt spid="20"/>
                                        </p:tgtEl>
                                        <p:attrNameLst>
                                          <p:attrName>ppt_x</p:attrName>
                                          <p:attrName>ppt_y</p:attrName>
                                        </p:attrNameLst>
                                      </p:cBhvr>
                                      <p:rCtr x="0" y="-4028"/>
                                    </p:animMotion>
                                  </p:childTnLst>
                                </p:cTn>
                              </p:par>
                              <p:par>
                                <p:cTn id="23" presetID="10" presetClass="entr" presetSubtype="0" fill="hold" nodeType="withEffect">
                                  <p:stCondLst>
                                    <p:cond delay="300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1000"/>
                                        <p:tgtEl>
                                          <p:spTgt spid="21"/>
                                        </p:tgtEl>
                                      </p:cBhvr>
                                    </p:animEffect>
                                  </p:childTnLst>
                                </p:cTn>
                              </p:par>
                              <p:par>
                                <p:cTn id="26" presetID="0" presetClass="path" presetSubtype="0" decel="50000" fill="hold" nodeType="withEffect">
                                  <p:stCondLst>
                                    <p:cond delay="3000"/>
                                  </p:stCondLst>
                                  <p:childTnLst>
                                    <p:animMotion origin="layout" path="M -3.95833E-6 0.08033 L -3.95833E-6 -2.59259E-6 " pathEditMode="relative" rAng="0" ptsTypes="AA">
                                      <p:cBhvr>
                                        <p:cTn id="27" dur="1500" fill="hold"/>
                                        <p:tgtEl>
                                          <p:spTgt spid="21"/>
                                        </p:tgtEl>
                                        <p:attrNameLst>
                                          <p:attrName>ppt_x</p:attrName>
                                          <p:attrName>ppt_y</p:attrName>
                                        </p:attrNameLst>
                                      </p:cBhvr>
                                      <p:rCtr x="0" y="-40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12D74FF-FD40-4EC4-ABB7-CC0B1AC0EA98}"/>
              </a:ext>
            </a:extLst>
          </p:cNvPr>
          <p:cNvSpPr txBox="1"/>
          <p:nvPr/>
        </p:nvSpPr>
        <p:spPr>
          <a:xfrm>
            <a:off x="3042119" y="623984"/>
            <a:ext cx="6107761" cy="553998"/>
          </a:xfrm>
          <a:prstGeom prst="rect">
            <a:avLst/>
          </a:prstGeom>
          <a:noFill/>
        </p:spPr>
        <p:txBody>
          <a:bodyPr wrap="none" rtlCol="0">
            <a:spAutoFit/>
          </a:bodyPr>
          <a:lstStyle/>
          <a:p>
            <a:pPr algn="ctr"/>
            <a:r>
              <a:rPr lang="en-US" sz="3000" dirty="0">
                <a:solidFill>
                  <a:schemeClr val="tx2">
                    <a:lumMod val="60000"/>
                    <a:lumOff val="40000"/>
                  </a:schemeClr>
                </a:solidFill>
                <a:latin typeface="Montserrat" panose="00000500000000000000" pitchFamily="50" charset="0"/>
              </a:rPr>
              <a:t>Budget Allocation Across Time</a:t>
            </a:r>
          </a:p>
        </p:txBody>
      </p:sp>
      <p:sp>
        <p:nvSpPr>
          <p:cNvPr id="7" name="Rectangle: Rounded Corners 49">
            <a:extLst>
              <a:ext uri="{FF2B5EF4-FFF2-40B4-BE49-F238E27FC236}">
                <a16:creationId xmlns:a16="http://schemas.microsoft.com/office/drawing/2014/main" id="{7DC00386-8234-9C4D-7D3F-217AA6AA58B0}"/>
              </a:ext>
            </a:extLst>
          </p:cNvPr>
          <p:cNvSpPr/>
          <p:nvPr/>
        </p:nvSpPr>
        <p:spPr>
          <a:xfrm>
            <a:off x="3549650" y="1648644"/>
            <a:ext cx="5092699" cy="328469"/>
          </a:xfrm>
          <a:prstGeom prst="roundRect">
            <a:avLst>
              <a:gd name="adj" fmla="val 50000"/>
            </a:avLst>
          </a:prstGeom>
          <a:solidFill>
            <a:schemeClr val="bg1">
              <a:alpha val="85000"/>
            </a:schemeClr>
          </a:solidFill>
          <a:ln>
            <a:noFill/>
          </a:ln>
          <a:effectLst>
            <a:outerShdw blurRad="76200" dist="25400" dir="5400000" sx="97000" sy="97000" algn="t"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latin typeface="Montserrat" panose="00000500000000000000" pitchFamily="50" charset="0"/>
            </a:endParaRPr>
          </a:p>
        </p:txBody>
      </p:sp>
      <p:sp>
        <p:nvSpPr>
          <p:cNvPr id="9" name="Rectangle: Rounded Corners 23">
            <a:extLst>
              <a:ext uri="{FF2B5EF4-FFF2-40B4-BE49-F238E27FC236}">
                <a16:creationId xmlns:a16="http://schemas.microsoft.com/office/drawing/2014/main" id="{F21329DF-6F68-67C2-1F19-05761AF43851}"/>
              </a:ext>
            </a:extLst>
          </p:cNvPr>
          <p:cNvSpPr/>
          <p:nvPr/>
        </p:nvSpPr>
        <p:spPr>
          <a:xfrm>
            <a:off x="3960235" y="1648644"/>
            <a:ext cx="653340" cy="328469"/>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ontserrat" panose="00000500000000000000" pitchFamily="50" charset="0"/>
              </a:rPr>
              <a:t>Year 1</a:t>
            </a:r>
          </a:p>
        </p:txBody>
      </p:sp>
      <p:sp>
        <p:nvSpPr>
          <p:cNvPr id="10" name="Rectangle: Rounded Corners 46">
            <a:extLst>
              <a:ext uri="{FF2B5EF4-FFF2-40B4-BE49-F238E27FC236}">
                <a16:creationId xmlns:a16="http://schemas.microsoft.com/office/drawing/2014/main" id="{ECE901B9-E71B-61DC-C223-037788070F02}"/>
              </a:ext>
            </a:extLst>
          </p:cNvPr>
          <p:cNvSpPr/>
          <p:nvPr/>
        </p:nvSpPr>
        <p:spPr>
          <a:xfrm>
            <a:off x="6464639" y="1648644"/>
            <a:ext cx="653340" cy="328469"/>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ontserrat" panose="00000500000000000000" pitchFamily="50" charset="0"/>
              </a:rPr>
              <a:t>Year 3</a:t>
            </a:r>
          </a:p>
        </p:txBody>
      </p:sp>
      <p:sp>
        <p:nvSpPr>
          <p:cNvPr id="12" name="Rectangle: Rounded Corners 47">
            <a:extLst>
              <a:ext uri="{FF2B5EF4-FFF2-40B4-BE49-F238E27FC236}">
                <a16:creationId xmlns:a16="http://schemas.microsoft.com/office/drawing/2014/main" id="{A41F30A0-33D4-F18D-C5A7-E196F1F09017}"/>
              </a:ext>
            </a:extLst>
          </p:cNvPr>
          <p:cNvSpPr/>
          <p:nvPr/>
        </p:nvSpPr>
        <p:spPr>
          <a:xfrm>
            <a:off x="7754593" y="1648644"/>
            <a:ext cx="653340" cy="328469"/>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ontserrat" panose="00000500000000000000" pitchFamily="50" charset="0"/>
              </a:rPr>
              <a:t>Year 4</a:t>
            </a:r>
          </a:p>
        </p:txBody>
      </p:sp>
      <p:sp>
        <p:nvSpPr>
          <p:cNvPr id="13" name="Rectangle: Rounded Corners 46">
            <a:extLst>
              <a:ext uri="{FF2B5EF4-FFF2-40B4-BE49-F238E27FC236}">
                <a16:creationId xmlns:a16="http://schemas.microsoft.com/office/drawing/2014/main" id="{AA17D31F-FC96-9A2F-5010-975ECB94EA14}"/>
              </a:ext>
            </a:extLst>
          </p:cNvPr>
          <p:cNvSpPr/>
          <p:nvPr/>
        </p:nvSpPr>
        <p:spPr>
          <a:xfrm>
            <a:off x="5208241" y="1648644"/>
            <a:ext cx="653340" cy="328469"/>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ontserrat" panose="00000500000000000000" pitchFamily="50" charset="0"/>
              </a:rPr>
              <a:t>Year 2</a:t>
            </a:r>
          </a:p>
        </p:txBody>
      </p:sp>
      <p:sp>
        <p:nvSpPr>
          <p:cNvPr id="14" name="Oval 13">
            <a:extLst>
              <a:ext uri="{FF2B5EF4-FFF2-40B4-BE49-F238E27FC236}">
                <a16:creationId xmlns:a16="http://schemas.microsoft.com/office/drawing/2014/main" id="{9AC19C13-5AC5-0BA7-2D4D-8EBE33AD0AF0}"/>
              </a:ext>
            </a:extLst>
          </p:cNvPr>
          <p:cNvSpPr/>
          <p:nvPr/>
        </p:nvSpPr>
        <p:spPr>
          <a:xfrm>
            <a:off x="3901963" y="1762205"/>
            <a:ext cx="109690" cy="109690"/>
          </a:xfrm>
          <a:prstGeom prst="ellipse">
            <a:avLst/>
          </a:prstGeom>
          <a:solidFill>
            <a:schemeClr val="accent6">
              <a:lumMod val="50000"/>
            </a:schemeClr>
          </a:solidFill>
          <a:ln>
            <a:noFill/>
          </a:ln>
          <a:effectLst>
            <a:outerShdw blurRad="152400" dist="63500" dir="2700000" algn="tl"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A"/>
          </a:p>
        </p:txBody>
      </p:sp>
      <p:sp>
        <p:nvSpPr>
          <p:cNvPr id="15" name="Oval 14">
            <a:extLst>
              <a:ext uri="{FF2B5EF4-FFF2-40B4-BE49-F238E27FC236}">
                <a16:creationId xmlns:a16="http://schemas.microsoft.com/office/drawing/2014/main" id="{C2F1FBD6-4ECC-7E62-B779-FDF0CFB5C4ED}"/>
              </a:ext>
            </a:extLst>
          </p:cNvPr>
          <p:cNvSpPr/>
          <p:nvPr/>
        </p:nvSpPr>
        <p:spPr>
          <a:xfrm>
            <a:off x="5151922" y="1762205"/>
            <a:ext cx="109690" cy="109690"/>
          </a:xfrm>
          <a:prstGeom prst="ellipse">
            <a:avLst/>
          </a:prstGeom>
          <a:solidFill>
            <a:schemeClr val="accent1"/>
          </a:solidFill>
          <a:ln>
            <a:noFill/>
          </a:ln>
          <a:effectLst>
            <a:outerShdw blurRad="152400" dist="63500" dir="2700000" algn="tl"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A"/>
          </a:p>
        </p:txBody>
      </p:sp>
      <p:sp>
        <p:nvSpPr>
          <p:cNvPr id="18" name="Oval 17">
            <a:extLst>
              <a:ext uri="{FF2B5EF4-FFF2-40B4-BE49-F238E27FC236}">
                <a16:creationId xmlns:a16="http://schemas.microsoft.com/office/drawing/2014/main" id="{CB1900C6-AE1C-A022-0ABC-C9DD2E6EC188}"/>
              </a:ext>
            </a:extLst>
          </p:cNvPr>
          <p:cNvSpPr/>
          <p:nvPr/>
        </p:nvSpPr>
        <p:spPr>
          <a:xfrm>
            <a:off x="6410271" y="1762205"/>
            <a:ext cx="109690" cy="109690"/>
          </a:xfrm>
          <a:prstGeom prst="ellipse">
            <a:avLst/>
          </a:prstGeom>
          <a:solidFill>
            <a:schemeClr val="accent1">
              <a:lumMod val="60000"/>
              <a:lumOff val="40000"/>
            </a:schemeClr>
          </a:solidFill>
          <a:ln>
            <a:noFill/>
          </a:ln>
          <a:effectLst>
            <a:outerShdw blurRad="152400" dist="63500" dir="2700000" algn="tl"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A"/>
          </a:p>
        </p:txBody>
      </p:sp>
      <p:sp>
        <p:nvSpPr>
          <p:cNvPr id="23" name="Oval 22">
            <a:extLst>
              <a:ext uri="{FF2B5EF4-FFF2-40B4-BE49-F238E27FC236}">
                <a16:creationId xmlns:a16="http://schemas.microsoft.com/office/drawing/2014/main" id="{3641D45C-D6C7-42EE-1B84-BE262514ECFF}"/>
              </a:ext>
            </a:extLst>
          </p:cNvPr>
          <p:cNvSpPr/>
          <p:nvPr/>
        </p:nvSpPr>
        <p:spPr>
          <a:xfrm>
            <a:off x="7693787" y="1762205"/>
            <a:ext cx="109690" cy="109690"/>
          </a:xfrm>
          <a:prstGeom prst="ellipse">
            <a:avLst/>
          </a:prstGeom>
          <a:solidFill>
            <a:schemeClr val="accent6">
              <a:lumMod val="75000"/>
            </a:schemeClr>
          </a:solidFill>
          <a:ln>
            <a:noFill/>
          </a:ln>
          <a:effectLst>
            <a:outerShdw blurRad="152400" dist="63500" dir="2700000" algn="tl"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A"/>
          </a:p>
        </p:txBody>
      </p:sp>
      <p:sp>
        <p:nvSpPr>
          <p:cNvPr id="25" name="Rectangle: Rounded Corners 10">
            <a:extLst>
              <a:ext uri="{FF2B5EF4-FFF2-40B4-BE49-F238E27FC236}">
                <a16:creationId xmlns:a16="http://schemas.microsoft.com/office/drawing/2014/main" id="{684C39A4-84E4-C740-0FBA-99A07B83D91B}"/>
              </a:ext>
            </a:extLst>
          </p:cNvPr>
          <p:cNvSpPr/>
          <p:nvPr/>
        </p:nvSpPr>
        <p:spPr>
          <a:xfrm>
            <a:off x="660424" y="2315874"/>
            <a:ext cx="2641063" cy="44834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Montserrat" panose="00000500000000000000" pitchFamily="50" charset="0"/>
              </a:rPr>
              <a:t>Marketing technology</a:t>
            </a:r>
          </a:p>
        </p:txBody>
      </p:sp>
      <p:sp>
        <p:nvSpPr>
          <p:cNvPr id="35" name="Rectangle: Rounded Corners 10">
            <a:extLst>
              <a:ext uri="{FF2B5EF4-FFF2-40B4-BE49-F238E27FC236}">
                <a16:creationId xmlns:a16="http://schemas.microsoft.com/office/drawing/2014/main" id="{404B1D05-218E-AA58-CD92-F5DC73BCC0DA}"/>
              </a:ext>
            </a:extLst>
          </p:cNvPr>
          <p:cNvSpPr/>
          <p:nvPr/>
        </p:nvSpPr>
        <p:spPr>
          <a:xfrm>
            <a:off x="3409601" y="2315874"/>
            <a:ext cx="2641063" cy="44834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Montserrat" panose="00000500000000000000" pitchFamily="50" charset="0"/>
              </a:rPr>
              <a:t>Paid media</a:t>
            </a:r>
          </a:p>
        </p:txBody>
      </p:sp>
      <p:sp>
        <p:nvSpPr>
          <p:cNvPr id="45" name="Rectangle: Rounded Corners 10">
            <a:extLst>
              <a:ext uri="{FF2B5EF4-FFF2-40B4-BE49-F238E27FC236}">
                <a16:creationId xmlns:a16="http://schemas.microsoft.com/office/drawing/2014/main" id="{04BF9BC5-C3C5-1DAC-DFB1-79ECCB2F02B6}"/>
              </a:ext>
            </a:extLst>
          </p:cNvPr>
          <p:cNvSpPr/>
          <p:nvPr/>
        </p:nvSpPr>
        <p:spPr>
          <a:xfrm>
            <a:off x="6170635" y="2315874"/>
            <a:ext cx="2641063" cy="44834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Montserrat" panose="00000500000000000000" pitchFamily="50" charset="0"/>
              </a:rPr>
              <a:t>Labor</a:t>
            </a:r>
          </a:p>
        </p:txBody>
      </p:sp>
      <p:sp>
        <p:nvSpPr>
          <p:cNvPr id="49" name="Rectangle: Rounded Corners 10">
            <a:extLst>
              <a:ext uri="{FF2B5EF4-FFF2-40B4-BE49-F238E27FC236}">
                <a16:creationId xmlns:a16="http://schemas.microsoft.com/office/drawing/2014/main" id="{04C15C93-9CBD-4A01-BFBC-03F4C4F150C8}"/>
              </a:ext>
            </a:extLst>
          </p:cNvPr>
          <p:cNvSpPr/>
          <p:nvPr/>
        </p:nvSpPr>
        <p:spPr>
          <a:xfrm>
            <a:off x="8926609" y="2315874"/>
            <a:ext cx="2641063" cy="44834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Montserrat" panose="00000500000000000000" pitchFamily="50" charset="0"/>
              </a:rPr>
              <a:t>Agencies / Services</a:t>
            </a:r>
          </a:p>
        </p:txBody>
      </p:sp>
      <p:graphicFrame>
        <p:nvGraphicFramePr>
          <p:cNvPr id="2" name="Chart 1">
            <a:extLst>
              <a:ext uri="{FF2B5EF4-FFF2-40B4-BE49-F238E27FC236}">
                <a16:creationId xmlns:a16="http://schemas.microsoft.com/office/drawing/2014/main" id="{37F22D70-5B2E-29B6-CDA3-6DF594F628D0}"/>
              </a:ext>
            </a:extLst>
          </p:cNvPr>
          <p:cNvGraphicFramePr/>
          <p:nvPr>
            <p:extLst>
              <p:ext uri="{D42A27DB-BD31-4B8C-83A1-F6EECF244321}">
                <p14:modId xmlns:p14="http://schemas.microsoft.com/office/powerpoint/2010/main" val="3267008746"/>
              </p:ext>
            </p:extLst>
          </p:nvPr>
        </p:nvGraphicFramePr>
        <p:xfrm>
          <a:off x="468087" y="2764215"/>
          <a:ext cx="11255826" cy="333139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53500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F5680CD8-2C11-4972-A1CE-3E53171047B5}"/>
              </a:ext>
            </a:extLst>
          </p:cNvPr>
          <p:cNvSpPr/>
          <p:nvPr/>
        </p:nvSpPr>
        <p:spPr>
          <a:xfrm>
            <a:off x="740229" y="2115252"/>
            <a:ext cx="10711542" cy="510722"/>
          </a:xfrm>
          <a:prstGeom prst="roundRect">
            <a:avLst>
              <a:gd name="adj" fmla="val 50000"/>
            </a:avLst>
          </a:prstGeom>
          <a:solidFill>
            <a:schemeClr val="bg1">
              <a:alpha val="85000"/>
            </a:schemeClr>
          </a:solidFill>
          <a:ln w="12700">
            <a:solidFill>
              <a:schemeClr val="bg1"/>
            </a:solidFill>
          </a:ln>
          <a:effectLst>
            <a:outerShdw blurRad="76200" dist="25400" dir="5400000" algn="t"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accent1"/>
                </a:solidFill>
                <a:latin typeface="Montserrat" panose="00000500000000000000" pitchFamily="50" charset="0"/>
              </a:rPr>
              <a:t>Project activity 1</a:t>
            </a:r>
          </a:p>
        </p:txBody>
      </p:sp>
      <p:sp>
        <p:nvSpPr>
          <p:cNvPr id="6" name="Rectangle: Rounded Corners 5">
            <a:extLst>
              <a:ext uri="{FF2B5EF4-FFF2-40B4-BE49-F238E27FC236}">
                <a16:creationId xmlns:a16="http://schemas.microsoft.com/office/drawing/2014/main" id="{891EE1E1-CF74-4772-8388-249F8F4A8063}"/>
              </a:ext>
            </a:extLst>
          </p:cNvPr>
          <p:cNvSpPr/>
          <p:nvPr/>
        </p:nvSpPr>
        <p:spPr>
          <a:xfrm>
            <a:off x="740229" y="2737869"/>
            <a:ext cx="10711542" cy="510722"/>
          </a:xfrm>
          <a:prstGeom prst="roundRect">
            <a:avLst>
              <a:gd name="adj" fmla="val 50000"/>
            </a:avLst>
          </a:prstGeom>
          <a:solidFill>
            <a:schemeClr val="bg1">
              <a:alpha val="85000"/>
            </a:schemeClr>
          </a:solidFill>
          <a:ln w="12700">
            <a:solidFill>
              <a:schemeClr val="bg1"/>
            </a:solidFill>
          </a:ln>
          <a:effectLst>
            <a:outerShdw blurRad="76200" dist="25400" dir="5400000" algn="t"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13CFB"/>
                </a:solidFill>
                <a:effectLst/>
                <a:uLnTx/>
                <a:uFillTx/>
                <a:latin typeface="Montserrat" panose="00000500000000000000" pitchFamily="50" charset="0"/>
                <a:ea typeface="+mn-ea"/>
                <a:cs typeface="+mn-cs"/>
              </a:rPr>
              <a:t>Project </a:t>
            </a:r>
            <a:r>
              <a:rPr lang="en-US" sz="1200" b="1" dirty="0">
                <a:solidFill>
                  <a:schemeClr val="accent1"/>
                </a:solidFill>
                <a:latin typeface="Montserrat" panose="00000500000000000000" pitchFamily="50" charset="0"/>
              </a:rPr>
              <a:t>activity</a:t>
            </a:r>
            <a:r>
              <a:rPr kumimoji="0" lang="en-US" sz="1200" b="1" i="0" u="none" strike="noStrike" kern="1200" cap="none" spc="0" normalizeH="0" baseline="0" noProof="0" dirty="0">
                <a:ln>
                  <a:noFill/>
                </a:ln>
                <a:solidFill>
                  <a:srgbClr val="013CFB"/>
                </a:solidFill>
                <a:effectLst/>
                <a:uLnTx/>
                <a:uFillTx/>
                <a:latin typeface="Montserrat" panose="00000500000000000000" pitchFamily="50" charset="0"/>
                <a:ea typeface="+mn-ea"/>
                <a:cs typeface="+mn-cs"/>
              </a:rPr>
              <a:t> 2</a:t>
            </a:r>
          </a:p>
        </p:txBody>
      </p:sp>
      <p:sp>
        <p:nvSpPr>
          <p:cNvPr id="7" name="Rectangle: Rounded Corners 6">
            <a:extLst>
              <a:ext uri="{FF2B5EF4-FFF2-40B4-BE49-F238E27FC236}">
                <a16:creationId xmlns:a16="http://schemas.microsoft.com/office/drawing/2014/main" id="{150E06E7-2AB0-4310-A065-BAFF04F3547B}"/>
              </a:ext>
            </a:extLst>
          </p:cNvPr>
          <p:cNvSpPr/>
          <p:nvPr/>
        </p:nvSpPr>
        <p:spPr>
          <a:xfrm>
            <a:off x="740229" y="3360486"/>
            <a:ext cx="10711542" cy="510722"/>
          </a:xfrm>
          <a:prstGeom prst="roundRect">
            <a:avLst>
              <a:gd name="adj" fmla="val 50000"/>
            </a:avLst>
          </a:prstGeom>
          <a:solidFill>
            <a:schemeClr val="bg1">
              <a:alpha val="85000"/>
            </a:schemeClr>
          </a:solidFill>
          <a:ln w="12700">
            <a:solidFill>
              <a:schemeClr val="bg1"/>
            </a:solidFill>
          </a:ln>
          <a:effectLst>
            <a:outerShdw blurRad="76200" dist="25400" dir="5400000" algn="t"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13CFB"/>
                </a:solidFill>
                <a:effectLst/>
                <a:uLnTx/>
                <a:uFillTx/>
                <a:latin typeface="Montserrat" panose="00000500000000000000" pitchFamily="50" charset="0"/>
                <a:ea typeface="+mn-ea"/>
                <a:cs typeface="+mn-cs"/>
              </a:rPr>
              <a:t>Project </a:t>
            </a:r>
            <a:r>
              <a:rPr lang="en-US" sz="1200" b="1" dirty="0">
                <a:solidFill>
                  <a:schemeClr val="accent1"/>
                </a:solidFill>
                <a:latin typeface="Montserrat" panose="00000500000000000000" pitchFamily="50" charset="0"/>
              </a:rPr>
              <a:t>activity</a:t>
            </a:r>
            <a:r>
              <a:rPr kumimoji="0" lang="en-US" sz="1200" b="1" i="0" u="none" strike="noStrike" kern="1200" cap="none" spc="0" normalizeH="0" baseline="0" noProof="0" dirty="0">
                <a:ln>
                  <a:noFill/>
                </a:ln>
                <a:solidFill>
                  <a:srgbClr val="013CFB"/>
                </a:solidFill>
                <a:effectLst/>
                <a:uLnTx/>
                <a:uFillTx/>
                <a:latin typeface="Montserrat" panose="00000500000000000000" pitchFamily="50" charset="0"/>
                <a:ea typeface="+mn-ea"/>
                <a:cs typeface="+mn-cs"/>
              </a:rPr>
              <a:t> 3</a:t>
            </a:r>
          </a:p>
        </p:txBody>
      </p:sp>
      <p:sp>
        <p:nvSpPr>
          <p:cNvPr id="28" name="Rectangle 27">
            <a:extLst>
              <a:ext uri="{FF2B5EF4-FFF2-40B4-BE49-F238E27FC236}">
                <a16:creationId xmlns:a16="http://schemas.microsoft.com/office/drawing/2014/main" id="{36B883C2-0BBC-4B90-AAF7-E22E075628B3}"/>
              </a:ext>
            </a:extLst>
          </p:cNvPr>
          <p:cNvSpPr/>
          <p:nvPr/>
        </p:nvSpPr>
        <p:spPr>
          <a:xfrm>
            <a:off x="6095999" y="2196101"/>
            <a:ext cx="2508244" cy="34902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100" dirty="0">
                <a:solidFill>
                  <a:schemeClr val="tx1"/>
                </a:solidFill>
                <a:latin typeface="Montserrat" panose="00000500000000000000" pitchFamily="50" charset="0"/>
              </a:rPr>
              <a:t>$1,000</a:t>
            </a:r>
          </a:p>
        </p:txBody>
      </p:sp>
      <p:sp>
        <p:nvSpPr>
          <p:cNvPr id="29" name="Rectangle 28">
            <a:extLst>
              <a:ext uri="{FF2B5EF4-FFF2-40B4-BE49-F238E27FC236}">
                <a16:creationId xmlns:a16="http://schemas.microsoft.com/office/drawing/2014/main" id="{A5B7E04C-B77C-4C3D-A219-3577634D7D82}"/>
              </a:ext>
            </a:extLst>
          </p:cNvPr>
          <p:cNvSpPr/>
          <p:nvPr/>
        </p:nvSpPr>
        <p:spPr>
          <a:xfrm>
            <a:off x="8604248" y="2196101"/>
            <a:ext cx="2508244" cy="34902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100" dirty="0">
                <a:solidFill>
                  <a:schemeClr val="tx1"/>
                </a:solidFill>
                <a:latin typeface="Montserrat" panose="00000500000000000000" pitchFamily="50" charset="0"/>
              </a:rPr>
              <a:t>10%</a:t>
            </a:r>
          </a:p>
        </p:txBody>
      </p:sp>
      <p:sp>
        <p:nvSpPr>
          <p:cNvPr id="32" name="Rectangle 31">
            <a:extLst>
              <a:ext uri="{FF2B5EF4-FFF2-40B4-BE49-F238E27FC236}">
                <a16:creationId xmlns:a16="http://schemas.microsoft.com/office/drawing/2014/main" id="{61972224-8812-4772-8178-22AD48DAE8C5}"/>
              </a:ext>
            </a:extLst>
          </p:cNvPr>
          <p:cNvSpPr/>
          <p:nvPr/>
        </p:nvSpPr>
        <p:spPr>
          <a:xfrm>
            <a:off x="6095999" y="2818718"/>
            <a:ext cx="2508244" cy="34902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100" dirty="0">
                <a:solidFill>
                  <a:schemeClr val="tx1"/>
                </a:solidFill>
                <a:latin typeface="Montserrat" panose="00000500000000000000" pitchFamily="50" charset="0"/>
              </a:rPr>
              <a:t>$1,500</a:t>
            </a:r>
          </a:p>
        </p:txBody>
      </p:sp>
      <p:sp>
        <p:nvSpPr>
          <p:cNvPr id="33" name="Rectangle 32">
            <a:extLst>
              <a:ext uri="{FF2B5EF4-FFF2-40B4-BE49-F238E27FC236}">
                <a16:creationId xmlns:a16="http://schemas.microsoft.com/office/drawing/2014/main" id="{ED5300C3-8B86-4051-877C-AE674B78698F}"/>
              </a:ext>
            </a:extLst>
          </p:cNvPr>
          <p:cNvSpPr/>
          <p:nvPr/>
        </p:nvSpPr>
        <p:spPr>
          <a:xfrm>
            <a:off x="8604248" y="2818718"/>
            <a:ext cx="2508244" cy="34902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100" dirty="0">
                <a:solidFill>
                  <a:schemeClr val="tx1"/>
                </a:solidFill>
                <a:latin typeface="Montserrat" panose="00000500000000000000" pitchFamily="50" charset="0"/>
              </a:rPr>
              <a:t>15%</a:t>
            </a:r>
          </a:p>
        </p:txBody>
      </p:sp>
      <p:sp>
        <p:nvSpPr>
          <p:cNvPr id="36" name="Rectangle 35">
            <a:extLst>
              <a:ext uri="{FF2B5EF4-FFF2-40B4-BE49-F238E27FC236}">
                <a16:creationId xmlns:a16="http://schemas.microsoft.com/office/drawing/2014/main" id="{6E2C18B4-57DE-42A1-B016-9B39C6EF6EBF}"/>
              </a:ext>
            </a:extLst>
          </p:cNvPr>
          <p:cNvSpPr/>
          <p:nvPr/>
        </p:nvSpPr>
        <p:spPr>
          <a:xfrm>
            <a:off x="6095999" y="3441335"/>
            <a:ext cx="2508244" cy="34902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100" dirty="0">
                <a:solidFill>
                  <a:schemeClr val="tx1"/>
                </a:solidFill>
                <a:latin typeface="Montserrat" panose="00000500000000000000" pitchFamily="50" charset="0"/>
              </a:rPr>
              <a:t>$1,400</a:t>
            </a:r>
          </a:p>
        </p:txBody>
      </p:sp>
      <p:sp>
        <p:nvSpPr>
          <p:cNvPr id="37" name="Rectangle 36">
            <a:extLst>
              <a:ext uri="{FF2B5EF4-FFF2-40B4-BE49-F238E27FC236}">
                <a16:creationId xmlns:a16="http://schemas.microsoft.com/office/drawing/2014/main" id="{A1D23F2A-AC21-41A4-8889-228A468F348B}"/>
              </a:ext>
            </a:extLst>
          </p:cNvPr>
          <p:cNvSpPr/>
          <p:nvPr/>
        </p:nvSpPr>
        <p:spPr>
          <a:xfrm>
            <a:off x="8604248" y="3441335"/>
            <a:ext cx="2508244" cy="34902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100" dirty="0">
                <a:solidFill>
                  <a:schemeClr val="tx1"/>
                </a:solidFill>
                <a:latin typeface="Montserrat" panose="00000500000000000000" pitchFamily="50" charset="0"/>
              </a:rPr>
              <a:t>45%</a:t>
            </a:r>
          </a:p>
        </p:txBody>
      </p:sp>
      <p:sp>
        <p:nvSpPr>
          <p:cNvPr id="8" name="Rectangle: Rounded Corners 6">
            <a:extLst>
              <a:ext uri="{FF2B5EF4-FFF2-40B4-BE49-F238E27FC236}">
                <a16:creationId xmlns:a16="http://schemas.microsoft.com/office/drawing/2014/main" id="{4C35DCB3-3F43-F007-BD4A-6C559E158396}"/>
              </a:ext>
            </a:extLst>
          </p:cNvPr>
          <p:cNvSpPr/>
          <p:nvPr/>
        </p:nvSpPr>
        <p:spPr>
          <a:xfrm>
            <a:off x="740229" y="3982950"/>
            <a:ext cx="10711542" cy="510722"/>
          </a:xfrm>
          <a:prstGeom prst="roundRect">
            <a:avLst>
              <a:gd name="adj" fmla="val 50000"/>
            </a:avLst>
          </a:prstGeom>
          <a:solidFill>
            <a:schemeClr val="bg1">
              <a:alpha val="85000"/>
            </a:schemeClr>
          </a:solidFill>
          <a:ln w="12700">
            <a:solidFill>
              <a:schemeClr val="bg1"/>
            </a:solidFill>
          </a:ln>
          <a:effectLst>
            <a:outerShdw blurRad="76200" dist="25400" dir="5400000" algn="t"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13CFB"/>
                </a:solidFill>
                <a:effectLst/>
                <a:uLnTx/>
                <a:uFillTx/>
                <a:latin typeface="Montserrat" panose="00000500000000000000" pitchFamily="50" charset="0"/>
                <a:ea typeface="+mn-ea"/>
                <a:cs typeface="+mn-cs"/>
              </a:rPr>
              <a:t>Project </a:t>
            </a:r>
            <a:r>
              <a:rPr lang="en-US" sz="1200" b="1" dirty="0">
                <a:solidFill>
                  <a:schemeClr val="accent1"/>
                </a:solidFill>
                <a:latin typeface="Montserrat" panose="00000500000000000000" pitchFamily="50" charset="0"/>
              </a:rPr>
              <a:t>activity</a:t>
            </a:r>
            <a:r>
              <a:rPr kumimoji="0" lang="en-US" sz="1200" b="1" i="0" u="none" strike="noStrike" kern="1200" cap="none" spc="0" normalizeH="0" baseline="0" noProof="0" dirty="0">
                <a:ln>
                  <a:noFill/>
                </a:ln>
                <a:solidFill>
                  <a:srgbClr val="013CFB"/>
                </a:solidFill>
                <a:effectLst/>
                <a:uLnTx/>
                <a:uFillTx/>
                <a:latin typeface="Montserrat" panose="00000500000000000000" pitchFamily="50" charset="0"/>
                <a:ea typeface="+mn-ea"/>
                <a:cs typeface="+mn-cs"/>
              </a:rPr>
              <a:t> 4</a:t>
            </a:r>
          </a:p>
        </p:txBody>
      </p:sp>
      <p:sp>
        <p:nvSpPr>
          <p:cNvPr id="9" name="Rectangle 8">
            <a:extLst>
              <a:ext uri="{FF2B5EF4-FFF2-40B4-BE49-F238E27FC236}">
                <a16:creationId xmlns:a16="http://schemas.microsoft.com/office/drawing/2014/main" id="{D2DACEDD-929F-902C-85AC-B821F5EDC1EE}"/>
              </a:ext>
            </a:extLst>
          </p:cNvPr>
          <p:cNvSpPr/>
          <p:nvPr/>
        </p:nvSpPr>
        <p:spPr>
          <a:xfrm>
            <a:off x="6095999" y="4063799"/>
            <a:ext cx="2508244" cy="34902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100" dirty="0">
                <a:solidFill>
                  <a:schemeClr val="tx1"/>
                </a:solidFill>
                <a:latin typeface="Montserrat" panose="00000500000000000000" pitchFamily="50" charset="0"/>
              </a:rPr>
              <a:t>$5,000</a:t>
            </a:r>
          </a:p>
        </p:txBody>
      </p:sp>
      <p:sp>
        <p:nvSpPr>
          <p:cNvPr id="10" name="Rectangle 9">
            <a:extLst>
              <a:ext uri="{FF2B5EF4-FFF2-40B4-BE49-F238E27FC236}">
                <a16:creationId xmlns:a16="http://schemas.microsoft.com/office/drawing/2014/main" id="{0BDF1831-4261-0167-B336-8DC1127A1DAF}"/>
              </a:ext>
            </a:extLst>
          </p:cNvPr>
          <p:cNvSpPr/>
          <p:nvPr/>
        </p:nvSpPr>
        <p:spPr>
          <a:xfrm>
            <a:off x="8604248" y="4063799"/>
            <a:ext cx="2508244" cy="34902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100" dirty="0">
                <a:solidFill>
                  <a:schemeClr val="tx1"/>
                </a:solidFill>
                <a:latin typeface="Montserrat" panose="00000500000000000000" pitchFamily="50" charset="0"/>
              </a:rPr>
              <a:t>32%</a:t>
            </a:r>
          </a:p>
        </p:txBody>
      </p:sp>
      <p:sp>
        <p:nvSpPr>
          <p:cNvPr id="11" name="Rectangle: Rounded Corners 6">
            <a:extLst>
              <a:ext uri="{FF2B5EF4-FFF2-40B4-BE49-F238E27FC236}">
                <a16:creationId xmlns:a16="http://schemas.microsoft.com/office/drawing/2014/main" id="{AC6DF686-BA92-C2C9-440C-C2581DD438F2}"/>
              </a:ext>
            </a:extLst>
          </p:cNvPr>
          <p:cNvSpPr/>
          <p:nvPr/>
        </p:nvSpPr>
        <p:spPr>
          <a:xfrm>
            <a:off x="740229" y="4605414"/>
            <a:ext cx="10711542" cy="510722"/>
          </a:xfrm>
          <a:prstGeom prst="roundRect">
            <a:avLst>
              <a:gd name="adj" fmla="val 50000"/>
            </a:avLst>
          </a:prstGeom>
          <a:solidFill>
            <a:schemeClr val="bg1">
              <a:alpha val="85000"/>
            </a:schemeClr>
          </a:solidFill>
          <a:ln w="12700">
            <a:solidFill>
              <a:schemeClr val="bg1"/>
            </a:solidFill>
          </a:ln>
          <a:effectLst>
            <a:outerShdw blurRad="76200" dist="25400" dir="5400000" algn="t"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13CFB"/>
                </a:solidFill>
                <a:effectLst/>
                <a:uLnTx/>
                <a:uFillTx/>
                <a:latin typeface="Montserrat" panose="00000500000000000000" pitchFamily="50" charset="0"/>
                <a:ea typeface="+mn-ea"/>
                <a:cs typeface="+mn-cs"/>
              </a:rPr>
              <a:t>Project </a:t>
            </a:r>
            <a:r>
              <a:rPr lang="en-US" sz="1200" b="1" dirty="0">
                <a:solidFill>
                  <a:schemeClr val="accent1"/>
                </a:solidFill>
                <a:latin typeface="Montserrat" panose="00000500000000000000" pitchFamily="50" charset="0"/>
              </a:rPr>
              <a:t>activity</a:t>
            </a:r>
            <a:r>
              <a:rPr kumimoji="0" lang="en-US" sz="1200" b="1" i="0" u="none" strike="noStrike" kern="1200" cap="none" spc="0" normalizeH="0" baseline="0" noProof="0" dirty="0">
                <a:ln>
                  <a:noFill/>
                </a:ln>
                <a:solidFill>
                  <a:srgbClr val="013CFB"/>
                </a:solidFill>
                <a:effectLst/>
                <a:uLnTx/>
                <a:uFillTx/>
                <a:latin typeface="Montserrat" panose="00000500000000000000" pitchFamily="50" charset="0"/>
                <a:ea typeface="+mn-ea"/>
                <a:cs typeface="+mn-cs"/>
              </a:rPr>
              <a:t> 5</a:t>
            </a:r>
          </a:p>
        </p:txBody>
      </p:sp>
      <p:sp>
        <p:nvSpPr>
          <p:cNvPr id="12" name="Rectangle 11">
            <a:extLst>
              <a:ext uri="{FF2B5EF4-FFF2-40B4-BE49-F238E27FC236}">
                <a16:creationId xmlns:a16="http://schemas.microsoft.com/office/drawing/2014/main" id="{5FBA18A8-D74A-2019-21C9-1D6A53A774DE}"/>
              </a:ext>
            </a:extLst>
          </p:cNvPr>
          <p:cNvSpPr/>
          <p:nvPr/>
        </p:nvSpPr>
        <p:spPr>
          <a:xfrm>
            <a:off x="6095999" y="4686263"/>
            <a:ext cx="2508244" cy="34902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100" dirty="0">
                <a:solidFill>
                  <a:schemeClr val="tx1"/>
                </a:solidFill>
                <a:latin typeface="Montserrat" panose="00000500000000000000" pitchFamily="50" charset="0"/>
              </a:rPr>
              <a:t>$800</a:t>
            </a:r>
          </a:p>
        </p:txBody>
      </p:sp>
      <p:sp>
        <p:nvSpPr>
          <p:cNvPr id="13" name="Rectangle 12">
            <a:extLst>
              <a:ext uri="{FF2B5EF4-FFF2-40B4-BE49-F238E27FC236}">
                <a16:creationId xmlns:a16="http://schemas.microsoft.com/office/drawing/2014/main" id="{DB9F2938-D64B-1A53-5A20-542143F9E118}"/>
              </a:ext>
            </a:extLst>
          </p:cNvPr>
          <p:cNvSpPr/>
          <p:nvPr/>
        </p:nvSpPr>
        <p:spPr>
          <a:xfrm>
            <a:off x="8604248" y="4686263"/>
            <a:ext cx="2508244" cy="34902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100" dirty="0">
                <a:solidFill>
                  <a:schemeClr val="tx1"/>
                </a:solidFill>
                <a:latin typeface="Montserrat" panose="00000500000000000000" pitchFamily="50" charset="0"/>
              </a:rPr>
              <a:t>5%</a:t>
            </a:r>
          </a:p>
        </p:txBody>
      </p:sp>
      <p:sp>
        <p:nvSpPr>
          <p:cNvPr id="4" name="TextBox 3">
            <a:extLst>
              <a:ext uri="{FF2B5EF4-FFF2-40B4-BE49-F238E27FC236}">
                <a16:creationId xmlns:a16="http://schemas.microsoft.com/office/drawing/2014/main" id="{4D1802BA-D08B-48F3-98F3-87FB8E4BF79A}"/>
              </a:ext>
            </a:extLst>
          </p:cNvPr>
          <p:cNvSpPr txBox="1"/>
          <p:nvPr/>
        </p:nvSpPr>
        <p:spPr>
          <a:xfrm>
            <a:off x="4043996" y="486545"/>
            <a:ext cx="4104009" cy="553998"/>
          </a:xfrm>
          <a:prstGeom prst="rect">
            <a:avLst/>
          </a:prstGeom>
          <a:noFill/>
        </p:spPr>
        <p:txBody>
          <a:bodyPr wrap="none" rtlCol="0">
            <a:spAutoFit/>
          </a:bodyPr>
          <a:lstStyle/>
          <a:p>
            <a:pPr algn="ctr"/>
            <a:r>
              <a:rPr lang="en-US" sz="3000" dirty="0">
                <a:solidFill>
                  <a:schemeClr val="tx2">
                    <a:lumMod val="60000"/>
                    <a:lumOff val="40000"/>
                  </a:schemeClr>
                </a:solidFill>
                <a:latin typeface="Montserrat" panose="00000500000000000000" pitchFamily="50" charset="0"/>
              </a:rPr>
              <a:t>Budget Breakdown</a:t>
            </a:r>
          </a:p>
        </p:txBody>
      </p:sp>
      <p:sp>
        <p:nvSpPr>
          <p:cNvPr id="23" name="Rectangle 22">
            <a:extLst>
              <a:ext uri="{FF2B5EF4-FFF2-40B4-BE49-F238E27FC236}">
                <a16:creationId xmlns:a16="http://schemas.microsoft.com/office/drawing/2014/main" id="{222BAD28-1F4A-4BB6-ACFD-65BFF450310F}"/>
              </a:ext>
            </a:extLst>
          </p:cNvPr>
          <p:cNvSpPr/>
          <p:nvPr/>
        </p:nvSpPr>
        <p:spPr>
          <a:xfrm>
            <a:off x="812148" y="1471487"/>
            <a:ext cx="3793715" cy="56179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680"/>
              </a:lnSpc>
            </a:pPr>
            <a:r>
              <a:rPr lang="en-US" sz="1400" b="1" dirty="0">
                <a:solidFill>
                  <a:schemeClr val="tx2">
                    <a:lumMod val="60000"/>
                    <a:lumOff val="40000"/>
                  </a:schemeClr>
                </a:solidFill>
                <a:latin typeface="Montserrat" panose="00000500000000000000" pitchFamily="50" charset="0"/>
              </a:rPr>
              <a:t>Project Activities</a:t>
            </a:r>
            <a:endParaRPr lang="en-US" sz="1100" dirty="0">
              <a:solidFill>
                <a:schemeClr val="tx2">
                  <a:lumMod val="60000"/>
                  <a:lumOff val="40000"/>
                </a:schemeClr>
              </a:solidFill>
              <a:latin typeface="Montserrat" panose="00000500000000000000" pitchFamily="50" charset="0"/>
            </a:endParaRPr>
          </a:p>
        </p:txBody>
      </p:sp>
      <p:sp>
        <p:nvSpPr>
          <p:cNvPr id="24" name="Rectangle 23">
            <a:extLst>
              <a:ext uri="{FF2B5EF4-FFF2-40B4-BE49-F238E27FC236}">
                <a16:creationId xmlns:a16="http://schemas.microsoft.com/office/drawing/2014/main" id="{6B5ABACC-3D34-4EE6-9E50-4B26C3AEF272}"/>
              </a:ext>
            </a:extLst>
          </p:cNvPr>
          <p:cNvSpPr/>
          <p:nvPr/>
        </p:nvSpPr>
        <p:spPr>
          <a:xfrm>
            <a:off x="6095999" y="1471487"/>
            <a:ext cx="2508244" cy="56179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80"/>
              </a:lnSpc>
            </a:pPr>
            <a:r>
              <a:rPr lang="en-US" sz="1100" b="1" dirty="0">
                <a:solidFill>
                  <a:schemeClr val="tx2"/>
                </a:solidFill>
                <a:latin typeface="Montserrat" panose="00000500000000000000" pitchFamily="50" charset="0"/>
              </a:rPr>
              <a:t>Budget USD</a:t>
            </a:r>
          </a:p>
        </p:txBody>
      </p:sp>
      <p:sp>
        <p:nvSpPr>
          <p:cNvPr id="25" name="Rectangle 24">
            <a:extLst>
              <a:ext uri="{FF2B5EF4-FFF2-40B4-BE49-F238E27FC236}">
                <a16:creationId xmlns:a16="http://schemas.microsoft.com/office/drawing/2014/main" id="{E27FE3A1-E6C3-4644-B489-B2748761EBFF}"/>
              </a:ext>
            </a:extLst>
          </p:cNvPr>
          <p:cNvSpPr/>
          <p:nvPr/>
        </p:nvSpPr>
        <p:spPr>
          <a:xfrm>
            <a:off x="8604248" y="1471487"/>
            <a:ext cx="2508244" cy="56179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80"/>
              </a:lnSpc>
            </a:pPr>
            <a:r>
              <a:rPr lang="en-US" sz="1100" b="1" dirty="0">
                <a:solidFill>
                  <a:schemeClr val="tx2"/>
                </a:solidFill>
                <a:latin typeface="Montserrat" panose="00000500000000000000" pitchFamily="50" charset="0"/>
              </a:rPr>
              <a:t>Percentage</a:t>
            </a:r>
          </a:p>
        </p:txBody>
      </p:sp>
      <p:sp>
        <p:nvSpPr>
          <p:cNvPr id="14" name="Rectangle: Rounded Corners 6">
            <a:extLst>
              <a:ext uri="{FF2B5EF4-FFF2-40B4-BE49-F238E27FC236}">
                <a16:creationId xmlns:a16="http://schemas.microsoft.com/office/drawing/2014/main" id="{A9E05121-F97A-626A-F105-B2CB8B39EDFD}"/>
              </a:ext>
            </a:extLst>
          </p:cNvPr>
          <p:cNvSpPr/>
          <p:nvPr/>
        </p:nvSpPr>
        <p:spPr>
          <a:xfrm>
            <a:off x="740229" y="5229532"/>
            <a:ext cx="10711542" cy="510722"/>
          </a:xfrm>
          <a:prstGeom prst="roundRect">
            <a:avLst>
              <a:gd name="adj" fmla="val 50000"/>
            </a:avLst>
          </a:prstGeom>
          <a:solidFill>
            <a:schemeClr val="bg1">
              <a:alpha val="85000"/>
            </a:schemeClr>
          </a:solidFill>
          <a:ln w="12700">
            <a:solidFill>
              <a:schemeClr val="bg1"/>
            </a:solidFill>
          </a:ln>
          <a:effectLst>
            <a:outerShdw blurRad="76200" dist="25400" dir="5400000" algn="t"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13CFB"/>
                </a:solidFill>
                <a:effectLst/>
                <a:uLnTx/>
                <a:uFillTx/>
                <a:latin typeface="Montserrat" panose="00000500000000000000" pitchFamily="50" charset="0"/>
                <a:ea typeface="+mn-ea"/>
                <a:cs typeface="+mn-cs"/>
              </a:rPr>
              <a:t>Project </a:t>
            </a:r>
            <a:r>
              <a:rPr lang="en-US" sz="1200" b="1" dirty="0">
                <a:solidFill>
                  <a:schemeClr val="accent1"/>
                </a:solidFill>
                <a:latin typeface="Montserrat" panose="00000500000000000000" pitchFamily="50" charset="0"/>
              </a:rPr>
              <a:t>activity</a:t>
            </a:r>
            <a:r>
              <a:rPr kumimoji="0" lang="en-US" sz="1200" b="1" i="0" u="none" strike="noStrike" kern="1200" cap="none" spc="0" normalizeH="0" baseline="0" noProof="0" dirty="0">
                <a:ln>
                  <a:noFill/>
                </a:ln>
                <a:solidFill>
                  <a:srgbClr val="013CFB"/>
                </a:solidFill>
                <a:effectLst/>
                <a:uLnTx/>
                <a:uFillTx/>
                <a:latin typeface="Montserrat" panose="00000500000000000000" pitchFamily="50" charset="0"/>
                <a:ea typeface="+mn-ea"/>
                <a:cs typeface="+mn-cs"/>
              </a:rPr>
              <a:t> 6</a:t>
            </a:r>
          </a:p>
        </p:txBody>
      </p:sp>
      <p:sp>
        <p:nvSpPr>
          <p:cNvPr id="16" name="Rectangle 15">
            <a:extLst>
              <a:ext uri="{FF2B5EF4-FFF2-40B4-BE49-F238E27FC236}">
                <a16:creationId xmlns:a16="http://schemas.microsoft.com/office/drawing/2014/main" id="{CC8E3EE9-0F3E-9460-B04D-BA88C2E72D0F}"/>
              </a:ext>
            </a:extLst>
          </p:cNvPr>
          <p:cNvSpPr/>
          <p:nvPr/>
        </p:nvSpPr>
        <p:spPr>
          <a:xfrm>
            <a:off x="6095999" y="5310381"/>
            <a:ext cx="2508244" cy="34902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100" dirty="0">
                <a:solidFill>
                  <a:schemeClr val="tx1"/>
                </a:solidFill>
                <a:latin typeface="Montserrat" panose="00000500000000000000" pitchFamily="50" charset="0"/>
              </a:rPr>
              <a:t>$1,000</a:t>
            </a:r>
          </a:p>
        </p:txBody>
      </p:sp>
      <p:sp>
        <p:nvSpPr>
          <p:cNvPr id="49" name="Rectangle 48">
            <a:extLst>
              <a:ext uri="{FF2B5EF4-FFF2-40B4-BE49-F238E27FC236}">
                <a16:creationId xmlns:a16="http://schemas.microsoft.com/office/drawing/2014/main" id="{7E89E75E-A20C-13C8-C47E-27D3996AB950}"/>
              </a:ext>
            </a:extLst>
          </p:cNvPr>
          <p:cNvSpPr/>
          <p:nvPr/>
        </p:nvSpPr>
        <p:spPr>
          <a:xfrm>
            <a:off x="8604248" y="5310381"/>
            <a:ext cx="2508244" cy="34902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100" dirty="0">
                <a:solidFill>
                  <a:schemeClr val="tx1"/>
                </a:solidFill>
                <a:latin typeface="Montserrat" panose="00000500000000000000" pitchFamily="50" charset="0"/>
              </a:rPr>
              <a:t>7%</a:t>
            </a:r>
          </a:p>
        </p:txBody>
      </p:sp>
      <p:grpSp>
        <p:nvGrpSpPr>
          <p:cNvPr id="15" name="Group 14">
            <a:extLst>
              <a:ext uri="{FF2B5EF4-FFF2-40B4-BE49-F238E27FC236}">
                <a16:creationId xmlns:a16="http://schemas.microsoft.com/office/drawing/2014/main" id="{B4CACCC3-471E-4FF7-9BA5-6E13ACA06E65}"/>
              </a:ext>
            </a:extLst>
          </p:cNvPr>
          <p:cNvGrpSpPr/>
          <p:nvPr/>
        </p:nvGrpSpPr>
        <p:grpSpPr>
          <a:xfrm>
            <a:off x="6096001" y="1562100"/>
            <a:ext cx="2508241" cy="4330700"/>
            <a:chOff x="4533947" y="1480457"/>
            <a:chExt cx="1729456" cy="4905829"/>
          </a:xfrm>
        </p:grpSpPr>
        <p:cxnSp>
          <p:nvCxnSpPr>
            <p:cNvPr id="20" name="Straight Connector 19">
              <a:extLst>
                <a:ext uri="{FF2B5EF4-FFF2-40B4-BE49-F238E27FC236}">
                  <a16:creationId xmlns:a16="http://schemas.microsoft.com/office/drawing/2014/main" id="{9FE149F7-1DF5-4813-B61B-B4FD6718488E}"/>
                </a:ext>
              </a:extLst>
            </p:cNvPr>
            <p:cNvCxnSpPr/>
            <p:nvPr/>
          </p:nvCxnSpPr>
          <p:spPr>
            <a:xfrm>
              <a:off x="4533947" y="1480457"/>
              <a:ext cx="0" cy="4905829"/>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7EA654B-DE7F-41C5-988B-FFBE08F0A6B3}"/>
                </a:ext>
              </a:extLst>
            </p:cNvPr>
            <p:cNvCxnSpPr/>
            <p:nvPr/>
          </p:nvCxnSpPr>
          <p:spPr>
            <a:xfrm>
              <a:off x="6263403" y="1480457"/>
              <a:ext cx="0" cy="4905829"/>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972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6ACC5662-817F-EC33-2E35-E78D0E7065A0}"/>
              </a:ext>
            </a:extLst>
          </p:cNvPr>
          <p:cNvGraphicFramePr/>
          <p:nvPr>
            <p:extLst>
              <p:ext uri="{D42A27DB-BD31-4B8C-83A1-F6EECF244321}">
                <p14:modId xmlns:p14="http://schemas.microsoft.com/office/powerpoint/2010/main" val="3299994240"/>
              </p:ext>
            </p:extLst>
          </p:nvPr>
        </p:nvGraphicFramePr>
        <p:xfrm>
          <a:off x="1216025" y="1697548"/>
          <a:ext cx="9429750" cy="441960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76EAE707-E450-7057-EC9C-ABF9A38A7AC1}"/>
              </a:ext>
            </a:extLst>
          </p:cNvPr>
          <p:cNvSpPr txBox="1"/>
          <p:nvPr/>
        </p:nvSpPr>
        <p:spPr>
          <a:xfrm>
            <a:off x="4284449" y="740852"/>
            <a:ext cx="3623108" cy="553998"/>
          </a:xfrm>
          <a:prstGeom prst="rect">
            <a:avLst/>
          </a:prstGeom>
          <a:noFill/>
        </p:spPr>
        <p:txBody>
          <a:bodyPr wrap="none" rtlCol="0">
            <a:spAutoFit/>
          </a:bodyPr>
          <a:lstStyle/>
          <a:p>
            <a:pPr algn="ctr"/>
            <a:r>
              <a:rPr lang="en-US" sz="3000" dirty="0">
                <a:solidFill>
                  <a:schemeClr val="tx2">
                    <a:lumMod val="60000"/>
                    <a:lumOff val="40000"/>
                  </a:schemeClr>
                </a:solidFill>
                <a:latin typeface="Montserrat" panose="00000500000000000000" pitchFamily="50" charset="0"/>
              </a:rPr>
              <a:t>Projected Budget</a:t>
            </a:r>
          </a:p>
        </p:txBody>
      </p:sp>
      <p:grpSp>
        <p:nvGrpSpPr>
          <p:cNvPr id="34" name="Group 33">
            <a:extLst>
              <a:ext uri="{FF2B5EF4-FFF2-40B4-BE49-F238E27FC236}">
                <a16:creationId xmlns:a16="http://schemas.microsoft.com/office/drawing/2014/main" id="{7F959A0F-D4E1-3974-1FB4-A3A9D28B5C5E}"/>
              </a:ext>
            </a:extLst>
          </p:cNvPr>
          <p:cNvGrpSpPr/>
          <p:nvPr/>
        </p:nvGrpSpPr>
        <p:grpSpPr>
          <a:xfrm>
            <a:off x="2790553" y="2096531"/>
            <a:ext cx="7340237" cy="2699816"/>
            <a:chOff x="3124200" y="1834084"/>
            <a:chExt cx="6672943" cy="2699816"/>
          </a:xfrm>
        </p:grpSpPr>
        <p:cxnSp>
          <p:nvCxnSpPr>
            <p:cNvPr id="8" name="Straight Connector 7">
              <a:extLst>
                <a:ext uri="{FF2B5EF4-FFF2-40B4-BE49-F238E27FC236}">
                  <a16:creationId xmlns:a16="http://schemas.microsoft.com/office/drawing/2014/main" id="{16812637-5B36-6501-3FBB-C6BD839D5C38}"/>
                </a:ext>
              </a:extLst>
            </p:cNvPr>
            <p:cNvCxnSpPr/>
            <p:nvPr/>
          </p:nvCxnSpPr>
          <p:spPr>
            <a:xfrm flipV="1">
              <a:off x="3124200" y="4394200"/>
              <a:ext cx="609600" cy="139700"/>
            </a:xfrm>
            <a:prstGeom prst="line">
              <a:avLst/>
            </a:prstGeom>
            <a:ln w="25400">
              <a:solidFill>
                <a:schemeClr val="accent3"/>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66B7A30-8C26-FC64-B1D1-9C4477BF6413}"/>
                </a:ext>
              </a:extLst>
            </p:cNvPr>
            <p:cNvCxnSpPr>
              <a:cxnSpLocks/>
            </p:cNvCxnSpPr>
            <p:nvPr/>
          </p:nvCxnSpPr>
          <p:spPr>
            <a:xfrm flipV="1">
              <a:off x="3733800" y="4287520"/>
              <a:ext cx="635000" cy="106680"/>
            </a:xfrm>
            <a:prstGeom prst="line">
              <a:avLst/>
            </a:prstGeom>
            <a:ln w="25400">
              <a:solidFill>
                <a:schemeClr val="accent3"/>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B4F6B32-AE90-CFFE-DBC9-31FDFD339FC4}"/>
                </a:ext>
              </a:extLst>
            </p:cNvPr>
            <p:cNvCxnSpPr>
              <a:cxnSpLocks/>
            </p:cNvCxnSpPr>
            <p:nvPr/>
          </p:nvCxnSpPr>
          <p:spPr>
            <a:xfrm flipV="1">
              <a:off x="4363720" y="3718560"/>
              <a:ext cx="614680" cy="574040"/>
            </a:xfrm>
            <a:prstGeom prst="line">
              <a:avLst/>
            </a:prstGeom>
            <a:ln w="25400">
              <a:solidFill>
                <a:schemeClr val="accent3"/>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952BEF6-93F0-2B43-ABAE-E282FF2CCAF7}"/>
                </a:ext>
              </a:extLst>
            </p:cNvPr>
            <p:cNvCxnSpPr>
              <a:cxnSpLocks/>
            </p:cNvCxnSpPr>
            <p:nvPr/>
          </p:nvCxnSpPr>
          <p:spPr>
            <a:xfrm flipV="1">
              <a:off x="4978400" y="3317132"/>
              <a:ext cx="556638" cy="401428"/>
            </a:xfrm>
            <a:prstGeom prst="line">
              <a:avLst/>
            </a:prstGeom>
            <a:ln w="25400">
              <a:solidFill>
                <a:schemeClr val="accent3"/>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9F19E0A-7F54-9963-87C2-C79864A4E388}"/>
                </a:ext>
              </a:extLst>
            </p:cNvPr>
            <p:cNvCxnSpPr>
              <a:cxnSpLocks/>
            </p:cNvCxnSpPr>
            <p:nvPr/>
          </p:nvCxnSpPr>
          <p:spPr>
            <a:xfrm flipV="1">
              <a:off x="5539362" y="3229583"/>
              <a:ext cx="627974" cy="78441"/>
            </a:xfrm>
            <a:prstGeom prst="line">
              <a:avLst/>
            </a:prstGeom>
            <a:ln w="25400">
              <a:solidFill>
                <a:schemeClr val="accent3"/>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51D9570-E48E-6C89-F41E-42F6C2309B2E}"/>
                </a:ext>
              </a:extLst>
            </p:cNvPr>
            <p:cNvCxnSpPr>
              <a:cxnSpLocks/>
            </p:cNvCxnSpPr>
            <p:nvPr/>
          </p:nvCxnSpPr>
          <p:spPr>
            <a:xfrm flipV="1">
              <a:off x="6171659" y="2835025"/>
              <a:ext cx="608520" cy="389329"/>
            </a:xfrm>
            <a:prstGeom prst="line">
              <a:avLst/>
            </a:prstGeom>
            <a:ln w="25400">
              <a:solidFill>
                <a:schemeClr val="accent3"/>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BDE0BB9-2E8D-A8E2-D4AC-F2EA66C2819D}"/>
                </a:ext>
              </a:extLst>
            </p:cNvPr>
            <p:cNvCxnSpPr>
              <a:cxnSpLocks/>
            </p:cNvCxnSpPr>
            <p:nvPr/>
          </p:nvCxnSpPr>
          <p:spPr>
            <a:xfrm flipV="1">
              <a:off x="6780179" y="2773936"/>
              <a:ext cx="596493" cy="61089"/>
            </a:xfrm>
            <a:prstGeom prst="line">
              <a:avLst/>
            </a:prstGeom>
            <a:ln w="25400">
              <a:solidFill>
                <a:schemeClr val="accent3"/>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F7FD598-1F6E-E6B9-838F-C35B5C87EC8A}"/>
                </a:ext>
              </a:extLst>
            </p:cNvPr>
            <p:cNvCxnSpPr>
              <a:cxnSpLocks/>
            </p:cNvCxnSpPr>
            <p:nvPr/>
          </p:nvCxnSpPr>
          <p:spPr>
            <a:xfrm flipV="1">
              <a:off x="7376672" y="2551099"/>
              <a:ext cx="591671" cy="222837"/>
            </a:xfrm>
            <a:prstGeom prst="line">
              <a:avLst/>
            </a:prstGeom>
            <a:ln w="25400">
              <a:solidFill>
                <a:schemeClr val="accent3"/>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30C2A58-C389-745A-6DE8-2FF15104D8B5}"/>
                </a:ext>
              </a:extLst>
            </p:cNvPr>
            <p:cNvCxnSpPr>
              <a:cxnSpLocks/>
            </p:cNvCxnSpPr>
            <p:nvPr/>
          </p:nvCxnSpPr>
          <p:spPr>
            <a:xfrm flipV="1">
              <a:off x="7975527" y="2097741"/>
              <a:ext cx="588079" cy="453053"/>
            </a:xfrm>
            <a:prstGeom prst="line">
              <a:avLst/>
            </a:prstGeom>
            <a:ln w="25400">
              <a:solidFill>
                <a:schemeClr val="accent3"/>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6AC016D-22EC-346A-31D1-74A4E9DE739E}"/>
                </a:ext>
              </a:extLst>
            </p:cNvPr>
            <p:cNvCxnSpPr>
              <a:cxnSpLocks/>
            </p:cNvCxnSpPr>
            <p:nvPr/>
          </p:nvCxnSpPr>
          <p:spPr>
            <a:xfrm flipV="1">
              <a:off x="8563606" y="2036269"/>
              <a:ext cx="611130" cy="61472"/>
            </a:xfrm>
            <a:prstGeom prst="line">
              <a:avLst/>
            </a:prstGeom>
            <a:ln w="25400">
              <a:solidFill>
                <a:schemeClr val="accent3"/>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0C51EFE-3770-E2A4-BCA6-1FAEFB39533E}"/>
                </a:ext>
              </a:extLst>
            </p:cNvPr>
            <p:cNvCxnSpPr>
              <a:cxnSpLocks/>
            </p:cNvCxnSpPr>
            <p:nvPr/>
          </p:nvCxnSpPr>
          <p:spPr>
            <a:xfrm flipV="1">
              <a:off x="9170645" y="1834084"/>
              <a:ext cx="626498" cy="200905"/>
            </a:xfrm>
            <a:prstGeom prst="line">
              <a:avLst/>
            </a:prstGeom>
            <a:ln w="25400">
              <a:solidFill>
                <a:schemeClr val="accent3"/>
              </a:solidFill>
              <a:headEnd type="ova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82944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AEE103-A392-9DF3-7426-554BF579DC31}"/>
              </a:ext>
            </a:extLst>
          </p:cNvPr>
          <p:cNvSpPr txBox="1"/>
          <p:nvPr/>
        </p:nvSpPr>
        <p:spPr>
          <a:xfrm>
            <a:off x="3954228" y="677695"/>
            <a:ext cx="4283545" cy="553998"/>
          </a:xfrm>
          <a:prstGeom prst="rect">
            <a:avLst/>
          </a:prstGeom>
          <a:noFill/>
        </p:spPr>
        <p:txBody>
          <a:bodyPr wrap="none" rtlCol="0">
            <a:spAutoFit/>
          </a:bodyPr>
          <a:lstStyle/>
          <a:p>
            <a:pPr algn="ctr"/>
            <a:r>
              <a:rPr lang="en-US" sz="3000" dirty="0">
                <a:solidFill>
                  <a:schemeClr val="tx2">
                    <a:lumMod val="60000"/>
                    <a:lumOff val="40000"/>
                  </a:schemeClr>
                </a:solidFill>
                <a:latin typeface="Montserrat" panose="00000500000000000000" pitchFamily="50" charset="0"/>
              </a:rPr>
              <a:t>Annual Budget Table</a:t>
            </a:r>
          </a:p>
        </p:txBody>
      </p:sp>
      <p:sp>
        <p:nvSpPr>
          <p:cNvPr id="12" name="Rectangle: Rounded Corners 11">
            <a:extLst>
              <a:ext uri="{FF2B5EF4-FFF2-40B4-BE49-F238E27FC236}">
                <a16:creationId xmlns:a16="http://schemas.microsoft.com/office/drawing/2014/main" id="{F6922E65-7FE1-4CED-9AE1-CA6BE9F73FB6}"/>
              </a:ext>
            </a:extLst>
          </p:cNvPr>
          <p:cNvSpPr/>
          <p:nvPr/>
        </p:nvSpPr>
        <p:spPr>
          <a:xfrm>
            <a:off x="2526568" y="1715861"/>
            <a:ext cx="604206" cy="414338"/>
          </a:xfrm>
          <a:prstGeom prst="roundRect">
            <a:avLst>
              <a:gd name="adj" fmla="val 32759"/>
            </a:avLst>
          </a:prstGeom>
          <a:solidFill>
            <a:schemeClr val="bg1">
              <a:alpha val="90000"/>
            </a:schemeClr>
          </a:solidFill>
          <a:ln>
            <a:noFill/>
          </a:ln>
          <a:effectLst>
            <a:outerShdw blurRad="152400" dist="38100" dir="5400000" sx="78000" sy="78000" algn="t"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Montserrat" panose="00000500000000000000" pitchFamily="50" charset="0"/>
              </a:rPr>
              <a:t>Jan</a:t>
            </a:r>
          </a:p>
        </p:txBody>
      </p:sp>
      <p:sp>
        <p:nvSpPr>
          <p:cNvPr id="14" name="Rectangle: Rounded Corners 13">
            <a:extLst>
              <a:ext uri="{FF2B5EF4-FFF2-40B4-BE49-F238E27FC236}">
                <a16:creationId xmlns:a16="http://schemas.microsoft.com/office/drawing/2014/main" id="{9FB19D23-80CD-4BFE-9C7C-9D139B556F99}"/>
              </a:ext>
            </a:extLst>
          </p:cNvPr>
          <p:cNvSpPr/>
          <p:nvPr/>
        </p:nvSpPr>
        <p:spPr>
          <a:xfrm>
            <a:off x="3304036" y="1715861"/>
            <a:ext cx="604206" cy="414338"/>
          </a:xfrm>
          <a:prstGeom prst="roundRect">
            <a:avLst>
              <a:gd name="adj" fmla="val 32759"/>
            </a:avLst>
          </a:prstGeom>
          <a:solidFill>
            <a:schemeClr val="bg1">
              <a:alpha val="90000"/>
            </a:schemeClr>
          </a:solidFill>
          <a:ln>
            <a:noFill/>
          </a:ln>
          <a:effectLst>
            <a:outerShdw blurRad="152400" dist="38100" dir="5400000" sx="78000" sy="78000" algn="t"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Montserrat" panose="00000500000000000000" pitchFamily="50" charset="0"/>
              </a:rPr>
              <a:t>Feb</a:t>
            </a:r>
          </a:p>
        </p:txBody>
      </p:sp>
      <p:sp>
        <p:nvSpPr>
          <p:cNvPr id="16" name="Rectangle: Rounded Corners 15">
            <a:extLst>
              <a:ext uri="{FF2B5EF4-FFF2-40B4-BE49-F238E27FC236}">
                <a16:creationId xmlns:a16="http://schemas.microsoft.com/office/drawing/2014/main" id="{D9F93B21-84F5-459C-B5FC-F8D5B4BA64B2}"/>
              </a:ext>
            </a:extLst>
          </p:cNvPr>
          <p:cNvSpPr/>
          <p:nvPr/>
        </p:nvSpPr>
        <p:spPr>
          <a:xfrm>
            <a:off x="4081504" y="1715861"/>
            <a:ext cx="604206" cy="414338"/>
          </a:xfrm>
          <a:prstGeom prst="roundRect">
            <a:avLst>
              <a:gd name="adj" fmla="val 32759"/>
            </a:avLst>
          </a:prstGeom>
          <a:solidFill>
            <a:schemeClr val="bg1">
              <a:alpha val="90000"/>
            </a:schemeClr>
          </a:solidFill>
          <a:ln>
            <a:noFill/>
          </a:ln>
          <a:effectLst>
            <a:outerShdw blurRad="152400" dist="38100" dir="5400000" sx="78000" sy="78000" algn="t"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Montserrat" panose="00000500000000000000" pitchFamily="50" charset="0"/>
              </a:rPr>
              <a:t>Mar</a:t>
            </a:r>
          </a:p>
        </p:txBody>
      </p:sp>
      <p:sp>
        <p:nvSpPr>
          <p:cNvPr id="17" name="Rectangle: Rounded Corners 16">
            <a:extLst>
              <a:ext uri="{FF2B5EF4-FFF2-40B4-BE49-F238E27FC236}">
                <a16:creationId xmlns:a16="http://schemas.microsoft.com/office/drawing/2014/main" id="{D204555B-8E59-40FC-921E-5BABD163F083}"/>
              </a:ext>
            </a:extLst>
          </p:cNvPr>
          <p:cNvSpPr/>
          <p:nvPr/>
        </p:nvSpPr>
        <p:spPr>
          <a:xfrm>
            <a:off x="4858971" y="1715861"/>
            <a:ext cx="604206" cy="414338"/>
          </a:xfrm>
          <a:prstGeom prst="roundRect">
            <a:avLst>
              <a:gd name="adj" fmla="val 32759"/>
            </a:avLst>
          </a:prstGeom>
          <a:solidFill>
            <a:schemeClr val="bg1">
              <a:alpha val="90000"/>
            </a:schemeClr>
          </a:solidFill>
          <a:ln>
            <a:noFill/>
          </a:ln>
          <a:effectLst>
            <a:outerShdw blurRad="152400" dist="38100" dir="5400000" sx="78000" sy="78000" algn="t"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Montserrat" panose="00000500000000000000" pitchFamily="50" charset="0"/>
              </a:rPr>
              <a:t>Apr</a:t>
            </a:r>
          </a:p>
        </p:txBody>
      </p:sp>
      <p:sp>
        <p:nvSpPr>
          <p:cNvPr id="18" name="Rectangle: Rounded Corners 17">
            <a:extLst>
              <a:ext uri="{FF2B5EF4-FFF2-40B4-BE49-F238E27FC236}">
                <a16:creationId xmlns:a16="http://schemas.microsoft.com/office/drawing/2014/main" id="{6600F1B3-B7B1-4E26-9783-5742F07E24CA}"/>
              </a:ext>
            </a:extLst>
          </p:cNvPr>
          <p:cNvSpPr/>
          <p:nvPr/>
        </p:nvSpPr>
        <p:spPr>
          <a:xfrm>
            <a:off x="5636439" y="1715861"/>
            <a:ext cx="604206" cy="414338"/>
          </a:xfrm>
          <a:prstGeom prst="roundRect">
            <a:avLst>
              <a:gd name="adj" fmla="val 32759"/>
            </a:avLst>
          </a:prstGeom>
          <a:solidFill>
            <a:schemeClr val="bg1">
              <a:alpha val="90000"/>
            </a:schemeClr>
          </a:solidFill>
          <a:ln>
            <a:noFill/>
          </a:ln>
          <a:effectLst>
            <a:outerShdw blurRad="152400" dist="38100" dir="5400000" sx="78000" sy="78000" algn="t"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Montserrat" panose="00000500000000000000" pitchFamily="50" charset="0"/>
              </a:rPr>
              <a:t>May</a:t>
            </a:r>
          </a:p>
        </p:txBody>
      </p:sp>
      <p:sp>
        <p:nvSpPr>
          <p:cNvPr id="19" name="Rectangle: Rounded Corners 18">
            <a:extLst>
              <a:ext uri="{FF2B5EF4-FFF2-40B4-BE49-F238E27FC236}">
                <a16:creationId xmlns:a16="http://schemas.microsoft.com/office/drawing/2014/main" id="{F96029BD-F426-4ED3-A7E0-9B7628CBA030}"/>
              </a:ext>
            </a:extLst>
          </p:cNvPr>
          <p:cNvSpPr/>
          <p:nvPr/>
        </p:nvSpPr>
        <p:spPr>
          <a:xfrm>
            <a:off x="6413907" y="1715861"/>
            <a:ext cx="604206" cy="414338"/>
          </a:xfrm>
          <a:prstGeom prst="roundRect">
            <a:avLst>
              <a:gd name="adj" fmla="val 32759"/>
            </a:avLst>
          </a:prstGeom>
          <a:solidFill>
            <a:schemeClr val="bg1">
              <a:alpha val="90000"/>
            </a:schemeClr>
          </a:solidFill>
          <a:ln>
            <a:noFill/>
          </a:ln>
          <a:effectLst>
            <a:outerShdw blurRad="152400" dist="38100" dir="5400000" sx="78000" sy="78000" algn="t"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Montserrat" panose="00000500000000000000" pitchFamily="50" charset="0"/>
              </a:rPr>
              <a:t>Jun</a:t>
            </a:r>
          </a:p>
        </p:txBody>
      </p:sp>
      <p:sp>
        <p:nvSpPr>
          <p:cNvPr id="20" name="Rectangle: Rounded Corners 19">
            <a:extLst>
              <a:ext uri="{FF2B5EF4-FFF2-40B4-BE49-F238E27FC236}">
                <a16:creationId xmlns:a16="http://schemas.microsoft.com/office/drawing/2014/main" id="{C99AA9D1-7B05-4542-95A5-FEABCCB429A6}"/>
              </a:ext>
            </a:extLst>
          </p:cNvPr>
          <p:cNvSpPr/>
          <p:nvPr/>
        </p:nvSpPr>
        <p:spPr>
          <a:xfrm>
            <a:off x="7191375" y="1715861"/>
            <a:ext cx="604206" cy="414338"/>
          </a:xfrm>
          <a:prstGeom prst="roundRect">
            <a:avLst>
              <a:gd name="adj" fmla="val 32759"/>
            </a:avLst>
          </a:prstGeom>
          <a:solidFill>
            <a:schemeClr val="bg1">
              <a:alpha val="90000"/>
            </a:schemeClr>
          </a:solidFill>
          <a:ln>
            <a:noFill/>
          </a:ln>
          <a:effectLst>
            <a:outerShdw blurRad="152400" dist="38100" dir="5400000" sx="78000" sy="78000" algn="t"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Montserrat" panose="00000500000000000000" pitchFamily="50" charset="0"/>
              </a:rPr>
              <a:t>Jul</a:t>
            </a:r>
          </a:p>
        </p:txBody>
      </p:sp>
      <p:sp>
        <p:nvSpPr>
          <p:cNvPr id="21" name="Rectangle: Rounded Corners 20">
            <a:extLst>
              <a:ext uri="{FF2B5EF4-FFF2-40B4-BE49-F238E27FC236}">
                <a16:creationId xmlns:a16="http://schemas.microsoft.com/office/drawing/2014/main" id="{61A4A151-751D-4E9F-9A98-E199F6128C19}"/>
              </a:ext>
            </a:extLst>
          </p:cNvPr>
          <p:cNvSpPr/>
          <p:nvPr/>
        </p:nvSpPr>
        <p:spPr>
          <a:xfrm>
            <a:off x="7968842" y="1715861"/>
            <a:ext cx="604206" cy="414338"/>
          </a:xfrm>
          <a:prstGeom prst="roundRect">
            <a:avLst>
              <a:gd name="adj" fmla="val 32759"/>
            </a:avLst>
          </a:prstGeom>
          <a:solidFill>
            <a:schemeClr val="bg1">
              <a:alpha val="90000"/>
            </a:schemeClr>
          </a:solidFill>
          <a:ln>
            <a:noFill/>
          </a:ln>
          <a:effectLst>
            <a:outerShdw blurRad="152400" dist="38100" dir="5400000" sx="78000" sy="78000" algn="t"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Montserrat" panose="00000500000000000000" pitchFamily="50" charset="0"/>
              </a:rPr>
              <a:t>Aug</a:t>
            </a:r>
          </a:p>
        </p:txBody>
      </p:sp>
      <p:sp>
        <p:nvSpPr>
          <p:cNvPr id="22" name="Rectangle: Rounded Corners 21">
            <a:extLst>
              <a:ext uri="{FF2B5EF4-FFF2-40B4-BE49-F238E27FC236}">
                <a16:creationId xmlns:a16="http://schemas.microsoft.com/office/drawing/2014/main" id="{B9C7EF54-6DE9-487B-A910-219DAB99880B}"/>
              </a:ext>
            </a:extLst>
          </p:cNvPr>
          <p:cNvSpPr/>
          <p:nvPr/>
        </p:nvSpPr>
        <p:spPr>
          <a:xfrm>
            <a:off x="8746310" y="1715861"/>
            <a:ext cx="604206" cy="414338"/>
          </a:xfrm>
          <a:prstGeom prst="roundRect">
            <a:avLst>
              <a:gd name="adj" fmla="val 32759"/>
            </a:avLst>
          </a:prstGeom>
          <a:solidFill>
            <a:schemeClr val="bg1">
              <a:alpha val="90000"/>
            </a:schemeClr>
          </a:solidFill>
          <a:ln>
            <a:noFill/>
          </a:ln>
          <a:effectLst>
            <a:outerShdw blurRad="152400" dist="38100" dir="5400000" sx="78000" sy="78000" algn="t"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Montserrat" panose="00000500000000000000" pitchFamily="50" charset="0"/>
              </a:rPr>
              <a:t>Sep</a:t>
            </a:r>
          </a:p>
        </p:txBody>
      </p:sp>
      <p:sp>
        <p:nvSpPr>
          <p:cNvPr id="23" name="Rectangle: Rounded Corners 22">
            <a:extLst>
              <a:ext uri="{FF2B5EF4-FFF2-40B4-BE49-F238E27FC236}">
                <a16:creationId xmlns:a16="http://schemas.microsoft.com/office/drawing/2014/main" id="{39BFE7BC-0E01-4767-B97F-57849408E557}"/>
              </a:ext>
            </a:extLst>
          </p:cNvPr>
          <p:cNvSpPr/>
          <p:nvPr/>
        </p:nvSpPr>
        <p:spPr>
          <a:xfrm>
            <a:off x="9523778" y="1715861"/>
            <a:ext cx="604206" cy="414338"/>
          </a:xfrm>
          <a:prstGeom prst="roundRect">
            <a:avLst>
              <a:gd name="adj" fmla="val 32759"/>
            </a:avLst>
          </a:prstGeom>
          <a:solidFill>
            <a:schemeClr val="bg1">
              <a:alpha val="90000"/>
            </a:schemeClr>
          </a:solidFill>
          <a:ln>
            <a:noFill/>
          </a:ln>
          <a:effectLst>
            <a:outerShdw blurRad="152400" dist="38100" dir="5400000" sx="78000" sy="78000" algn="t"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Montserrat" panose="00000500000000000000" pitchFamily="50" charset="0"/>
              </a:rPr>
              <a:t>Oct</a:t>
            </a:r>
          </a:p>
        </p:txBody>
      </p:sp>
      <p:sp>
        <p:nvSpPr>
          <p:cNvPr id="24" name="Rectangle: Rounded Corners 23">
            <a:extLst>
              <a:ext uri="{FF2B5EF4-FFF2-40B4-BE49-F238E27FC236}">
                <a16:creationId xmlns:a16="http://schemas.microsoft.com/office/drawing/2014/main" id="{6207A22C-7354-4C3F-84F9-C9E37762FBAE}"/>
              </a:ext>
            </a:extLst>
          </p:cNvPr>
          <p:cNvSpPr/>
          <p:nvPr/>
        </p:nvSpPr>
        <p:spPr>
          <a:xfrm>
            <a:off x="10301246" y="1715861"/>
            <a:ext cx="604206" cy="414338"/>
          </a:xfrm>
          <a:prstGeom prst="roundRect">
            <a:avLst>
              <a:gd name="adj" fmla="val 32759"/>
            </a:avLst>
          </a:prstGeom>
          <a:solidFill>
            <a:schemeClr val="bg1">
              <a:alpha val="90000"/>
            </a:schemeClr>
          </a:solidFill>
          <a:ln>
            <a:noFill/>
          </a:ln>
          <a:effectLst>
            <a:outerShdw blurRad="152400" dist="38100" dir="5400000" sx="78000" sy="78000" algn="t"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Montserrat" panose="00000500000000000000" pitchFamily="50" charset="0"/>
              </a:rPr>
              <a:t>Nov</a:t>
            </a:r>
          </a:p>
        </p:txBody>
      </p:sp>
      <p:sp>
        <p:nvSpPr>
          <p:cNvPr id="25" name="Rectangle: Rounded Corners 24">
            <a:extLst>
              <a:ext uri="{FF2B5EF4-FFF2-40B4-BE49-F238E27FC236}">
                <a16:creationId xmlns:a16="http://schemas.microsoft.com/office/drawing/2014/main" id="{46C5E86E-12DE-4C48-8879-6643B288CBC9}"/>
              </a:ext>
            </a:extLst>
          </p:cNvPr>
          <p:cNvSpPr/>
          <p:nvPr/>
        </p:nvSpPr>
        <p:spPr>
          <a:xfrm>
            <a:off x="11078714" y="1715861"/>
            <a:ext cx="604206" cy="414338"/>
          </a:xfrm>
          <a:prstGeom prst="roundRect">
            <a:avLst>
              <a:gd name="adj" fmla="val 32759"/>
            </a:avLst>
          </a:prstGeom>
          <a:solidFill>
            <a:schemeClr val="bg1">
              <a:alpha val="90000"/>
            </a:schemeClr>
          </a:solidFill>
          <a:ln>
            <a:noFill/>
          </a:ln>
          <a:effectLst>
            <a:outerShdw blurRad="152400" dist="38100" dir="5400000" sx="78000" sy="78000" algn="t"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Montserrat" panose="00000500000000000000" pitchFamily="50" charset="0"/>
              </a:rPr>
              <a:t>Dec</a:t>
            </a:r>
          </a:p>
        </p:txBody>
      </p:sp>
      <p:cxnSp>
        <p:nvCxnSpPr>
          <p:cNvPr id="32" name="Straight Connector 31">
            <a:extLst>
              <a:ext uri="{FF2B5EF4-FFF2-40B4-BE49-F238E27FC236}">
                <a16:creationId xmlns:a16="http://schemas.microsoft.com/office/drawing/2014/main" id="{19F9405A-1706-419B-9405-98CE99A2F10F}"/>
              </a:ext>
            </a:extLst>
          </p:cNvPr>
          <p:cNvCxnSpPr>
            <a:cxnSpLocks/>
          </p:cNvCxnSpPr>
          <p:nvPr/>
        </p:nvCxnSpPr>
        <p:spPr>
          <a:xfrm>
            <a:off x="2738438" y="2130199"/>
            <a:ext cx="180466" cy="0"/>
          </a:xfrm>
          <a:prstGeom prst="line">
            <a:avLst/>
          </a:prstGeom>
          <a:ln w="25400" cap="rnd"/>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7CBD277-6E37-4B55-9E8F-AD380A1F3CDE}"/>
              </a:ext>
            </a:extLst>
          </p:cNvPr>
          <p:cNvCxnSpPr>
            <a:cxnSpLocks/>
          </p:cNvCxnSpPr>
          <p:nvPr/>
        </p:nvCxnSpPr>
        <p:spPr>
          <a:xfrm>
            <a:off x="3515906" y="2130199"/>
            <a:ext cx="180466" cy="0"/>
          </a:xfrm>
          <a:prstGeom prst="line">
            <a:avLst/>
          </a:prstGeom>
          <a:ln w="25400" cap="rnd"/>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11178B7-D892-4D78-9346-54752C850C03}"/>
              </a:ext>
            </a:extLst>
          </p:cNvPr>
          <p:cNvCxnSpPr>
            <a:cxnSpLocks/>
          </p:cNvCxnSpPr>
          <p:nvPr/>
        </p:nvCxnSpPr>
        <p:spPr>
          <a:xfrm>
            <a:off x="4293374" y="2130199"/>
            <a:ext cx="180466" cy="0"/>
          </a:xfrm>
          <a:prstGeom prst="line">
            <a:avLst/>
          </a:prstGeom>
          <a:ln w="25400" cap="rnd"/>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868B8F4-CF65-4B89-BF45-08389D1142B7}"/>
              </a:ext>
            </a:extLst>
          </p:cNvPr>
          <p:cNvCxnSpPr>
            <a:cxnSpLocks/>
          </p:cNvCxnSpPr>
          <p:nvPr/>
        </p:nvCxnSpPr>
        <p:spPr>
          <a:xfrm>
            <a:off x="5070842" y="2130199"/>
            <a:ext cx="180466" cy="0"/>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7AE8C2A-6651-468C-B230-EFBA8B62BA62}"/>
              </a:ext>
            </a:extLst>
          </p:cNvPr>
          <p:cNvCxnSpPr>
            <a:cxnSpLocks/>
          </p:cNvCxnSpPr>
          <p:nvPr/>
        </p:nvCxnSpPr>
        <p:spPr>
          <a:xfrm>
            <a:off x="5848310" y="2130199"/>
            <a:ext cx="180466" cy="0"/>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CAC7C46-D840-4F8E-9C12-50778D36DEC1}"/>
              </a:ext>
            </a:extLst>
          </p:cNvPr>
          <p:cNvCxnSpPr>
            <a:cxnSpLocks/>
          </p:cNvCxnSpPr>
          <p:nvPr/>
        </p:nvCxnSpPr>
        <p:spPr>
          <a:xfrm>
            <a:off x="6625778" y="2130199"/>
            <a:ext cx="180466" cy="0"/>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0CF3D3B-1FB7-4F40-ABFE-DFF3F655A0FB}"/>
              </a:ext>
            </a:extLst>
          </p:cNvPr>
          <p:cNvCxnSpPr>
            <a:cxnSpLocks/>
          </p:cNvCxnSpPr>
          <p:nvPr/>
        </p:nvCxnSpPr>
        <p:spPr>
          <a:xfrm>
            <a:off x="7403246" y="2130199"/>
            <a:ext cx="180466" cy="0"/>
          </a:xfrm>
          <a:prstGeom prst="line">
            <a:avLst/>
          </a:prstGeom>
          <a:ln w="254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A96846D-2B55-4ADC-B15B-CA5E5BAFD3EC}"/>
              </a:ext>
            </a:extLst>
          </p:cNvPr>
          <p:cNvCxnSpPr>
            <a:cxnSpLocks/>
          </p:cNvCxnSpPr>
          <p:nvPr/>
        </p:nvCxnSpPr>
        <p:spPr>
          <a:xfrm>
            <a:off x="8180714" y="2130199"/>
            <a:ext cx="180466" cy="0"/>
          </a:xfrm>
          <a:prstGeom prst="line">
            <a:avLst/>
          </a:prstGeom>
          <a:ln w="254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587DC86-F0C0-41EC-8651-8F08037330AD}"/>
              </a:ext>
            </a:extLst>
          </p:cNvPr>
          <p:cNvCxnSpPr>
            <a:cxnSpLocks/>
          </p:cNvCxnSpPr>
          <p:nvPr/>
        </p:nvCxnSpPr>
        <p:spPr>
          <a:xfrm>
            <a:off x="8958182" y="2130199"/>
            <a:ext cx="180466" cy="0"/>
          </a:xfrm>
          <a:prstGeom prst="line">
            <a:avLst/>
          </a:prstGeom>
          <a:ln w="254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ED9760E-C962-4900-B043-ED8A26B018CD}"/>
              </a:ext>
            </a:extLst>
          </p:cNvPr>
          <p:cNvCxnSpPr>
            <a:cxnSpLocks/>
          </p:cNvCxnSpPr>
          <p:nvPr/>
        </p:nvCxnSpPr>
        <p:spPr>
          <a:xfrm>
            <a:off x="9735650" y="2130199"/>
            <a:ext cx="180466" cy="0"/>
          </a:xfrm>
          <a:prstGeom prst="line">
            <a:avLst/>
          </a:prstGeom>
          <a:ln w="25400" cap="rnd">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4067772-F914-4CC7-B14A-65EEA18E50CC}"/>
              </a:ext>
            </a:extLst>
          </p:cNvPr>
          <p:cNvCxnSpPr>
            <a:cxnSpLocks/>
          </p:cNvCxnSpPr>
          <p:nvPr/>
        </p:nvCxnSpPr>
        <p:spPr>
          <a:xfrm>
            <a:off x="10513118" y="2130199"/>
            <a:ext cx="180466" cy="0"/>
          </a:xfrm>
          <a:prstGeom prst="line">
            <a:avLst/>
          </a:prstGeom>
          <a:ln w="25400" cap="rnd">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E14BE00-E794-4135-BD63-8A6F9ED67403}"/>
              </a:ext>
            </a:extLst>
          </p:cNvPr>
          <p:cNvCxnSpPr>
            <a:cxnSpLocks/>
          </p:cNvCxnSpPr>
          <p:nvPr/>
        </p:nvCxnSpPr>
        <p:spPr>
          <a:xfrm>
            <a:off x="11290584" y="2130199"/>
            <a:ext cx="180466" cy="0"/>
          </a:xfrm>
          <a:prstGeom prst="line">
            <a:avLst/>
          </a:prstGeom>
          <a:ln w="25400" cap="rnd">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1029" name="Table 1029">
            <a:extLst>
              <a:ext uri="{FF2B5EF4-FFF2-40B4-BE49-F238E27FC236}">
                <a16:creationId xmlns:a16="http://schemas.microsoft.com/office/drawing/2014/main" id="{E7B8D9E1-BAF9-485B-9E49-C1BE42C568F9}"/>
              </a:ext>
            </a:extLst>
          </p:cNvPr>
          <p:cNvGraphicFramePr>
            <a:graphicFrameLocks noGrp="1"/>
          </p:cNvGraphicFramePr>
          <p:nvPr/>
        </p:nvGraphicFramePr>
        <p:xfrm>
          <a:off x="424873" y="2313719"/>
          <a:ext cx="11344858" cy="3768424"/>
        </p:xfrm>
        <a:graphic>
          <a:graphicData uri="http://schemas.openxmlformats.org/drawingml/2006/table">
            <a:tbl>
              <a:tblPr bandRow="1">
                <a:tableStyleId>{5C22544A-7EE6-4342-B048-85BDC9FD1C3A}</a:tableStyleId>
              </a:tblPr>
              <a:tblGrid>
                <a:gridCol w="2018290">
                  <a:extLst>
                    <a:ext uri="{9D8B030D-6E8A-4147-A177-3AD203B41FA5}">
                      <a16:colId xmlns:a16="http://schemas.microsoft.com/office/drawing/2014/main" val="2849032395"/>
                    </a:ext>
                  </a:extLst>
                </a:gridCol>
                <a:gridCol w="777214">
                  <a:extLst>
                    <a:ext uri="{9D8B030D-6E8A-4147-A177-3AD203B41FA5}">
                      <a16:colId xmlns:a16="http://schemas.microsoft.com/office/drawing/2014/main" val="3609974136"/>
                    </a:ext>
                  </a:extLst>
                </a:gridCol>
                <a:gridCol w="777214">
                  <a:extLst>
                    <a:ext uri="{9D8B030D-6E8A-4147-A177-3AD203B41FA5}">
                      <a16:colId xmlns:a16="http://schemas.microsoft.com/office/drawing/2014/main" val="3542303046"/>
                    </a:ext>
                  </a:extLst>
                </a:gridCol>
                <a:gridCol w="777214">
                  <a:extLst>
                    <a:ext uri="{9D8B030D-6E8A-4147-A177-3AD203B41FA5}">
                      <a16:colId xmlns:a16="http://schemas.microsoft.com/office/drawing/2014/main" val="3554556160"/>
                    </a:ext>
                  </a:extLst>
                </a:gridCol>
                <a:gridCol w="777214">
                  <a:extLst>
                    <a:ext uri="{9D8B030D-6E8A-4147-A177-3AD203B41FA5}">
                      <a16:colId xmlns:a16="http://schemas.microsoft.com/office/drawing/2014/main" val="2680579777"/>
                    </a:ext>
                  </a:extLst>
                </a:gridCol>
                <a:gridCol w="777214">
                  <a:extLst>
                    <a:ext uri="{9D8B030D-6E8A-4147-A177-3AD203B41FA5}">
                      <a16:colId xmlns:a16="http://schemas.microsoft.com/office/drawing/2014/main" val="3705058197"/>
                    </a:ext>
                  </a:extLst>
                </a:gridCol>
                <a:gridCol w="777214">
                  <a:extLst>
                    <a:ext uri="{9D8B030D-6E8A-4147-A177-3AD203B41FA5}">
                      <a16:colId xmlns:a16="http://schemas.microsoft.com/office/drawing/2014/main" val="3463134642"/>
                    </a:ext>
                  </a:extLst>
                </a:gridCol>
                <a:gridCol w="777214">
                  <a:extLst>
                    <a:ext uri="{9D8B030D-6E8A-4147-A177-3AD203B41FA5}">
                      <a16:colId xmlns:a16="http://schemas.microsoft.com/office/drawing/2014/main" val="138970983"/>
                    </a:ext>
                  </a:extLst>
                </a:gridCol>
                <a:gridCol w="777214">
                  <a:extLst>
                    <a:ext uri="{9D8B030D-6E8A-4147-A177-3AD203B41FA5}">
                      <a16:colId xmlns:a16="http://schemas.microsoft.com/office/drawing/2014/main" val="81938204"/>
                    </a:ext>
                  </a:extLst>
                </a:gridCol>
                <a:gridCol w="777214">
                  <a:extLst>
                    <a:ext uri="{9D8B030D-6E8A-4147-A177-3AD203B41FA5}">
                      <a16:colId xmlns:a16="http://schemas.microsoft.com/office/drawing/2014/main" val="925611337"/>
                    </a:ext>
                  </a:extLst>
                </a:gridCol>
                <a:gridCol w="777214">
                  <a:extLst>
                    <a:ext uri="{9D8B030D-6E8A-4147-A177-3AD203B41FA5}">
                      <a16:colId xmlns:a16="http://schemas.microsoft.com/office/drawing/2014/main" val="3518664178"/>
                    </a:ext>
                  </a:extLst>
                </a:gridCol>
                <a:gridCol w="777214">
                  <a:extLst>
                    <a:ext uri="{9D8B030D-6E8A-4147-A177-3AD203B41FA5}">
                      <a16:colId xmlns:a16="http://schemas.microsoft.com/office/drawing/2014/main" val="3382388283"/>
                    </a:ext>
                  </a:extLst>
                </a:gridCol>
                <a:gridCol w="777214">
                  <a:extLst>
                    <a:ext uri="{9D8B030D-6E8A-4147-A177-3AD203B41FA5}">
                      <a16:colId xmlns:a16="http://schemas.microsoft.com/office/drawing/2014/main" val="514626336"/>
                    </a:ext>
                  </a:extLst>
                </a:gridCol>
              </a:tblGrid>
              <a:tr h="471053">
                <a:tc>
                  <a:txBody>
                    <a:bodyPr/>
                    <a:lstStyle/>
                    <a:p>
                      <a:r>
                        <a:rPr lang="en-US" sz="1000" b="1" dirty="0">
                          <a:solidFill>
                            <a:schemeClr val="tx1"/>
                          </a:solidFill>
                          <a:latin typeface="Montserrat" panose="00000500000000000000" pitchFamily="50" charset="0"/>
                        </a:rPr>
                        <a:t>Social Media Marketing</a:t>
                      </a:r>
                    </a:p>
                  </a:txBody>
                  <a:tcPr anchor="ctr">
                    <a:lnL w="12700" cmpd="sng">
                      <a:noFill/>
                    </a:lnL>
                    <a:lnR w="12700" cmpd="sng">
                      <a:noFill/>
                    </a:lnR>
                    <a:lnT w="12700" cmpd="sng">
                      <a:noFill/>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25%</a:t>
                      </a:r>
                    </a:p>
                  </a:txBody>
                  <a:tcPr marL="45326" marR="45326" marT="22663" marB="22663" anchor="ctr">
                    <a:lnL w="12700" cmpd="sng">
                      <a:noFill/>
                    </a:lnL>
                    <a:lnR w="12700" cmpd="sng">
                      <a:noFill/>
                    </a:lnR>
                    <a:lnT w="12700" cmpd="sng">
                      <a:noFill/>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a:t>
                      </a:r>
                    </a:p>
                  </a:txBody>
                  <a:tcPr marL="45326" marR="45326" marT="22663" marB="22663" anchor="ctr">
                    <a:lnL w="12700" cmpd="sng">
                      <a:noFill/>
                    </a:lnL>
                    <a:lnR w="12700" cmpd="sng">
                      <a:noFill/>
                    </a:lnR>
                    <a:lnT w="12700" cmpd="sng">
                      <a:noFill/>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9%</a:t>
                      </a:r>
                    </a:p>
                  </a:txBody>
                  <a:tcPr marL="45326" marR="45326" marT="22663" marB="22663" anchor="ctr">
                    <a:lnL w="12700" cmpd="sng">
                      <a:noFill/>
                    </a:lnL>
                    <a:lnR w="12700" cmpd="sng">
                      <a:noFill/>
                    </a:lnR>
                    <a:lnT w="12700" cmpd="sng">
                      <a:noFill/>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a:t>
                      </a:r>
                    </a:p>
                  </a:txBody>
                  <a:tcPr marL="45326" marR="45326" marT="22663" marB="22663" anchor="ctr">
                    <a:lnL w="12700" cmpd="sng">
                      <a:noFill/>
                    </a:lnL>
                    <a:lnR w="12700" cmpd="sng">
                      <a:noFill/>
                    </a:lnR>
                    <a:lnT w="12700" cmpd="sng">
                      <a:noFill/>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12%</a:t>
                      </a:r>
                    </a:p>
                  </a:txBody>
                  <a:tcPr marL="45326" marR="45326" marT="22663" marB="22663" anchor="ctr">
                    <a:lnL w="12700" cmpd="sng">
                      <a:noFill/>
                    </a:lnL>
                    <a:lnR w="12700" cmpd="sng">
                      <a:noFill/>
                    </a:lnR>
                    <a:lnT w="12700" cmpd="sng">
                      <a:noFill/>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2%</a:t>
                      </a:r>
                    </a:p>
                  </a:txBody>
                  <a:tcPr marL="45326" marR="45326" marT="22663" marB="22663" anchor="ctr">
                    <a:lnL w="12700" cmpd="sng">
                      <a:noFill/>
                    </a:lnL>
                    <a:lnR w="12700" cmpd="sng">
                      <a:noFill/>
                    </a:lnR>
                    <a:lnT w="12700" cmpd="sng">
                      <a:noFill/>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a:t>
                      </a:r>
                    </a:p>
                  </a:txBody>
                  <a:tcPr marL="45326" marR="45326" marT="22663" marB="22663" anchor="ctr">
                    <a:lnL w="12700" cmpd="sng">
                      <a:noFill/>
                    </a:lnL>
                    <a:lnR w="12700" cmpd="sng">
                      <a:noFill/>
                    </a:lnR>
                    <a:lnT w="12700" cmpd="sng">
                      <a:noFill/>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11%</a:t>
                      </a:r>
                    </a:p>
                  </a:txBody>
                  <a:tcPr marL="45326" marR="45326" marT="22663" marB="22663" anchor="ctr">
                    <a:lnL w="12700" cmpd="sng">
                      <a:noFill/>
                    </a:lnL>
                    <a:lnR w="12700" cmpd="sng">
                      <a:noFill/>
                    </a:lnR>
                    <a:lnT w="12700" cmpd="sng">
                      <a:noFill/>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a:t>
                      </a:r>
                    </a:p>
                  </a:txBody>
                  <a:tcPr marL="45326" marR="45326" marT="22663" marB="22663" anchor="ctr">
                    <a:lnL w="12700" cmpd="sng">
                      <a:noFill/>
                    </a:lnL>
                    <a:lnR w="12700" cmpd="sng">
                      <a:noFill/>
                    </a:lnR>
                    <a:lnT w="12700" cmpd="sng">
                      <a:noFill/>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2%</a:t>
                      </a:r>
                    </a:p>
                  </a:txBody>
                  <a:tcPr marL="45326" marR="45326" marT="22663" marB="22663" anchor="ctr">
                    <a:lnL w="12700" cmpd="sng">
                      <a:noFill/>
                    </a:lnL>
                    <a:lnR w="12700" cmpd="sng">
                      <a:noFill/>
                    </a:lnR>
                    <a:lnT w="12700" cmpd="sng">
                      <a:noFill/>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a:t>
                      </a:r>
                    </a:p>
                  </a:txBody>
                  <a:tcPr marL="45326" marR="45326" marT="22663" marB="22663" anchor="ctr">
                    <a:lnL w="12700" cmpd="sng">
                      <a:noFill/>
                    </a:lnL>
                    <a:lnR w="12700" cmpd="sng">
                      <a:noFill/>
                    </a:lnR>
                    <a:lnT w="12700" cmpd="sng">
                      <a:noFill/>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9%</a:t>
                      </a:r>
                    </a:p>
                  </a:txBody>
                  <a:tcPr marL="45326" marR="45326" marT="22663" marB="22663" anchor="ctr">
                    <a:lnL w="12700" cmpd="sng">
                      <a:noFill/>
                    </a:lnL>
                    <a:lnR w="12700" cmpd="sng">
                      <a:noFill/>
                    </a:lnR>
                    <a:lnT w="12700" cmpd="sng">
                      <a:noFill/>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5107249"/>
                  </a:ext>
                </a:extLst>
              </a:tr>
              <a:tr h="471053">
                <a:tc>
                  <a:txBody>
                    <a:bodyPr/>
                    <a:lstStyle/>
                    <a:p>
                      <a:r>
                        <a:rPr lang="en-US" sz="1000" b="1" dirty="0">
                          <a:solidFill>
                            <a:schemeClr val="tx1"/>
                          </a:solidFill>
                          <a:latin typeface="Montserrat" panose="00000500000000000000" pitchFamily="50" charset="0"/>
                        </a:rPr>
                        <a:t>Content Marketing</a:t>
                      </a:r>
                    </a:p>
                  </a:txBody>
                  <a:tcPr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12%</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11%</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25%</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9%</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11%</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121149"/>
                  </a:ext>
                </a:extLst>
              </a:tr>
              <a:tr h="471053">
                <a:tc>
                  <a:txBody>
                    <a:bodyPr/>
                    <a:lstStyle/>
                    <a:p>
                      <a:r>
                        <a:rPr lang="en-US" sz="1000" b="1" dirty="0">
                          <a:solidFill>
                            <a:schemeClr val="tx1"/>
                          </a:solidFill>
                          <a:latin typeface="Montserrat" panose="00000500000000000000" pitchFamily="50" charset="0"/>
                        </a:rPr>
                        <a:t>Personalization</a:t>
                      </a:r>
                    </a:p>
                  </a:txBody>
                  <a:tcPr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effectLst/>
                          <a:latin typeface="Montserrat" panose="00000500000000000000" pitchFamily="50" charset="0"/>
                        </a:rPr>
                        <a:t>9%</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9 %</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effectLst/>
                          <a:latin typeface="Montserrat" panose="00000500000000000000" pitchFamily="50" charset="0"/>
                        </a:rPr>
                        <a:t>-</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11%</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12%</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effectLst/>
                          <a:latin typeface="Montserrat" panose="00000500000000000000" pitchFamily="50" charset="0"/>
                        </a:rPr>
                        <a:t>-</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84633"/>
                  </a:ext>
                </a:extLst>
              </a:tr>
              <a:tr h="471053">
                <a:tc>
                  <a:txBody>
                    <a:bodyPr/>
                    <a:lstStyle/>
                    <a:p>
                      <a:r>
                        <a:rPr lang="en-US" sz="1000" b="1" dirty="0">
                          <a:solidFill>
                            <a:schemeClr val="tx1"/>
                          </a:solidFill>
                          <a:latin typeface="Montserrat" panose="00000500000000000000" pitchFamily="50" charset="0"/>
                        </a:rPr>
                        <a:t>Video Advertising</a:t>
                      </a:r>
                    </a:p>
                  </a:txBody>
                  <a:tcPr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8 %</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9 %</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9%</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effectLst/>
                          <a:latin typeface="Montserrat" panose="00000500000000000000" pitchFamily="50" charset="0"/>
                        </a:rPr>
                        <a:t>-</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11%</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9 %</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11%</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9125250"/>
                  </a:ext>
                </a:extLst>
              </a:tr>
              <a:tr h="471053">
                <a:tc>
                  <a:txBody>
                    <a:bodyPr/>
                    <a:lstStyle/>
                    <a:p>
                      <a:r>
                        <a:rPr lang="en-US" sz="1000" b="1" dirty="0">
                          <a:solidFill>
                            <a:schemeClr val="tx1"/>
                          </a:solidFill>
                          <a:latin typeface="Montserrat" panose="00000500000000000000" pitchFamily="50" charset="0"/>
                        </a:rPr>
                        <a:t>Lead Generation</a:t>
                      </a:r>
                    </a:p>
                  </a:txBody>
                  <a:tcPr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12%</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effectLst/>
                          <a:latin typeface="Montserrat" panose="00000500000000000000" pitchFamily="50" charset="0"/>
                        </a:rPr>
                        <a:t>11%</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2%</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effectLst/>
                          <a:latin typeface="Montserrat" panose="00000500000000000000" pitchFamily="50" charset="0"/>
                        </a:rPr>
                        <a:t>25%</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12%</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25%</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effectLst/>
                          <a:latin typeface="Montserrat" panose="00000500000000000000" pitchFamily="50" charset="0"/>
                        </a:rPr>
                        <a:t>-</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25 %</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8251447"/>
                  </a:ext>
                </a:extLst>
              </a:tr>
              <a:tr h="471053">
                <a:tc>
                  <a:txBody>
                    <a:bodyPr/>
                    <a:lstStyle/>
                    <a:p>
                      <a:r>
                        <a:rPr lang="en-US" sz="1000" b="1" dirty="0">
                          <a:solidFill>
                            <a:schemeClr val="tx1"/>
                          </a:solidFill>
                          <a:latin typeface="Montserrat" panose="00000500000000000000" pitchFamily="50" charset="0"/>
                        </a:rPr>
                        <a:t>Marketing Analytics</a:t>
                      </a:r>
                    </a:p>
                  </a:txBody>
                  <a:tcPr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9%</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12%</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9%</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11%</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9%</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2%</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855609"/>
                  </a:ext>
                </a:extLst>
              </a:tr>
              <a:tr h="471053">
                <a:tc>
                  <a:txBody>
                    <a:bodyPr/>
                    <a:lstStyle/>
                    <a:p>
                      <a:r>
                        <a:rPr lang="en-US" sz="1000" b="1" dirty="0">
                          <a:solidFill>
                            <a:schemeClr val="tx1"/>
                          </a:solidFill>
                          <a:latin typeface="Montserrat" panose="00000500000000000000" pitchFamily="50" charset="0"/>
                        </a:rPr>
                        <a:t>Mobile Marketing</a:t>
                      </a:r>
                    </a:p>
                  </a:txBody>
                  <a:tcPr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2%</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12%</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25%</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11%</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2%</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2979392"/>
                  </a:ext>
                </a:extLst>
              </a:tr>
              <a:tr h="471053">
                <a:tc>
                  <a:txBody>
                    <a:bodyPr/>
                    <a:lstStyle/>
                    <a:p>
                      <a:r>
                        <a:rPr lang="en-US" sz="1000" b="1" dirty="0">
                          <a:solidFill>
                            <a:schemeClr val="tx1"/>
                          </a:solidFill>
                          <a:latin typeface="Montserrat" panose="00000500000000000000" pitchFamily="50" charset="0"/>
                        </a:rPr>
                        <a:t>Email Marketing</a:t>
                      </a:r>
                    </a:p>
                  </a:txBody>
                  <a:tcPr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2%</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2%</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2%</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9%</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11%</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2%</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a:t>
                      </a:r>
                    </a:p>
                  </a:txBody>
                  <a:tcPr marL="45326" marR="45326" marT="22663" marB="22663" anchor="ctr">
                    <a:lnL w="12700" cmpd="sng">
                      <a:noFill/>
                    </a:lnL>
                    <a:lnR w="12700" cmpd="sng">
                      <a:noFill/>
                    </a:lnR>
                    <a:lnT w="3175" cap="flat" cmpd="sng" algn="ctr">
                      <a:solidFill>
                        <a:schemeClr val="accent6">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68866154"/>
                  </a:ext>
                </a:extLst>
              </a:tr>
            </a:tbl>
          </a:graphicData>
        </a:graphic>
      </p:graphicFrame>
    </p:spTree>
    <p:extLst>
      <p:ext uri="{BB962C8B-B14F-4D97-AF65-F5344CB8AC3E}">
        <p14:creationId xmlns:p14="http://schemas.microsoft.com/office/powerpoint/2010/main" val="213272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6EAE707-E450-7057-EC9C-ABF9A38A7AC1}"/>
              </a:ext>
            </a:extLst>
          </p:cNvPr>
          <p:cNvSpPr txBox="1"/>
          <p:nvPr/>
        </p:nvSpPr>
        <p:spPr>
          <a:xfrm>
            <a:off x="4298079" y="486545"/>
            <a:ext cx="3595856" cy="553998"/>
          </a:xfrm>
          <a:prstGeom prst="rect">
            <a:avLst/>
          </a:prstGeom>
          <a:noFill/>
        </p:spPr>
        <p:txBody>
          <a:bodyPr wrap="none" rtlCol="0">
            <a:spAutoFit/>
          </a:bodyPr>
          <a:lstStyle/>
          <a:p>
            <a:pPr algn="ctr"/>
            <a:r>
              <a:rPr lang="en-US" sz="3000" dirty="0">
                <a:solidFill>
                  <a:schemeClr val="tx2">
                    <a:lumMod val="60000"/>
                    <a:lumOff val="40000"/>
                  </a:schemeClr>
                </a:solidFill>
                <a:latin typeface="Montserrat" panose="00000500000000000000" pitchFamily="50" charset="0"/>
              </a:rPr>
              <a:t>Budget VS Actual</a:t>
            </a:r>
          </a:p>
        </p:txBody>
      </p:sp>
      <p:graphicFrame>
        <p:nvGraphicFramePr>
          <p:cNvPr id="3" name="Chart 2">
            <a:extLst>
              <a:ext uri="{FF2B5EF4-FFF2-40B4-BE49-F238E27FC236}">
                <a16:creationId xmlns:a16="http://schemas.microsoft.com/office/drawing/2014/main" id="{9FE97CF8-6F33-AE54-2B89-FA4804135008}"/>
              </a:ext>
            </a:extLst>
          </p:cNvPr>
          <p:cNvGraphicFramePr/>
          <p:nvPr>
            <p:extLst>
              <p:ext uri="{D42A27DB-BD31-4B8C-83A1-F6EECF244321}">
                <p14:modId xmlns:p14="http://schemas.microsoft.com/office/powerpoint/2010/main" val="203887070"/>
              </p:ext>
            </p:extLst>
          </p:nvPr>
        </p:nvGraphicFramePr>
        <p:xfrm>
          <a:off x="1181100" y="1219200"/>
          <a:ext cx="9829800" cy="4919133"/>
        </p:xfrm>
        <a:graphic>
          <a:graphicData uri="http://schemas.openxmlformats.org/drawingml/2006/chart">
            <c:chart xmlns:c="http://schemas.openxmlformats.org/drawingml/2006/chart" xmlns:r="http://schemas.openxmlformats.org/officeDocument/2006/relationships" r:id="rId3"/>
          </a:graphicData>
        </a:graphic>
      </p:graphicFrame>
      <p:sp>
        <p:nvSpPr>
          <p:cNvPr id="4" name="Rounded Rectangle 3">
            <a:extLst>
              <a:ext uri="{FF2B5EF4-FFF2-40B4-BE49-F238E27FC236}">
                <a16:creationId xmlns:a16="http://schemas.microsoft.com/office/drawing/2014/main" id="{2C0AE68D-5010-C0F5-3967-1090FF5CEFCD}"/>
              </a:ext>
            </a:extLst>
          </p:cNvPr>
          <p:cNvSpPr/>
          <p:nvPr/>
        </p:nvSpPr>
        <p:spPr>
          <a:xfrm>
            <a:off x="1852189" y="4437024"/>
            <a:ext cx="357909" cy="229645"/>
          </a:xfrm>
          <a:prstGeom prst="roundRect">
            <a:avLst/>
          </a:prstGeom>
          <a:solidFill>
            <a:schemeClr val="bg1">
              <a:alpha val="85000"/>
            </a:schemeClr>
          </a:solidFill>
          <a:ln>
            <a:noFill/>
          </a:ln>
          <a:effectLst>
            <a:outerShdw blurRad="139700" dist="63500" dir="2700000" sx="98000" sy="98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A" sz="900" b="1" dirty="0">
                <a:solidFill>
                  <a:schemeClr val="tx2"/>
                </a:solidFill>
                <a:latin typeface="Montserrat" pitchFamily="2" charset="77"/>
              </a:rPr>
              <a:t>27%</a:t>
            </a:r>
          </a:p>
        </p:txBody>
      </p:sp>
      <p:sp>
        <p:nvSpPr>
          <p:cNvPr id="8" name="Rounded Rectangle 7">
            <a:extLst>
              <a:ext uri="{FF2B5EF4-FFF2-40B4-BE49-F238E27FC236}">
                <a16:creationId xmlns:a16="http://schemas.microsoft.com/office/drawing/2014/main" id="{689F6313-D547-42E9-BC88-A2DF72137027}"/>
              </a:ext>
            </a:extLst>
          </p:cNvPr>
          <p:cNvSpPr/>
          <p:nvPr/>
        </p:nvSpPr>
        <p:spPr>
          <a:xfrm>
            <a:off x="2304496" y="4437024"/>
            <a:ext cx="357909" cy="229645"/>
          </a:xfrm>
          <a:prstGeom prst="roundRect">
            <a:avLst/>
          </a:prstGeom>
          <a:solidFill>
            <a:schemeClr val="bg1">
              <a:alpha val="85000"/>
            </a:schemeClr>
          </a:solidFill>
          <a:ln>
            <a:noFill/>
          </a:ln>
          <a:effectLst>
            <a:outerShdw blurRad="139700" dist="63500" dir="2700000" sx="98000" sy="98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A" sz="900" b="1" dirty="0">
                <a:solidFill>
                  <a:schemeClr val="tx2"/>
                </a:solidFill>
                <a:latin typeface="Montserrat" pitchFamily="2" charset="77"/>
              </a:rPr>
              <a:t>27%</a:t>
            </a:r>
          </a:p>
        </p:txBody>
      </p:sp>
      <p:sp>
        <p:nvSpPr>
          <p:cNvPr id="10" name="Rounded Rectangle 9">
            <a:extLst>
              <a:ext uri="{FF2B5EF4-FFF2-40B4-BE49-F238E27FC236}">
                <a16:creationId xmlns:a16="http://schemas.microsoft.com/office/drawing/2014/main" id="{23B602A2-225A-BA0F-3E24-06C63C14AD0B}"/>
              </a:ext>
            </a:extLst>
          </p:cNvPr>
          <p:cNvSpPr/>
          <p:nvPr/>
        </p:nvSpPr>
        <p:spPr>
          <a:xfrm>
            <a:off x="2753833" y="4437024"/>
            <a:ext cx="357909" cy="229645"/>
          </a:xfrm>
          <a:prstGeom prst="roundRect">
            <a:avLst/>
          </a:prstGeom>
          <a:solidFill>
            <a:schemeClr val="bg1">
              <a:alpha val="85000"/>
            </a:schemeClr>
          </a:solidFill>
          <a:ln>
            <a:noFill/>
          </a:ln>
          <a:effectLst>
            <a:outerShdw blurRad="139700" dist="63500" dir="2700000" sx="98000" sy="98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A" sz="900" b="1" dirty="0">
                <a:solidFill>
                  <a:schemeClr val="tx2"/>
                </a:solidFill>
                <a:latin typeface="Montserrat" pitchFamily="2" charset="77"/>
              </a:rPr>
              <a:t>27%</a:t>
            </a:r>
          </a:p>
        </p:txBody>
      </p:sp>
      <p:sp>
        <p:nvSpPr>
          <p:cNvPr id="12" name="Rounded Rectangle 11">
            <a:extLst>
              <a:ext uri="{FF2B5EF4-FFF2-40B4-BE49-F238E27FC236}">
                <a16:creationId xmlns:a16="http://schemas.microsoft.com/office/drawing/2014/main" id="{3E4DBAC6-AE12-C2F4-2A57-1653D05B1815}"/>
              </a:ext>
            </a:extLst>
          </p:cNvPr>
          <p:cNvSpPr/>
          <p:nvPr/>
        </p:nvSpPr>
        <p:spPr>
          <a:xfrm>
            <a:off x="3216590" y="4397269"/>
            <a:ext cx="357909" cy="229645"/>
          </a:xfrm>
          <a:prstGeom prst="roundRect">
            <a:avLst/>
          </a:prstGeom>
          <a:solidFill>
            <a:schemeClr val="bg1">
              <a:alpha val="85000"/>
            </a:schemeClr>
          </a:solidFill>
          <a:ln>
            <a:noFill/>
          </a:ln>
          <a:effectLst>
            <a:outerShdw blurRad="139700" dist="63500" dir="2700000" sx="98000" sy="98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A" sz="900" b="1" dirty="0">
                <a:solidFill>
                  <a:schemeClr val="tx2"/>
                </a:solidFill>
                <a:latin typeface="Montserrat" pitchFamily="2" charset="77"/>
              </a:rPr>
              <a:t>28%</a:t>
            </a:r>
          </a:p>
        </p:txBody>
      </p:sp>
      <p:sp>
        <p:nvSpPr>
          <p:cNvPr id="14" name="Rounded Rectangle 13">
            <a:extLst>
              <a:ext uri="{FF2B5EF4-FFF2-40B4-BE49-F238E27FC236}">
                <a16:creationId xmlns:a16="http://schemas.microsoft.com/office/drawing/2014/main" id="{0742A0CF-22E2-1D93-6A05-A4E1A9912BF2}"/>
              </a:ext>
            </a:extLst>
          </p:cNvPr>
          <p:cNvSpPr/>
          <p:nvPr/>
        </p:nvSpPr>
        <p:spPr>
          <a:xfrm>
            <a:off x="3658203" y="4325710"/>
            <a:ext cx="357909" cy="229645"/>
          </a:xfrm>
          <a:prstGeom prst="roundRect">
            <a:avLst/>
          </a:prstGeom>
          <a:solidFill>
            <a:schemeClr val="bg1">
              <a:alpha val="85000"/>
            </a:schemeClr>
          </a:solidFill>
          <a:ln>
            <a:noFill/>
          </a:ln>
          <a:effectLst>
            <a:outerShdw blurRad="139700" dist="63500" dir="2700000" sx="98000" sy="98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A" sz="900" b="1" dirty="0">
                <a:solidFill>
                  <a:schemeClr val="tx2"/>
                </a:solidFill>
                <a:latin typeface="Montserrat" pitchFamily="2" charset="77"/>
              </a:rPr>
              <a:t>30%</a:t>
            </a:r>
          </a:p>
        </p:txBody>
      </p:sp>
      <p:sp>
        <p:nvSpPr>
          <p:cNvPr id="17" name="Rounded Rectangle 16">
            <a:extLst>
              <a:ext uri="{FF2B5EF4-FFF2-40B4-BE49-F238E27FC236}">
                <a16:creationId xmlns:a16="http://schemas.microsoft.com/office/drawing/2014/main" id="{EB86648E-C900-CE6F-9ACD-4376D8FB4B0A}"/>
              </a:ext>
            </a:extLst>
          </p:cNvPr>
          <p:cNvSpPr/>
          <p:nvPr/>
        </p:nvSpPr>
        <p:spPr>
          <a:xfrm>
            <a:off x="4120960" y="4230297"/>
            <a:ext cx="357909" cy="229645"/>
          </a:xfrm>
          <a:prstGeom prst="roundRect">
            <a:avLst/>
          </a:prstGeom>
          <a:solidFill>
            <a:schemeClr val="bg1">
              <a:alpha val="85000"/>
            </a:schemeClr>
          </a:solidFill>
          <a:ln>
            <a:noFill/>
          </a:ln>
          <a:effectLst>
            <a:outerShdw blurRad="139700" dist="63500" dir="2700000" sx="98000" sy="98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A" sz="900" b="1" dirty="0">
                <a:solidFill>
                  <a:schemeClr val="tx2"/>
                </a:solidFill>
                <a:latin typeface="Montserrat" pitchFamily="2" charset="77"/>
              </a:rPr>
              <a:t>33%</a:t>
            </a:r>
          </a:p>
        </p:txBody>
      </p:sp>
      <p:sp>
        <p:nvSpPr>
          <p:cNvPr id="20" name="Rounded Rectangle 19">
            <a:extLst>
              <a:ext uri="{FF2B5EF4-FFF2-40B4-BE49-F238E27FC236}">
                <a16:creationId xmlns:a16="http://schemas.microsoft.com/office/drawing/2014/main" id="{E23BA5B8-AC4B-E653-20F7-658C5C9E2984}"/>
              </a:ext>
            </a:extLst>
          </p:cNvPr>
          <p:cNvSpPr/>
          <p:nvPr/>
        </p:nvSpPr>
        <p:spPr>
          <a:xfrm>
            <a:off x="4565316" y="4007663"/>
            <a:ext cx="357909" cy="229645"/>
          </a:xfrm>
          <a:prstGeom prst="roundRect">
            <a:avLst/>
          </a:prstGeom>
          <a:solidFill>
            <a:schemeClr val="bg1">
              <a:alpha val="85000"/>
            </a:schemeClr>
          </a:solidFill>
          <a:ln>
            <a:noFill/>
          </a:ln>
          <a:effectLst>
            <a:outerShdw blurRad="139700" dist="63500" dir="2700000" sx="98000" sy="98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A" sz="900" b="1" dirty="0">
                <a:solidFill>
                  <a:schemeClr val="tx2"/>
                </a:solidFill>
                <a:latin typeface="Montserrat" pitchFamily="2" charset="77"/>
              </a:rPr>
              <a:t>40%</a:t>
            </a:r>
          </a:p>
        </p:txBody>
      </p:sp>
      <p:sp>
        <p:nvSpPr>
          <p:cNvPr id="22" name="Rounded Rectangle 21">
            <a:extLst>
              <a:ext uri="{FF2B5EF4-FFF2-40B4-BE49-F238E27FC236}">
                <a16:creationId xmlns:a16="http://schemas.microsoft.com/office/drawing/2014/main" id="{39BE5478-D4ED-C7DC-EEC1-32783765B6B0}"/>
              </a:ext>
            </a:extLst>
          </p:cNvPr>
          <p:cNvSpPr/>
          <p:nvPr/>
        </p:nvSpPr>
        <p:spPr>
          <a:xfrm>
            <a:off x="5019876" y="3832735"/>
            <a:ext cx="357909" cy="229645"/>
          </a:xfrm>
          <a:prstGeom prst="roundRect">
            <a:avLst/>
          </a:prstGeom>
          <a:solidFill>
            <a:schemeClr val="bg1">
              <a:alpha val="85000"/>
            </a:schemeClr>
          </a:solidFill>
          <a:ln>
            <a:noFill/>
          </a:ln>
          <a:effectLst>
            <a:outerShdw blurRad="139700" dist="63500" dir="2700000" sx="98000" sy="98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A" sz="900" b="1" dirty="0">
                <a:solidFill>
                  <a:schemeClr val="tx2"/>
                </a:solidFill>
                <a:latin typeface="Montserrat" pitchFamily="2" charset="77"/>
              </a:rPr>
              <a:t>45%</a:t>
            </a:r>
          </a:p>
        </p:txBody>
      </p:sp>
      <p:sp>
        <p:nvSpPr>
          <p:cNvPr id="23" name="Rounded Rectangle 22">
            <a:extLst>
              <a:ext uri="{FF2B5EF4-FFF2-40B4-BE49-F238E27FC236}">
                <a16:creationId xmlns:a16="http://schemas.microsoft.com/office/drawing/2014/main" id="{580DA184-0A9B-FE1E-31D5-689664153F45}"/>
              </a:ext>
            </a:extLst>
          </p:cNvPr>
          <p:cNvSpPr/>
          <p:nvPr/>
        </p:nvSpPr>
        <p:spPr>
          <a:xfrm>
            <a:off x="5482635" y="3474928"/>
            <a:ext cx="357909" cy="229645"/>
          </a:xfrm>
          <a:prstGeom prst="roundRect">
            <a:avLst/>
          </a:prstGeom>
          <a:solidFill>
            <a:schemeClr val="bg1">
              <a:alpha val="85000"/>
            </a:schemeClr>
          </a:solidFill>
          <a:ln>
            <a:noFill/>
          </a:ln>
          <a:effectLst>
            <a:outerShdw blurRad="139700" dist="63500" dir="2700000" sx="98000" sy="98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A" sz="900" b="1" dirty="0">
                <a:solidFill>
                  <a:schemeClr val="tx2"/>
                </a:solidFill>
                <a:latin typeface="Montserrat" pitchFamily="2" charset="77"/>
              </a:rPr>
              <a:t>56%</a:t>
            </a:r>
          </a:p>
        </p:txBody>
      </p:sp>
      <p:sp>
        <p:nvSpPr>
          <p:cNvPr id="24" name="Rounded Rectangle 23">
            <a:extLst>
              <a:ext uri="{FF2B5EF4-FFF2-40B4-BE49-F238E27FC236}">
                <a16:creationId xmlns:a16="http://schemas.microsoft.com/office/drawing/2014/main" id="{90B37978-31D8-DC31-7B55-7ECAA904FF45}"/>
              </a:ext>
            </a:extLst>
          </p:cNvPr>
          <p:cNvSpPr/>
          <p:nvPr/>
        </p:nvSpPr>
        <p:spPr>
          <a:xfrm>
            <a:off x="5921753" y="3215257"/>
            <a:ext cx="357909" cy="229645"/>
          </a:xfrm>
          <a:prstGeom prst="roundRect">
            <a:avLst/>
          </a:prstGeom>
          <a:solidFill>
            <a:schemeClr val="bg1">
              <a:alpha val="85000"/>
            </a:schemeClr>
          </a:solidFill>
          <a:ln>
            <a:noFill/>
          </a:ln>
          <a:effectLst>
            <a:outerShdw blurRad="139700" dist="63500" dir="2700000" sx="98000" sy="98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A" sz="900" b="1" dirty="0">
                <a:solidFill>
                  <a:schemeClr val="tx2"/>
                </a:solidFill>
                <a:latin typeface="Montserrat" pitchFamily="2" charset="77"/>
              </a:rPr>
              <a:t>64%</a:t>
            </a:r>
          </a:p>
        </p:txBody>
      </p:sp>
      <p:sp>
        <p:nvSpPr>
          <p:cNvPr id="25" name="Rounded Rectangle 24">
            <a:extLst>
              <a:ext uri="{FF2B5EF4-FFF2-40B4-BE49-F238E27FC236}">
                <a16:creationId xmlns:a16="http://schemas.microsoft.com/office/drawing/2014/main" id="{E0608B5C-A16A-05EB-350B-EE57237A4188}"/>
              </a:ext>
            </a:extLst>
          </p:cNvPr>
          <p:cNvSpPr/>
          <p:nvPr/>
        </p:nvSpPr>
        <p:spPr>
          <a:xfrm>
            <a:off x="6389867" y="2770414"/>
            <a:ext cx="357909" cy="229645"/>
          </a:xfrm>
          <a:prstGeom prst="roundRect">
            <a:avLst/>
          </a:prstGeom>
          <a:solidFill>
            <a:schemeClr val="bg1">
              <a:alpha val="85000"/>
            </a:schemeClr>
          </a:solidFill>
          <a:ln>
            <a:noFill/>
          </a:ln>
          <a:effectLst>
            <a:outerShdw blurRad="139700" dist="63500" dir="2700000" sx="98000" sy="98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A" sz="900" b="1" dirty="0">
                <a:solidFill>
                  <a:schemeClr val="tx2"/>
                </a:solidFill>
                <a:latin typeface="Montserrat" pitchFamily="2" charset="77"/>
              </a:rPr>
              <a:t>64%</a:t>
            </a:r>
          </a:p>
        </p:txBody>
      </p:sp>
      <p:sp>
        <p:nvSpPr>
          <p:cNvPr id="26" name="Rounded Rectangle 25">
            <a:extLst>
              <a:ext uri="{FF2B5EF4-FFF2-40B4-BE49-F238E27FC236}">
                <a16:creationId xmlns:a16="http://schemas.microsoft.com/office/drawing/2014/main" id="{A4E08176-D2AA-1A5C-979D-D3DB994197E9}"/>
              </a:ext>
            </a:extLst>
          </p:cNvPr>
          <p:cNvSpPr/>
          <p:nvPr/>
        </p:nvSpPr>
        <p:spPr>
          <a:xfrm>
            <a:off x="6840431" y="2517104"/>
            <a:ext cx="357909" cy="229645"/>
          </a:xfrm>
          <a:prstGeom prst="roundRect">
            <a:avLst/>
          </a:prstGeom>
          <a:solidFill>
            <a:schemeClr val="bg1">
              <a:alpha val="85000"/>
            </a:schemeClr>
          </a:solidFill>
          <a:ln>
            <a:noFill/>
          </a:ln>
          <a:effectLst>
            <a:outerShdw blurRad="139700" dist="63500" dir="2700000" sx="98000" sy="98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A" sz="900" b="1" dirty="0">
                <a:solidFill>
                  <a:schemeClr val="tx2"/>
                </a:solidFill>
                <a:latin typeface="Montserrat" pitchFamily="2" charset="77"/>
              </a:rPr>
              <a:t>79%</a:t>
            </a:r>
          </a:p>
        </p:txBody>
      </p:sp>
      <p:sp>
        <p:nvSpPr>
          <p:cNvPr id="27" name="Rounded Rectangle 26">
            <a:extLst>
              <a:ext uri="{FF2B5EF4-FFF2-40B4-BE49-F238E27FC236}">
                <a16:creationId xmlns:a16="http://schemas.microsoft.com/office/drawing/2014/main" id="{0FE5FF13-F534-AE2F-59B3-9424D4AACDC3}"/>
              </a:ext>
            </a:extLst>
          </p:cNvPr>
          <p:cNvSpPr/>
          <p:nvPr/>
        </p:nvSpPr>
        <p:spPr>
          <a:xfrm>
            <a:off x="7282394" y="2307037"/>
            <a:ext cx="357909" cy="229645"/>
          </a:xfrm>
          <a:prstGeom prst="roundRect">
            <a:avLst/>
          </a:prstGeom>
          <a:solidFill>
            <a:schemeClr val="bg1">
              <a:alpha val="85000"/>
            </a:schemeClr>
          </a:solidFill>
          <a:ln>
            <a:noFill/>
          </a:ln>
          <a:effectLst>
            <a:outerShdw blurRad="139700" dist="63500" dir="2700000" sx="98000" sy="98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A" sz="900" b="1" dirty="0">
                <a:solidFill>
                  <a:schemeClr val="tx2"/>
                </a:solidFill>
                <a:latin typeface="Montserrat" pitchFamily="2" charset="77"/>
              </a:rPr>
              <a:t>86%</a:t>
            </a:r>
          </a:p>
        </p:txBody>
      </p:sp>
      <p:sp>
        <p:nvSpPr>
          <p:cNvPr id="28" name="Rounded Rectangle 27">
            <a:extLst>
              <a:ext uri="{FF2B5EF4-FFF2-40B4-BE49-F238E27FC236}">
                <a16:creationId xmlns:a16="http://schemas.microsoft.com/office/drawing/2014/main" id="{8054FBBC-D4ED-8CBE-E168-D3BA45676681}"/>
              </a:ext>
            </a:extLst>
          </p:cNvPr>
          <p:cNvSpPr/>
          <p:nvPr/>
        </p:nvSpPr>
        <p:spPr>
          <a:xfrm>
            <a:off x="7728952" y="2208186"/>
            <a:ext cx="357909" cy="229645"/>
          </a:xfrm>
          <a:prstGeom prst="roundRect">
            <a:avLst/>
          </a:prstGeom>
          <a:solidFill>
            <a:schemeClr val="bg1">
              <a:alpha val="85000"/>
            </a:schemeClr>
          </a:solidFill>
          <a:ln>
            <a:noFill/>
          </a:ln>
          <a:effectLst>
            <a:outerShdw blurRad="139700" dist="63500" dir="2700000" sx="98000" sy="98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A" sz="900" b="1" dirty="0">
                <a:solidFill>
                  <a:schemeClr val="tx2"/>
                </a:solidFill>
                <a:latin typeface="Montserrat" pitchFamily="2" charset="77"/>
              </a:rPr>
              <a:t>92%</a:t>
            </a:r>
          </a:p>
        </p:txBody>
      </p:sp>
      <p:sp>
        <p:nvSpPr>
          <p:cNvPr id="29" name="Rounded Rectangle 28">
            <a:extLst>
              <a:ext uri="{FF2B5EF4-FFF2-40B4-BE49-F238E27FC236}">
                <a16:creationId xmlns:a16="http://schemas.microsoft.com/office/drawing/2014/main" id="{FDA19990-F60E-0CAC-BC21-E0D9AF0DF83E}"/>
              </a:ext>
            </a:extLst>
          </p:cNvPr>
          <p:cNvSpPr/>
          <p:nvPr/>
        </p:nvSpPr>
        <p:spPr>
          <a:xfrm>
            <a:off x="8199817" y="2134048"/>
            <a:ext cx="357909" cy="229645"/>
          </a:xfrm>
          <a:prstGeom prst="roundRect">
            <a:avLst/>
          </a:prstGeom>
          <a:solidFill>
            <a:schemeClr val="bg1">
              <a:alpha val="85000"/>
            </a:schemeClr>
          </a:solidFill>
          <a:ln>
            <a:noFill/>
          </a:ln>
          <a:effectLst>
            <a:outerShdw blurRad="139700" dist="63500" dir="2700000" sx="98000" sy="98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A" sz="900" b="1" dirty="0">
                <a:solidFill>
                  <a:schemeClr val="tx2"/>
                </a:solidFill>
                <a:latin typeface="Montserrat" pitchFamily="2" charset="77"/>
              </a:rPr>
              <a:t>95%</a:t>
            </a:r>
          </a:p>
        </p:txBody>
      </p:sp>
      <p:sp>
        <p:nvSpPr>
          <p:cNvPr id="30" name="Rounded Rectangle 29">
            <a:extLst>
              <a:ext uri="{FF2B5EF4-FFF2-40B4-BE49-F238E27FC236}">
                <a16:creationId xmlns:a16="http://schemas.microsoft.com/office/drawing/2014/main" id="{EB2AAC00-72F0-656B-EF0C-ACB1A194364A}"/>
              </a:ext>
            </a:extLst>
          </p:cNvPr>
          <p:cNvSpPr/>
          <p:nvPr/>
        </p:nvSpPr>
        <p:spPr>
          <a:xfrm>
            <a:off x="8662049" y="2090799"/>
            <a:ext cx="357909" cy="229645"/>
          </a:xfrm>
          <a:prstGeom prst="roundRect">
            <a:avLst/>
          </a:prstGeom>
          <a:solidFill>
            <a:schemeClr val="bg1">
              <a:alpha val="85000"/>
            </a:schemeClr>
          </a:solidFill>
          <a:ln>
            <a:noFill/>
          </a:ln>
          <a:effectLst>
            <a:outerShdw blurRad="139700" dist="63500" dir="2700000" sx="98000" sy="98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A" sz="900" b="1" dirty="0">
                <a:solidFill>
                  <a:schemeClr val="tx2"/>
                </a:solidFill>
                <a:latin typeface="Montserrat" pitchFamily="2" charset="77"/>
              </a:rPr>
              <a:t>97%</a:t>
            </a:r>
          </a:p>
        </p:txBody>
      </p:sp>
      <p:sp>
        <p:nvSpPr>
          <p:cNvPr id="31" name="Rounded Rectangle 30">
            <a:extLst>
              <a:ext uri="{FF2B5EF4-FFF2-40B4-BE49-F238E27FC236}">
                <a16:creationId xmlns:a16="http://schemas.microsoft.com/office/drawing/2014/main" id="{D248E17C-0CDC-C441-3621-9FB0F9590904}"/>
              </a:ext>
            </a:extLst>
          </p:cNvPr>
          <p:cNvSpPr/>
          <p:nvPr/>
        </p:nvSpPr>
        <p:spPr>
          <a:xfrm>
            <a:off x="9112961" y="2047553"/>
            <a:ext cx="357909" cy="229645"/>
          </a:xfrm>
          <a:prstGeom prst="roundRect">
            <a:avLst/>
          </a:prstGeom>
          <a:solidFill>
            <a:schemeClr val="bg1">
              <a:alpha val="85000"/>
            </a:schemeClr>
          </a:solidFill>
          <a:ln>
            <a:noFill/>
          </a:ln>
          <a:effectLst>
            <a:outerShdw blurRad="139700" dist="63500" dir="2700000" sx="98000" sy="98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A" sz="900" b="1" dirty="0">
                <a:solidFill>
                  <a:schemeClr val="tx2"/>
                </a:solidFill>
                <a:latin typeface="Montserrat" pitchFamily="2" charset="77"/>
              </a:rPr>
              <a:t>98%</a:t>
            </a:r>
          </a:p>
        </p:txBody>
      </p:sp>
      <p:sp>
        <p:nvSpPr>
          <p:cNvPr id="32" name="Rounded Rectangle 31">
            <a:extLst>
              <a:ext uri="{FF2B5EF4-FFF2-40B4-BE49-F238E27FC236}">
                <a16:creationId xmlns:a16="http://schemas.microsoft.com/office/drawing/2014/main" id="{164B8791-4DA0-E71C-0C71-2C781FE37E8F}"/>
              </a:ext>
            </a:extLst>
          </p:cNvPr>
          <p:cNvSpPr/>
          <p:nvPr/>
        </p:nvSpPr>
        <p:spPr>
          <a:xfrm>
            <a:off x="9558300" y="2016663"/>
            <a:ext cx="357909" cy="229645"/>
          </a:xfrm>
          <a:prstGeom prst="roundRect">
            <a:avLst/>
          </a:prstGeom>
          <a:solidFill>
            <a:schemeClr val="bg1">
              <a:alpha val="85000"/>
            </a:schemeClr>
          </a:solidFill>
          <a:ln>
            <a:noFill/>
          </a:ln>
          <a:effectLst>
            <a:outerShdw blurRad="139700" dist="63500" dir="2700000" sx="98000" sy="98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A" sz="900" b="1" dirty="0">
                <a:solidFill>
                  <a:schemeClr val="tx2"/>
                </a:solidFill>
                <a:latin typeface="Montserrat" pitchFamily="2" charset="77"/>
              </a:rPr>
              <a:t>99%</a:t>
            </a:r>
          </a:p>
        </p:txBody>
      </p:sp>
      <p:sp>
        <p:nvSpPr>
          <p:cNvPr id="33" name="Rounded Rectangle 32">
            <a:extLst>
              <a:ext uri="{FF2B5EF4-FFF2-40B4-BE49-F238E27FC236}">
                <a16:creationId xmlns:a16="http://schemas.microsoft.com/office/drawing/2014/main" id="{F28BBA04-4921-07B6-E109-70F5CC75EF2F}"/>
              </a:ext>
            </a:extLst>
          </p:cNvPr>
          <p:cNvSpPr/>
          <p:nvPr/>
        </p:nvSpPr>
        <p:spPr>
          <a:xfrm>
            <a:off x="10457268" y="1998129"/>
            <a:ext cx="357909" cy="229645"/>
          </a:xfrm>
          <a:prstGeom prst="roundRect">
            <a:avLst/>
          </a:prstGeom>
          <a:solidFill>
            <a:schemeClr val="bg1">
              <a:alpha val="85000"/>
            </a:schemeClr>
          </a:solidFill>
          <a:ln>
            <a:noFill/>
          </a:ln>
          <a:effectLst>
            <a:outerShdw blurRad="139700" dist="63500" dir="2700000" sx="98000" sy="98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A" sz="900" b="1" dirty="0">
                <a:solidFill>
                  <a:schemeClr val="tx2"/>
                </a:solidFill>
                <a:latin typeface="Montserrat" pitchFamily="2" charset="77"/>
              </a:rPr>
              <a:t>100%</a:t>
            </a:r>
          </a:p>
        </p:txBody>
      </p:sp>
      <p:sp>
        <p:nvSpPr>
          <p:cNvPr id="34" name="Rounded Rectangle 33">
            <a:extLst>
              <a:ext uri="{FF2B5EF4-FFF2-40B4-BE49-F238E27FC236}">
                <a16:creationId xmlns:a16="http://schemas.microsoft.com/office/drawing/2014/main" id="{21F6EC88-34DE-955E-219E-A182211CEB3B}"/>
              </a:ext>
            </a:extLst>
          </p:cNvPr>
          <p:cNvSpPr/>
          <p:nvPr/>
        </p:nvSpPr>
        <p:spPr>
          <a:xfrm>
            <a:off x="10018449" y="1998129"/>
            <a:ext cx="357909" cy="229645"/>
          </a:xfrm>
          <a:prstGeom prst="roundRect">
            <a:avLst/>
          </a:prstGeom>
          <a:solidFill>
            <a:schemeClr val="bg1">
              <a:alpha val="85000"/>
            </a:schemeClr>
          </a:solidFill>
          <a:ln>
            <a:noFill/>
          </a:ln>
          <a:effectLst>
            <a:outerShdw blurRad="139700" dist="63500" dir="2700000" sx="98000" sy="98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A" sz="900" b="1" dirty="0">
                <a:solidFill>
                  <a:schemeClr val="tx2"/>
                </a:solidFill>
                <a:latin typeface="Montserrat" pitchFamily="2" charset="77"/>
              </a:rPr>
              <a:t>100%</a:t>
            </a:r>
          </a:p>
        </p:txBody>
      </p:sp>
    </p:spTree>
    <p:extLst>
      <p:ext uri="{BB962C8B-B14F-4D97-AF65-F5344CB8AC3E}">
        <p14:creationId xmlns:p14="http://schemas.microsoft.com/office/powerpoint/2010/main" val="3092222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graphicEl>
                                              <a:chart seriesIdx="-3" categoryIdx="-3" bldStep="gridLegend"/>
                                            </p:graphicEl>
                                          </p:spTgt>
                                        </p:tgtEl>
                                        <p:attrNameLst>
                                          <p:attrName>style.visibility</p:attrName>
                                        </p:attrNameLst>
                                      </p:cBhvr>
                                      <p:to>
                                        <p:strVal val="visible"/>
                                      </p:to>
                                    </p:set>
                                    <p:animEffect transition="in" filter="wipe(left)">
                                      <p:cBhvr>
                                        <p:cTn id="7" dur="1000"/>
                                        <p:tgtEl>
                                          <p:spTgt spid="3">
                                            <p:graphicEl>
                                              <a:chart seriesIdx="-3" categoryIdx="-3" bldStep="gridLegend"/>
                                            </p:graphicEl>
                                          </p:spTgt>
                                        </p:tgtEl>
                                      </p:cBhvr>
                                    </p:animEffect>
                                  </p:childTnLst>
                                </p:cTn>
                              </p:par>
                              <p:par>
                                <p:cTn id="8" presetID="22" presetClass="entr" presetSubtype="4" fill="hold" grpId="0" nodeType="withEffect">
                                  <p:stCondLst>
                                    <p:cond delay="1000"/>
                                  </p:stCondLst>
                                  <p:childTnLst>
                                    <p:set>
                                      <p:cBhvr>
                                        <p:cTn id="9" dur="1" fill="hold">
                                          <p:stCondLst>
                                            <p:cond delay="0"/>
                                          </p:stCondLst>
                                        </p:cTn>
                                        <p:tgtEl>
                                          <p:spTgt spid="3">
                                            <p:graphicEl>
                                              <a:chart seriesIdx="0" categoryIdx="-4" bldStep="series"/>
                                            </p:graphicEl>
                                          </p:spTgt>
                                        </p:tgtEl>
                                        <p:attrNameLst>
                                          <p:attrName>style.visibility</p:attrName>
                                        </p:attrNameLst>
                                      </p:cBhvr>
                                      <p:to>
                                        <p:strVal val="visible"/>
                                      </p:to>
                                    </p:set>
                                    <p:animEffect transition="in" filter="wipe(down)">
                                      <p:cBhvr>
                                        <p:cTn id="10" dur="1000"/>
                                        <p:tgtEl>
                                          <p:spTgt spid="3">
                                            <p:graphicEl>
                                              <a:chart seriesIdx="0" categoryIdx="-4" bldStep="series"/>
                                            </p:graphicEl>
                                          </p:spTgt>
                                        </p:tgtEl>
                                      </p:cBhvr>
                                    </p:animEffect>
                                  </p:childTnLst>
                                </p:cTn>
                              </p:par>
                              <p:par>
                                <p:cTn id="11" presetID="22" presetClass="entr" presetSubtype="4" fill="hold" grpId="0" nodeType="withEffect">
                                  <p:stCondLst>
                                    <p:cond delay="2000"/>
                                  </p:stCondLst>
                                  <p:childTnLst>
                                    <p:set>
                                      <p:cBhvr>
                                        <p:cTn id="12" dur="1" fill="hold">
                                          <p:stCondLst>
                                            <p:cond delay="0"/>
                                          </p:stCondLst>
                                        </p:cTn>
                                        <p:tgtEl>
                                          <p:spTgt spid="3">
                                            <p:graphicEl>
                                              <a:chart seriesIdx="1" categoryIdx="-4" bldStep="series"/>
                                            </p:graphicEl>
                                          </p:spTgt>
                                        </p:tgtEl>
                                        <p:attrNameLst>
                                          <p:attrName>style.visibility</p:attrName>
                                        </p:attrNameLst>
                                      </p:cBhvr>
                                      <p:to>
                                        <p:strVal val="visible"/>
                                      </p:to>
                                    </p:set>
                                    <p:animEffect transition="in" filter="wipe(down)">
                                      <p:cBhvr>
                                        <p:cTn id="13" dur="1000"/>
                                        <p:tgtEl>
                                          <p:spTgt spid="3">
                                            <p:graphicEl>
                                              <a:chart seriesIdx="1" categoryIdx="-4" bldStep="series"/>
                                            </p:graphicEl>
                                          </p:spTgt>
                                        </p:tgtEl>
                                      </p:cBhvr>
                                    </p:animEffect>
                                  </p:childTnLst>
                                </p:cTn>
                              </p:par>
                              <p:par>
                                <p:cTn id="14" presetID="22" presetClass="entr" presetSubtype="4" fill="hold" grpId="0" nodeType="withEffect">
                                  <p:stCondLst>
                                    <p:cond delay="3000"/>
                                  </p:stCondLst>
                                  <p:childTnLst>
                                    <p:set>
                                      <p:cBhvr>
                                        <p:cTn id="15" dur="1" fill="hold">
                                          <p:stCondLst>
                                            <p:cond delay="0"/>
                                          </p:stCondLst>
                                        </p:cTn>
                                        <p:tgtEl>
                                          <p:spTgt spid="3">
                                            <p:graphicEl>
                                              <a:chart seriesIdx="2" categoryIdx="-4" bldStep="series"/>
                                            </p:graphicEl>
                                          </p:spTgt>
                                        </p:tgtEl>
                                        <p:attrNameLst>
                                          <p:attrName>style.visibility</p:attrName>
                                        </p:attrNameLst>
                                      </p:cBhvr>
                                      <p:to>
                                        <p:strVal val="visible"/>
                                      </p:to>
                                    </p:set>
                                    <p:animEffect transition="in" filter="wipe(down)">
                                      <p:cBhvr>
                                        <p:cTn id="16" dur="1000"/>
                                        <p:tgtEl>
                                          <p:spTgt spid="3">
                                            <p:graphicEl>
                                              <a:chart seriesIdx="2" categoryIdx="-4" bldStep="series"/>
                                            </p:graphicEl>
                                          </p:spTgt>
                                        </p:tgtEl>
                                      </p:cBhvr>
                                    </p:animEffect>
                                  </p:childTnLst>
                                </p:cTn>
                              </p:par>
                              <p:par>
                                <p:cTn id="17" presetID="42" presetClass="entr" presetSubtype="0" fill="hold" grpId="0" nodeType="withEffect">
                                  <p:stCondLst>
                                    <p:cond delay="30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3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300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300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300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1000"/>
                                        <p:tgtEl>
                                          <p:spTgt spid="14"/>
                                        </p:tgtEl>
                                      </p:cBhvr>
                                    </p:animEffect>
                                    <p:anim calcmode="lin" valueType="num">
                                      <p:cBhvr>
                                        <p:cTn id="40" dur="1000" fill="hold"/>
                                        <p:tgtEl>
                                          <p:spTgt spid="14"/>
                                        </p:tgtEl>
                                        <p:attrNameLst>
                                          <p:attrName>ppt_x</p:attrName>
                                        </p:attrNameLst>
                                      </p:cBhvr>
                                      <p:tavLst>
                                        <p:tav tm="0">
                                          <p:val>
                                            <p:strVal val="#ppt_x"/>
                                          </p:val>
                                        </p:tav>
                                        <p:tav tm="100000">
                                          <p:val>
                                            <p:strVal val="#ppt_x"/>
                                          </p:val>
                                        </p:tav>
                                      </p:tavLst>
                                    </p:anim>
                                    <p:anim calcmode="lin" valueType="num">
                                      <p:cBhvr>
                                        <p:cTn id="41" dur="1000" fill="hold"/>
                                        <p:tgtEl>
                                          <p:spTgt spid="14"/>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300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1000"/>
                                        <p:tgtEl>
                                          <p:spTgt spid="17"/>
                                        </p:tgtEl>
                                      </p:cBhvr>
                                    </p:animEffect>
                                    <p:anim calcmode="lin" valueType="num">
                                      <p:cBhvr>
                                        <p:cTn id="45" dur="1000" fill="hold"/>
                                        <p:tgtEl>
                                          <p:spTgt spid="17"/>
                                        </p:tgtEl>
                                        <p:attrNameLst>
                                          <p:attrName>ppt_x</p:attrName>
                                        </p:attrNameLst>
                                      </p:cBhvr>
                                      <p:tavLst>
                                        <p:tav tm="0">
                                          <p:val>
                                            <p:strVal val="#ppt_x"/>
                                          </p:val>
                                        </p:tav>
                                        <p:tav tm="100000">
                                          <p:val>
                                            <p:strVal val="#ppt_x"/>
                                          </p:val>
                                        </p:tav>
                                      </p:tavLst>
                                    </p:anim>
                                    <p:anim calcmode="lin" valueType="num">
                                      <p:cBhvr>
                                        <p:cTn id="46" dur="1000" fill="hold"/>
                                        <p:tgtEl>
                                          <p:spTgt spid="17"/>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300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1000"/>
                                        <p:tgtEl>
                                          <p:spTgt spid="20"/>
                                        </p:tgtEl>
                                      </p:cBhvr>
                                    </p:animEffect>
                                    <p:anim calcmode="lin" valueType="num">
                                      <p:cBhvr>
                                        <p:cTn id="50" dur="1000" fill="hold"/>
                                        <p:tgtEl>
                                          <p:spTgt spid="20"/>
                                        </p:tgtEl>
                                        <p:attrNameLst>
                                          <p:attrName>ppt_x</p:attrName>
                                        </p:attrNameLst>
                                      </p:cBhvr>
                                      <p:tavLst>
                                        <p:tav tm="0">
                                          <p:val>
                                            <p:strVal val="#ppt_x"/>
                                          </p:val>
                                        </p:tav>
                                        <p:tav tm="100000">
                                          <p:val>
                                            <p:strVal val="#ppt_x"/>
                                          </p:val>
                                        </p:tav>
                                      </p:tavLst>
                                    </p:anim>
                                    <p:anim calcmode="lin" valueType="num">
                                      <p:cBhvr>
                                        <p:cTn id="51" dur="1000" fill="hold"/>
                                        <p:tgtEl>
                                          <p:spTgt spid="20"/>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300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1000"/>
                                        <p:tgtEl>
                                          <p:spTgt spid="22"/>
                                        </p:tgtEl>
                                      </p:cBhvr>
                                    </p:animEffect>
                                    <p:anim calcmode="lin" valueType="num">
                                      <p:cBhvr>
                                        <p:cTn id="55" dur="1000" fill="hold"/>
                                        <p:tgtEl>
                                          <p:spTgt spid="22"/>
                                        </p:tgtEl>
                                        <p:attrNameLst>
                                          <p:attrName>ppt_x</p:attrName>
                                        </p:attrNameLst>
                                      </p:cBhvr>
                                      <p:tavLst>
                                        <p:tav tm="0">
                                          <p:val>
                                            <p:strVal val="#ppt_x"/>
                                          </p:val>
                                        </p:tav>
                                        <p:tav tm="100000">
                                          <p:val>
                                            <p:strVal val="#ppt_x"/>
                                          </p:val>
                                        </p:tav>
                                      </p:tavLst>
                                    </p:anim>
                                    <p:anim calcmode="lin" valueType="num">
                                      <p:cBhvr>
                                        <p:cTn id="56" dur="1000" fill="hold"/>
                                        <p:tgtEl>
                                          <p:spTgt spid="22"/>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300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1000"/>
                                        <p:tgtEl>
                                          <p:spTgt spid="23"/>
                                        </p:tgtEl>
                                      </p:cBhvr>
                                    </p:animEffect>
                                    <p:anim calcmode="lin" valueType="num">
                                      <p:cBhvr>
                                        <p:cTn id="60" dur="1000" fill="hold"/>
                                        <p:tgtEl>
                                          <p:spTgt spid="23"/>
                                        </p:tgtEl>
                                        <p:attrNameLst>
                                          <p:attrName>ppt_x</p:attrName>
                                        </p:attrNameLst>
                                      </p:cBhvr>
                                      <p:tavLst>
                                        <p:tav tm="0">
                                          <p:val>
                                            <p:strVal val="#ppt_x"/>
                                          </p:val>
                                        </p:tav>
                                        <p:tav tm="100000">
                                          <p:val>
                                            <p:strVal val="#ppt_x"/>
                                          </p:val>
                                        </p:tav>
                                      </p:tavLst>
                                    </p:anim>
                                    <p:anim calcmode="lin" valueType="num">
                                      <p:cBhvr>
                                        <p:cTn id="61" dur="1000" fill="hold"/>
                                        <p:tgtEl>
                                          <p:spTgt spid="23"/>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300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1000"/>
                                        <p:tgtEl>
                                          <p:spTgt spid="24"/>
                                        </p:tgtEl>
                                      </p:cBhvr>
                                    </p:animEffect>
                                    <p:anim calcmode="lin" valueType="num">
                                      <p:cBhvr>
                                        <p:cTn id="65" dur="1000" fill="hold"/>
                                        <p:tgtEl>
                                          <p:spTgt spid="24"/>
                                        </p:tgtEl>
                                        <p:attrNameLst>
                                          <p:attrName>ppt_x</p:attrName>
                                        </p:attrNameLst>
                                      </p:cBhvr>
                                      <p:tavLst>
                                        <p:tav tm="0">
                                          <p:val>
                                            <p:strVal val="#ppt_x"/>
                                          </p:val>
                                        </p:tav>
                                        <p:tav tm="100000">
                                          <p:val>
                                            <p:strVal val="#ppt_x"/>
                                          </p:val>
                                        </p:tav>
                                      </p:tavLst>
                                    </p:anim>
                                    <p:anim calcmode="lin" valueType="num">
                                      <p:cBhvr>
                                        <p:cTn id="66" dur="1000" fill="hold"/>
                                        <p:tgtEl>
                                          <p:spTgt spid="24"/>
                                        </p:tgtEl>
                                        <p:attrNameLst>
                                          <p:attrName>ppt_y</p:attrName>
                                        </p:attrNameLst>
                                      </p:cBhvr>
                                      <p:tavLst>
                                        <p:tav tm="0">
                                          <p:val>
                                            <p:strVal val="#ppt_y+.1"/>
                                          </p:val>
                                        </p:tav>
                                        <p:tav tm="100000">
                                          <p:val>
                                            <p:strVal val="#ppt_y"/>
                                          </p:val>
                                        </p:tav>
                                      </p:tavLst>
                                    </p:anim>
                                  </p:childTnLst>
                                </p:cTn>
                              </p:par>
                              <p:par>
                                <p:cTn id="67" presetID="47" presetClass="entr" presetSubtype="0" fill="hold" grpId="0" nodeType="withEffect">
                                  <p:stCondLst>
                                    <p:cond delay="4000"/>
                                  </p:stCondLst>
                                  <p:childTnLst>
                                    <p:set>
                                      <p:cBhvr>
                                        <p:cTn id="68" dur="1" fill="hold">
                                          <p:stCondLst>
                                            <p:cond delay="0"/>
                                          </p:stCondLst>
                                        </p:cTn>
                                        <p:tgtEl>
                                          <p:spTgt spid="25"/>
                                        </p:tgtEl>
                                        <p:attrNameLst>
                                          <p:attrName>style.visibility</p:attrName>
                                        </p:attrNameLst>
                                      </p:cBhvr>
                                      <p:to>
                                        <p:strVal val="visible"/>
                                      </p:to>
                                    </p:set>
                                    <p:animEffect transition="in" filter="fade">
                                      <p:cBhvr>
                                        <p:cTn id="69" dur="1000"/>
                                        <p:tgtEl>
                                          <p:spTgt spid="25"/>
                                        </p:tgtEl>
                                      </p:cBhvr>
                                    </p:animEffect>
                                    <p:anim calcmode="lin" valueType="num">
                                      <p:cBhvr>
                                        <p:cTn id="70" dur="1000" fill="hold"/>
                                        <p:tgtEl>
                                          <p:spTgt spid="25"/>
                                        </p:tgtEl>
                                        <p:attrNameLst>
                                          <p:attrName>ppt_x</p:attrName>
                                        </p:attrNameLst>
                                      </p:cBhvr>
                                      <p:tavLst>
                                        <p:tav tm="0">
                                          <p:val>
                                            <p:strVal val="#ppt_x"/>
                                          </p:val>
                                        </p:tav>
                                        <p:tav tm="100000">
                                          <p:val>
                                            <p:strVal val="#ppt_x"/>
                                          </p:val>
                                        </p:tav>
                                      </p:tavLst>
                                    </p:anim>
                                    <p:anim calcmode="lin" valueType="num">
                                      <p:cBhvr>
                                        <p:cTn id="71" dur="1000" fill="hold"/>
                                        <p:tgtEl>
                                          <p:spTgt spid="25"/>
                                        </p:tgtEl>
                                        <p:attrNameLst>
                                          <p:attrName>ppt_y</p:attrName>
                                        </p:attrNameLst>
                                      </p:cBhvr>
                                      <p:tavLst>
                                        <p:tav tm="0">
                                          <p:val>
                                            <p:strVal val="#ppt_y-.1"/>
                                          </p:val>
                                        </p:tav>
                                        <p:tav tm="100000">
                                          <p:val>
                                            <p:strVal val="#ppt_y"/>
                                          </p:val>
                                        </p:tav>
                                      </p:tavLst>
                                    </p:anim>
                                  </p:childTnLst>
                                </p:cTn>
                              </p:par>
                              <p:par>
                                <p:cTn id="72" presetID="47" presetClass="entr" presetSubtype="0" fill="hold" grpId="0" nodeType="withEffect">
                                  <p:stCondLst>
                                    <p:cond delay="400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1000"/>
                                        <p:tgtEl>
                                          <p:spTgt spid="26"/>
                                        </p:tgtEl>
                                      </p:cBhvr>
                                    </p:animEffect>
                                    <p:anim calcmode="lin" valueType="num">
                                      <p:cBhvr>
                                        <p:cTn id="75" dur="1000" fill="hold"/>
                                        <p:tgtEl>
                                          <p:spTgt spid="26"/>
                                        </p:tgtEl>
                                        <p:attrNameLst>
                                          <p:attrName>ppt_x</p:attrName>
                                        </p:attrNameLst>
                                      </p:cBhvr>
                                      <p:tavLst>
                                        <p:tav tm="0">
                                          <p:val>
                                            <p:strVal val="#ppt_x"/>
                                          </p:val>
                                        </p:tav>
                                        <p:tav tm="100000">
                                          <p:val>
                                            <p:strVal val="#ppt_x"/>
                                          </p:val>
                                        </p:tav>
                                      </p:tavLst>
                                    </p:anim>
                                    <p:anim calcmode="lin" valueType="num">
                                      <p:cBhvr>
                                        <p:cTn id="76" dur="1000" fill="hold"/>
                                        <p:tgtEl>
                                          <p:spTgt spid="26"/>
                                        </p:tgtEl>
                                        <p:attrNameLst>
                                          <p:attrName>ppt_y</p:attrName>
                                        </p:attrNameLst>
                                      </p:cBhvr>
                                      <p:tavLst>
                                        <p:tav tm="0">
                                          <p:val>
                                            <p:strVal val="#ppt_y-.1"/>
                                          </p:val>
                                        </p:tav>
                                        <p:tav tm="100000">
                                          <p:val>
                                            <p:strVal val="#ppt_y"/>
                                          </p:val>
                                        </p:tav>
                                      </p:tavLst>
                                    </p:anim>
                                  </p:childTnLst>
                                </p:cTn>
                              </p:par>
                              <p:par>
                                <p:cTn id="77" presetID="47" presetClass="entr" presetSubtype="0" fill="hold" grpId="0" nodeType="withEffect">
                                  <p:stCondLst>
                                    <p:cond delay="4000"/>
                                  </p:stCondLst>
                                  <p:childTnLst>
                                    <p:set>
                                      <p:cBhvr>
                                        <p:cTn id="78" dur="1" fill="hold">
                                          <p:stCondLst>
                                            <p:cond delay="0"/>
                                          </p:stCondLst>
                                        </p:cTn>
                                        <p:tgtEl>
                                          <p:spTgt spid="27"/>
                                        </p:tgtEl>
                                        <p:attrNameLst>
                                          <p:attrName>style.visibility</p:attrName>
                                        </p:attrNameLst>
                                      </p:cBhvr>
                                      <p:to>
                                        <p:strVal val="visible"/>
                                      </p:to>
                                    </p:set>
                                    <p:animEffect transition="in" filter="fade">
                                      <p:cBhvr>
                                        <p:cTn id="79" dur="1000"/>
                                        <p:tgtEl>
                                          <p:spTgt spid="27"/>
                                        </p:tgtEl>
                                      </p:cBhvr>
                                    </p:animEffect>
                                    <p:anim calcmode="lin" valueType="num">
                                      <p:cBhvr>
                                        <p:cTn id="80" dur="1000" fill="hold"/>
                                        <p:tgtEl>
                                          <p:spTgt spid="27"/>
                                        </p:tgtEl>
                                        <p:attrNameLst>
                                          <p:attrName>ppt_x</p:attrName>
                                        </p:attrNameLst>
                                      </p:cBhvr>
                                      <p:tavLst>
                                        <p:tav tm="0">
                                          <p:val>
                                            <p:strVal val="#ppt_x"/>
                                          </p:val>
                                        </p:tav>
                                        <p:tav tm="100000">
                                          <p:val>
                                            <p:strVal val="#ppt_x"/>
                                          </p:val>
                                        </p:tav>
                                      </p:tavLst>
                                    </p:anim>
                                    <p:anim calcmode="lin" valueType="num">
                                      <p:cBhvr>
                                        <p:cTn id="81" dur="1000" fill="hold"/>
                                        <p:tgtEl>
                                          <p:spTgt spid="27"/>
                                        </p:tgtEl>
                                        <p:attrNameLst>
                                          <p:attrName>ppt_y</p:attrName>
                                        </p:attrNameLst>
                                      </p:cBhvr>
                                      <p:tavLst>
                                        <p:tav tm="0">
                                          <p:val>
                                            <p:strVal val="#ppt_y-.1"/>
                                          </p:val>
                                        </p:tav>
                                        <p:tav tm="100000">
                                          <p:val>
                                            <p:strVal val="#ppt_y"/>
                                          </p:val>
                                        </p:tav>
                                      </p:tavLst>
                                    </p:anim>
                                  </p:childTnLst>
                                </p:cTn>
                              </p:par>
                              <p:par>
                                <p:cTn id="82" presetID="47" presetClass="entr" presetSubtype="0" fill="hold" grpId="0" nodeType="withEffect">
                                  <p:stCondLst>
                                    <p:cond delay="4000"/>
                                  </p:stCondLst>
                                  <p:childTnLst>
                                    <p:set>
                                      <p:cBhvr>
                                        <p:cTn id="83" dur="1" fill="hold">
                                          <p:stCondLst>
                                            <p:cond delay="0"/>
                                          </p:stCondLst>
                                        </p:cTn>
                                        <p:tgtEl>
                                          <p:spTgt spid="28"/>
                                        </p:tgtEl>
                                        <p:attrNameLst>
                                          <p:attrName>style.visibility</p:attrName>
                                        </p:attrNameLst>
                                      </p:cBhvr>
                                      <p:to>
                                        <p:strVal val="visible"/>
                                      </p:to>
                                    </p:set>
                                    <p:animEffect transition="in" filter="fade">
                                      <p:cBhvr>
                                        <p:cTn id="84" dur="1000"/>
                                        <p:tgtEl>
                                          <p:spTgt spid="28"/>
                                        </p:tgtEl>
                                      </p:cBhvr>
                                    </p:animEffect>
                                    <p:anim calcmode="lin" valueType="num">
                                      <p:cBhvr>
                                        <p:cTn id="85" dur="1000" fill="hold"/>
                                        <p:tgtEl>
                                          <p:spTgt spid="28"/>
                                        </p:tgtEl>
                                        <p:attrNameLst>
                                          <p:attrName>ppt_x</p:attrName>
                                        </p:attrNameLst>
                                      </p:cBhvr>
                                      <p:tavLst>
                                        <p:tav tm="0">
                                          <p:val>
                                            <p:strVal val="#ppt_x"/>
                                          </p:val>
                                        </p:tav>
                                        <p:tav tm="100000">
                                          <p:val>
                                            <p:strVal val="#ppt_x"/>
                                          </p:val>
                                        </p:tav>
                                      </p:tavLst>
                                    </p:anim>
                                    <p:anim calcmode="lin" valueType="num">
                                      <p:cBhvr>
                                        <p:cTn id="86" dur="1000" fill="hold"/>
                                        <p:tgtEl>
                                          <p:spTgt spid="28"/>
                                        </p:tgtEl>
                                        <p:attrNameLst>
                                          <p:attrName>ppt_y</p:attrName>
                                        </p:attrNameLst>
                                      </p:cBhvr>
                                      <p:tavLst>
                                        <p:tav tm="0">
                                          <p:val>
                                            <p:strVal val="#ppt_y-.1"/>
                                          </p:val>
                                        </p:tav>
                                        <p:tav tm="100000">
                                          <p:val>
                                            <p:strVal val="#ppt_y"/>
                                          </p:val>
                                        </p:tav>
                                      </p:tavLst>
                                    </p:anim>
                                  </p:childTnLst>
                                </p:cTn>
                              </p:par>
                              <p:par>
                                <p:cTn id="87" presetID="47" presetClass="entr" presetSubtype="0" fill="hold" grpId="0" nodeType="withEffect">
                                  <p:stCondLst>
                                    <p:cond delay="4000"/>
                                  </p:stCondLst>
                                  <p:childTnLst>
                                    <p:set>
                                      <p:cBhvr>
                                        <p:cTn id="88" dur="1" fill="hold">
                                          <p:stCondLst>
                                            <p:cond delay="0"/>
                                          </p:stCondLst>
                                        </p:cTn>
                                        <p:tgtEl>
                                          <p:spTgt spid="29"/>
                                        </p:tgtEl>
                                        <p:attrNameLst>
                                          <p:attrName>style.visibility</p:attrName>
                                        </p:attrNameLst>
                                      </p:cBhvr>
                                      <p:to>
                                        <p:strVal val="visible"/>
                                      </p:to>
                                    </p:set>
                                    <p:animEffect transition="in" filter="fade">
                                      <p:cBhvr>
                                        <p:cTn id="89" dur="1000"/>
                                        <p:tgtEl>
                                          <p:spTgt spid="29"/>
                                        </p:tgtEl>
                                      </p:cBhvr>
                                    </p:animEffect>
                                    <p:anim calcmode="lin" valueType="num">
                                      <p:cBhvr>
                                        <p:cTn id="90" dur="1000" fill="hold"/>
                                        <p:tgtEl>
                                          <p:spTgt spid="29"/>
                                        </p:tgtEl>
                                        <p:attrNameLst>
                                          <p:attrName>ppt_x</p:attrName>
                                        </p:attrNameLst>
                                      </p:cBhvr>
                                      <p:tavLst>
                                        <p:tav tm="0">
                                          <p:val>
                                            <p:strVal val="#ppt_x"/>
                                          </p:val>
                                        </p:tav>
                                        <p:tav tm="100000">
                                          <p:val>
                                            <p:strVal val="#ppt_x"/>
                                          </p:val>
                                        </p:tav>
                                      </p:tavLst>
                                    </p:anim>
                                    <p:anim calcmode="lin" valueType="num">
                                      <p:cBhvr>
                                        <p:cTn id="91" dur="1000" fill="hold"/>
                                        <p:tgtEl>
                                          <p:spTgt spid="29"/>
                                        </p:tgtEl>
                                        <p:attrNameLst>
                                          <p:attrName>ppt_y</p:attrName>
                                        </p:attrNameLst>
                                      </p:cBhvr>
                                      <p:tavLst>
                                        <p:tav tm="0">
                                          <p:val>
                                            <p:strVal val="#ppt_y-.1"/>
                                          </p:val>
                                        </p:tav>
                                        <p:tav tm="100000">
                                          <p:val>
                                            <p:strVal val="#ppt_y"/>
                                          </p:val>
                                        </p:tav>
                                      </p:tavLst>
                                    </p:anim>
                                  </p:childTnLst>
                                </p:cTn>
                              </p:par>
                              <p:par>
                                <p:cTn id="92" presetID="47" presetClass="entr" presetSubtype="0" fill="hold" grpId="0" nodeType="withEffect">
                                  <p:stCondLst>
                                    <p:cond delay="4000"/>
                                  </p:stCondLst>
                                  <p:childTnLst>
                                    <p:set>
                                      <p:cBhvr>
                                        <p:cTn id="93" dur="1" fill="hold">
                                          <p:stCondLst>
                                            <p:cond delay="0"/>
                                          </p:stCondLst>
                                        </p:cTn>
                                        <p:tgtEl>
                                          <p:spTgt spid="30"/>
                                        </p:tgtEl>
                                        <p:attrNameLst>
                                          <p:attrName>style.visibility</p:attrName>
                                        </p:attrNameLst>
                                      </p:cBhvr>
                                      <p:to>
                                        <p:strVal val="visible"/>
                                      </p:to>
                                    </p:set>
                                    <p:animEffect transition="in" filter="fade">
                                      <p:cBhvr>
                                        <p:cTn id="94" dur="1000"/>
                                        <p:tgtEl>
                                          <p:spTgt spid="30"/>
                                        </p:tgtEl>
                                      </p:cBhvr>
                                    </p:animEffect>
                                    <p:anim calcmode="lin" valueType="num">
                                      <p:cBhvr>
                                        <p:cTn id="95" dur="1000" fill="hold"/>
                                        <p:tgtEl>
                                          <p:spTgt spid="30"/>
                                        </p:tgtEl>
                                        <p:attrNameLst>
                                          <p:attrName>ppt_x</p:attrName>
                                        </p:attrNameLst>
                                      </p:cBhvr>
                                      <p:tavLst>
                                        <p:tav tm="0">
                                          <p:val>
                                            <p:strVal val="#ppt_x"/>
                                          </p:val>
                                        </p:tav>
                                        <p:tav tm="100000">
                                          <p:val>
                                            <p:strVal val="#ppt_x"/>
                                          </p:val>
                                        </p:tav>
                                      </p:tavLst>
                                    </p:anim>
                                    <p:anim calcmode="lin" valueType="num">
                                      <p:cBhvr>
                                        <p:cTn id="96" dur="1000" fill="hold"/>
                                        <p:tgtEl>
                                          <p:spTgt spid="30"/>
                                        </p:tgtEl>
                                        <p:attrNameLst>
                                          <p:attrName>ppt_y</p:attrName>
                                        </p:attrNameLst>
                                      </p:cBhvr>
                                      <p:tavLst>
                                        <p:tav tm="0">
                                          <p:val>
                                            <p:strVal val="#ppt_y-.1"/>
                                          </p:val>
                                        </p:tav>
                                        <p:tav tm="100000">
                                          <p:val>
                                            <p:strVal val="#ppt_y"/>
                                          </p:val>
                                        </p:tav>
                                      </p:tavLst>
                                    </p:anim>
                                  </p:childTnLst>
                                </p:cTn>
                              </p:par>
                              <p:par>
                                <p:cTn id="97" presetID="47" presetClass="entr" presetSubtype="0" fill="hold" grpId="0" nodeType="withEffect">
                                  <p:stCondLst>
                                    <p:cond delay="4000"/>
                                  </p:stCondLst>
                                  <p:childTnLst>
                                    <p:set>
                                      <p:cBhvr>
                                        <p:cTn id="98" dur="1" fill="hold">
                                          <p:stCondLst>
                                            <p:cond delay="0"/>
                                          </p:stCondLst>
                                        </p:cTn>
                                        <p:tgtEl>
                                          <p:spTgt spid="31"/>
                                        </p:tgtEl>
                                        <p:attrNameLst>
                                          <p:attrName>style.visibility</p:attrName>
                                        </p:attrNameLst>
                                      </p:cBhvr>
                                      <p:to>
                                        <p:strVal val="visible"/>
                                      </p:to>
                                    </p:set>
                                    <p:animEffect transition="in" filter="fade">
                                      <p:cBhvr>
                                        <p:cTn id="99" dur="1000"/>
                                        <p:tgtEl>
                                          <p:spTgt spid="31"/>
                                        </p:tgtEl>
                                      </p:cBhvr>
                                    </p:animEffect>
                                    <p:anim calcmode="lin" valueType="num">
                                      <p:cBhvr>
                                        <p:cTn id="100" dur="1000" fill="hold"/>
                                        <p:tgtEl>
                                          <p:spTgt spid="31"/>
                                        </p:tgtEl>
                                        <p:attrNameLst>
                                          <p:attrName>ppt_x</p:attrName>
                                        </p:attrNameLst>
                                      </p:cBhvr>
                                      <p:tavLst>
                                        <p:tav tm="0">
                                          <p:val>
                                            <p:strVal val="#ppt_x"/>
                                          </p:val>
                                        </p:tav>
                                        <p:tav tm="100000">
                                          <p:val>
                                            <p:strVal val="#ppt_x"/>
                                          </p:val>
                                        </p:tav>
                                      </p:tavLst>
                                    </p:anim>
                                    <p:anim calcmode="lin" valueType="num">
                                      <p:cBhvr>
                                        <p:cTn id="101" dur="1000" fill="hold"/>
                                        <p:tgtEl>
                                          <p:spTgt spid="31"/>
                                        </p:tgtEl>
                                        <p:attrNameLst>
                                          <p:attrName>ppt_y</p:attrName>
                                        </p:attrNameLst>
                                      </p:cBhvr>
                                      <p:tavLst>
                                        <p:tav tm="0">
                                          <p:val>
                                            <p:strVal val="#ppt_y-.1"/>
                                          </p:val>
                                        </p:tav>
                                        <p:tav tm="100000">
                                          <p:val>
                                            <p:strVal val="#ppt_y"/>
                                          </p:val>
                                        </p:tav>
                                      </p:tavLst>
                                    </p:anim>
                                  </p:childTnLst>
                                </p:cTn>
                              </p:par>
                              <p:par>
                                <p:cTn id="102" presetID="47" presetClass="entr" presetSubtype="0" fill="hold" grpId="0" nodeType="withEffect">
                                  <p:stCondLst>
                                    <p:cond delay="4000"/>
                                  </p:stCondLst>
                                  <p:childTnLst>
                                    <p:set>
                                      <p:cBhvr>
                                        <p:cTn id="103" dur="1" fill="hold">
                                          <p:stCondLst>
                                            <p:cond delay="0"/>
                                          </p:stCondLst>
                                        </p:cTn>
                                        <p:tgtEl>
                                          <p:spTgt spid="32"/>
                                        </p:tgtEl>
                                        <p:attrNameLst>
                                          <p:attrName>style.visibility</p:attrName>
                                        </p:attrNameLst>
                                      </p:cBhvr>
                                      <p:to>
                                        <p:strVal val="visible"/>
                                      </p:to>
                                    </p:set>
                                    <p:animEffect transition="in" filter="fade">
                                      <p:cBhvr>
                                        <p:cTn id="104" dur="1000"/>
                                        <p:tgtEl>
                                          <p:spTgt spid="32"/>
                                        </p:tgtEl>
                                      </p:cBhvr>
                                    </p:animEffect>
                                    <p:anim calcmode="lin" valueType="num">
                                      <p:cBhvr>
                                        <p:cTn id="105" dur="1000" fill="hold"/>
                                        <p:tgtEl>
                                          <p:spTgt spid="32"/>
                                        </p:tgtEl>
                                        <p:attrNameLst>
                                          <p:attrName>ppt_x</p:attrName>
                                        </p:attrNameLst>
                                      </p:cBhvr>
                                      <p:tavLst>
                                        <p:tav tm="0">
                                          <p:val>
                                            <p:strVal val="#ppt_x"/>
                                          </p:val>
                                        </p:tav>
                                        <p:tav tm="100000">
                                          <p:val>
                                            <p:strVal val="#ppt_x"/>
                                          </p:val>
                                        </p:tav>
                                      </p:tavLst>
                                    </p:anim>
                                    <p:anim calcmode="lin" valueType="num">
                                      <p:cBhvr>
                                        <p:cTn id="106" dur="1000" fill="hold"/>
                                        <p:tgtEl>
                                          <p:spTgt spid="32"/>
                                        </p:tgtEl>
                                        <p:attrNameLst>
                                          <p:attrName>ppt_y</p:attrName>
                                        </p:attrNameLst>
                                      </p:cBhvr>
                                      <p:tavLst>
                                        <p:tav tm="0">
                                          <p:val>
                                            <p:strVal val="#ppt_y-.1"/>
                                          </p:val>
                                        </p:tav>
                                        <p:tav tm="100000">
                                          <p:val>
                                            <p:strVal val="#ppt_y"/>
                                          </p:val>
                                        </p:tav>
                                      </p:tavLst>
                                    </p:anim>
                                  </p:childTnLst>
                                </p:cTn>
                              </p:par>
                              <p:par>
                                <p:cTn id="107" presetID="47" presetClass="entr" presetSubtype="0" fill="hold" grpId="0" nodeType="withEffect">
                                  <p:stCondLst>
                                    <p:cond delay="4000"/>
                                  </p:stCondLst>
                                  <p:childTnLst>
                                    <p:set>
                                      <p:cBhvr>
                                        <p:cTn id="108" dur="1" fill="hold">
                                          <p:stCondLst>
                                            <p:cond delay="0"/>
                                          </p:stCondLst>
                                        </p:cTn>
                                        <p:tgtEl>
                                          <p:spTgt spid="34"/>
                                        </p:tgtEl>
                                        <p:attrNameLst>
                                          <p:attrName>style.visibility</p:attrName>
                                        </p:attrNameLst>
                                      </p:cBhvr>
                                      <p:to>
                                        <p:strVal val="visible"/>
                                      </p:to>
                                    </p:set>
                                    <p:animEffect transition="in" filter="fade">
                                      <p:cBhvr>
                                        <p:cTn id="109" dur="1000"/>
                                        <p:tgtEl>
                                          <p:spTgt spid="34"/>
                                        </p:tgtEl>
                                      </p:cBhvr>
                                    </p:animEffect>
                                    <p:anim calcmode="lin" valueType="num">
                                      <p:cBhvr>
                                        <p:cTn id="110" dur="1000" fill="hold"/>
                                        <p:tgtEl>
                                          <p:spTgt spid="34"/>
                                        </p:tgtEl>
                                        <p:attrNameLst>
                                          <p:attrName>ppt_x</p:attrName>
                                        </p:attrNameLst>
                                      </p:cBhvr>
                                      <p:tavLst>
                                        <p:tav tm="0">
                                          <p:val>
                                            <p:strVal val="#ppt_x"/>
                                          </p:val>
                                        </p:tav>
                                        <p:tav tm="100000">
                                          <p:val>
                                            <p:strVal val="#ppt_x"/>
                                          </p:val>
                                        </p:tav>
                                      </p:tavLst>
                                    </p:anim>
                                    <p:anim calcmode="lin" valueType="num">
                                      <p:cBhvr>
                                        <p:cTn id="111" dur="1000" fill="hold"/>
                                        <p:tgtEl>
                                          <p:spTgt spid="34"/>
                                        </p:tgtEl>
                                        <p:attrNameLst>
                                          <p:attrName>ppt_y</p:attrName>
                                        </p:attrNameLst>
                                      </p:cBhvr>
                                      <p:tavLst>
                                        <p:tav tm="0">
                                          <p:val>
                                            <p:strVal val="#ppt_y-.1"/>
                                          </p:val>
                                        </p:tav>
                                        <p:tav tm="100000">
                                          <p:val>
                                            <p:strVal val="#ppt_y"/>
                                          </p:val>
                                        </p:tav>
                                      </p:tavLst>
                                    </p:anim>
                                  </p:childTnLst>
                                </p:cTn>
                              </p:par>
                              <p:par>
                                <p:cTn id="112" presetID="47" presetClass="entr" presetSubtype="0" fill="hold" grpId="0" nodeType="withEffect">
                                  <p:stCondLst>
                                    <p:cond delay="4000"/>
                                  </p:stCondLst>
                                  <p:childTnLst>
                                    <p:set>
                                      <p:cBhvr>
                                        <p:cTn id="113" dur="1" fill="hold">
                                          <p:stCondLst>
                                            <p:cond delay="0"/>
                                          </p:stCondLst>
                                        </p:cTn>
                                        <p:tgtEl>
                                          <p:spTgt spid="33"/>
                                        </p:tgtEl>
                                        <p:attrNameLst>
                                          <p:attrName>style.visibility</p:attrName>
                                        </p:attrNameLst>
                                      </p:cBhvr>
                                      <p:to>
                                        <p:strVal val="visible"/>
                                      </p:to>
                                    </p:set>
                                    <p:animEffect transition="in" filter="fade">
                                      <p:cBhvr>
                                        <p:cTn id="114" dur="1000"/>
                                        <p:tgtEl>
                                          <p:spTgt spid="33"/>
                                        </p:tgtEl>
                                      </p:cBhvr>
                                    </p:animEffect>
                                    <p:anim calcmode="lin" valueType="num">
                                      <p:cBhvr>
                                        <p:cTn id="115" dur="1000" fill="hold"/>
                                        <p:tgtEl>
                                          <p:spTgt spid="33"/>
                                        </p:tgtEl>
                                        <p:attrNameLst>
                                          <p:attrName>ppt_x</p:attrName>
                                        </p:attrNameLst>
                                      </p:cBhvr>
                                      <p:tavLst>
                                        <p:tav tm="0">
                                          <p:val>
                                            <p:strVal val="#ppt_x"/>
                                          </p:val>
                                        </p:tav>
                                        <p:tav tm="100000">
                                          <p:val>
                                            <p:strVal val="#ppt_x"/>
                                          </p:val>
                                        </p:tav>
                                      </p:tavLst>
                                    </p:anim>
                                    <p:anim calcmode="lin" valueType="num">
                                      <p:cBhvr>
                                        <p:cTn id="116"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Chart bld="series"/>
        </p:bldSub>
      </p:bldGraphic>
      <p:bldP spid="4" grpId="0" animBg="1"/>
      <p:bldP spid="8" grpId="0" animBg="1"/>
      <p:bldP spid="10" grpId="0" animBg="1"/>
      <p:bldP spid="12" grpId="0" animBg="1"/>
      <p:bldP spid="14" grpId="0" animBg="1"/>
      <p:bldP spid="17" grpId="0" animBg="1"/>
      <p:bldP spid="20"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Rounded Corners 10">
            <a:extLst>
              <a:ext uri="{FF2B5EF4-FFF2-40B4-BE49-F238E27FC236}">
                <a16:creationId xmlns:a16="http://schemas.microsoft.com/office/drawing/2014/main" id="{3CA50F3F-D22E-DD61-8B90-A0C72E44CEA4}"/>
              </a:ext>
            </a:extLst>
          </p:cNvPr>
          <p:cNvSpPr/>
          <p:nvPr/>
        </p:nvSpPr>
        <p:spPr>
          <a:xfrm>
            <a:off x="9664384" y="2256313"/>
            <a:ext cx="1224282" cy="3531538"/>
          </a:xfrm>
          <a:prstGeom prst="roundRect">
            <a:avLst>
              <a:gd name="adj" fmla="val 14728"/>
            </a:avLst>
          </a:prstGeom>
          <a:solidFill>
            <a:srgbClr val="F2F5FA"/>
          </a:solidFill>
          <a:ln w="25400">
            <a:solidFill>
              <a:schemeClr val="bg1"/>
            </a:solidFill>
          </a:ln>
          <a:effectLst>
            <a:outerShdw blurRad="139700" dist="88900" dir="2700000" sx="98000" sy="98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accent1"/>
              </a:solidFill>
              <a:latin typeface="Montserrat" panose="00000500000000000000" pitchFamily="50" charset="0"/>
            </a:endParaRPr>
          </a:p>
        </p:txBody>
      </p:sp>
      <p:sp>
        <p:nvSpPr>
          <p:cNvPr id="55" name="Rectangle: Rounded Corners 10">
            <a:extLst>
              <a:ext uri="{FF2B5EF4-FFF2-40B4-BE49-F238E27FC236}">
                <a16:creationId xmlns:a16="http://schemas.microsoft.com/office/drawing/2014/main" id="{52CB613E-51C8-F790-1A4A-A13758DCB98E}"/>
              </a:ext>
            </a:extLst>
          </p:cNvPr>
          <p:cNvSpPr/>
          <p:nvPr/>
        </p:nvSpPr>
        <p:spPr>
          <a:xfrm>
            <a:off x="8233308" y="2256313"/>
            <a:ext cx="1224282" cy="3531538"/>
          </a:xfrm>
          <a:prstGeom prst="roundRect">
            <a:avLst>
              <a:gd name="adj" fmla="val 14728"/>
            </a:avLst>
          </a:prstGeom>
          <a:solidFill>
            <a:srgbClr val="F2F5FA"/>
          </a:solidFill>
          <a:ln w="25400">
            <a:solidFill>
              <a:schemeClr val="bg1"/>
            </a:solidFill>
          </a:ln>
          <a:effectLst>
            <a:outerShdw blurRad="139700" dist="88900" dir="2700000" sx="98000" sy="98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accent1"/>
              </a:solidFill>
              <a:latin typeface="Montserrat" panose="00000500000000000000" pitchFamily="50" charset="0"/>
            </a:endParaRPr>
          </a:p>
        </p:txBody>
      </p:sp>
      <p:sp>
        <p:nvSpPr>
          <p:cNvPr id="24" name="Rectangle: Rounded Corners 10">
            <a:extLst>
              <a:ext uri="{FF2B5EF4-FFF2-40B4-BE49-F238E27FC236}">
                <a16:creationId xmlns:a16="http://schemas.microsoft.com/office/drawing/2014/main" id="{0FAC333A-19A6-A2D8-0051-91C4123B3D21}"/>
              </a:ext>
            </a:extLst>
          </p:cNvPr>
          <p:cNvSpPr/>
          <p:nvPr/>
        </p:nvSpPr>
        <p:spPr>
          <a:xfrm>
            <a:off x="6802232" y="2256313"/>
            <a:ext cx="1224282" cy="3531538"/>
          </a:xfrm>
          <a:prstGeom prst="roundRect">
            <a:avLst>
              <a:gd name="adj" fmla="val 14728"/>
            </a:avLst>
          </a:prstGeom>
          <a:solidFill>
            <a:srgbClr val="F2F5FA"/>
          </a:solidFill>
          <a:ln w="25400">
            <a:solidFill>
              <a:schemeClr val="bg1"/>
            </a:solidFill>
          </a:ln>
          <a:effectLst>
            <a:outerShdw blurRad="139700" dist="88900" dir="2700000" sx="98000" sy="98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accent1"/>
              </a:solidFill>
              <a:latin typeface="Montserrat" panose="00000500000000000000" pitchFamily="50" charset="0"/>
            </a:endParaRPr>
          </a:p>
        </p:txBody>
      </p:sp>
      <p:sp>
        <p:nvSpPr>
          <p:cNvPr id="14" name="Rectangle: Rounded Corners 10">
            <a:extLst>
              <a:ext uri="{FF2B5EF4-FFF2-40B4-BE49-F238E27FC236}">
                <a16:creationId xmlns:a16="http://schemas.microsoft.com/office/drawing/2014/main" id="{6144084E-9C87-3C3D-8489-A4F94F82E62B}"/>
              </a:ext>
            </a:extLst>
          </p:cNvPr>
          <p:cNvSpPr/>
          <p:nvPr/>
        </p:nvSpPr>
        <p:spPr>
          <a:xfrm>
            <a:off x="5365318" y="2256313"/>
            <a:ext cx="1224282" cy="3531538"/>
          </a:xfrm>
          <a:prstGeom prst="roundRect">
            <a:avLst>
              <a:gd name="adj" fmla="val 14728"/>
            </a:avLst>
          </a:prstGeom>
          <a:solidFill>
            <a:srgbClr val="F2F5FA"/>
          </a:solidFill>
          <a:ln w="25400">
            <a:solidFill>
              <a:schemeClr val="bg1"/>
            </a:solidFill>
          </a:ln>
          <a:effectLst>
            <a:outerShdw blurRad="139700" dist="88900" dir="2700000" sx="98000" sy="98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accent1"/>
              </a:solidFill>
              <a:latin typeface="Montserrat" panose="00000500000000000000" pitchFamily="50" charset="0"/>
            </a:endParaRPr>
          </a:p>
        </p:txBody>
      </p:sp>
      <p:sp>
        <p:nvSpPr>
          <p:cNvPr id="112" name="TextBox 111">
            <a:extLst>
              <a:ext uri="{FF2B5EF4-FFF2-40B4-BE49-F238E27FC236}">
                <a16:creationId xmlns:a16="http://schemas.microsoft.com/office/drawing/2014/main" id="{9898471F-F138-488F-BAB4-B06ED8440782}"/>
              </a:ext>
            </a:extLst>
          </p:cNvPr>
          <p:cNvSpPr txBox="1"/>
          <p:nvPr/>
        </p:nvSpPr>
        <p:spPr>
          <a:xfrm>
            <a:off x="4241967" y="486545"/>
            <a:ext cx="3708066" cy="553998"/>
          </a:xfrm>
          <a:prstGeom prst="rect">
            <a:avLst/>
          </a:prstGeom>
          <a:noFill/>
        </p:spPr>
        <p:txBody>
          <a:bodyPr wrap="none" rtlCol="0">
            <a:spAutoFit/>
          </a:bodyPr>
          <a:lstStyle/>
          <a:p>
            <a:pPr algn="ctr"/>
            <a:r>
              <a:rPr lang="en-US" sz="3000" dirty="0">
                <a:solidFill>
                  <a:schemeClr val="tx2">
                    <a:lumMod val="60000"/>
                    <a:lumOff val="40000"/>
                  </a:schemeClr>
                </a:solidFill>
                <a:latin typeface="Montserrat" panose="00000500000000000000" pitchFamily="50" charset="0"/>
              </a:rPr>
              <a:t>Variance Statistics</a:t>
            </a:r>
          </a:p>
        </p:txBody>
      </p:sp>
      <p:sp>
        <p:nvSpPr>
          <p:cNvPr id="12" name="Rectangle: Rounded Corners 10">
            <a:extLst>
              <a:ext uri="{FF2B5EF4-FFF2-40B4-BE49-F238E27FC236}">
                <a16:creationId xmlns:a16="http://schemas.microsoft.com/office/drawing/2014/main" id="{15CF52EF-B11C-EADC-8FCC-EC0372D37E1C}"/>
              </a:ext>
            </a:extLst>
          </p:cNvPr>
          <p:cNvSpPr/>
          <p:nvPr/>
        </p:nvSpPr>
        <p:spPr>
          <a:xfrm>
            <a:off x="4042619" y="1375622"/>
            <a:ext cx="4106762" cy="44834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Montserrat" panose="00000500000000000000" pitchFamily="50" charset="0"/>
              </a:rPr>
              <a:t>Budget vs. Actuals: October 20XX</a:t>
            </a:r>
          </a:p>
        </p:txBody>
      </p:sp>
      <p:graphicFrame>
        <p:nvGraphicFramePr>
          <p:cNvPr id="13" name="Table 13">
            <a:extLst>
              <a:ext uri="{FF2B5EF4-FFF2-40B4-BE49-F238E27FC236}">
                <a16:creationId xmlns:a16="http://schemas.microsoft.com/office/drawing/2014/main" id="{55F9F394-08EA-DDEF-4BBD-CE0459AC4C47}"/>
              </a:ext>
            </a:extLst>
          </p:cNvPr>
          <p:cNvGraphicFramePr>
            <a:graphicFrameLocks noGrp="1"/>
          </p:cNvGraphicFramePr>
          <p:nvPr>
            <p:extLst>
              <p:ext uri="{D42A27DB-BD31-4B8C-83A1-F6EECF244321}">
                <p14:modId xmlns:p14="http://schemas.microsoft.com/office/powerpoint/2010/main" val="3863227725"/>
              </p:ext>
            </p:extLst>
          </p:nvPr>
        </p:nvGraphicFramePr>
        <p:xfrm>
          <a:off x="1140460" y="2353584"/>
          <a:ext cx="9864000" cy="3293592"/>
        </p:xfrm>
        <a:graphic>
          <a:graphicData uri="http://schemas.openxmlformats.org/drawingml/2006/table">
            <a:tbl>
              <a:tblPr firstRow="1" bandRow="1">
                <a:tableStyleId>{5C22544A-7EE6-4342-B048-85BDC9FD1C3A}</a:tableStyleId>
              </a:tblPr>
              <a:tblGrid>
                <a:gridCol w="4104000">
                  <a:extLst>
                    <a:ext uri="{9D8B030D-6E8A-4147-A177-3AD203B41FA5}">
                      <a16:colId xmlns:a16="http://schemas.microsoft.com/office/drawing/2014/main" val="1380427244"/>
                    </a:ext>
                  </a:extLst>
                </a:gridCol>
                <a:gridCol w="1440000">
                  <a:extLst>
                    <a:ext uri="{9D8B030D-6E8A-4147-A177-3AD203B41FA5}">
                      <a16:colId xmlns:a16="http://schemas.microsoft.com/office/drawing/2014/main" val="1410719492"/>
                    </a:ext>
                  </a:extLst>
                </a:gridCol>
                <a:gridCol w="1440000">
                  <a:extLst>
                    <a:ext uri="{9D8B030D-6E8A-4147-A177-3AD203B41FA5}">
                      <a16:colId xmlns:a16="http://schemas.microsoft.com/office/drawing/2014/main" val="600844441"/>
                    </a:ext>
                  </a:extLst>
                </a:gridCol>
                <a:gridCol w="1440000">
                  <a:extLst>
                    <a:ext uri="{9D8B030D-6E8A-4147-A177-3AD203B41FA5}">
                      <a16:colId xmlns:a16="http://schemas.microsoft.com/office/drawing/2014/main" val="439718709"/>
                    </a:ext>
                  </a:extLst>
                </a:gridCol>
                <a:gridCol w="1440000">
                  <a:extLst>
                    <a:ext uri="{9D8B030D-6E8A-4147-A177-3AD203B41FA5}">
                      <a16:colId xmlns:a16="http://schemas.microsoft.com/office/drawing/2014/main" val="4041178220"/>
                    </a:ext>
                  </a:extLst>
                </a:gridCol>
              </a:tblGrid>
              <a:tr h="411699">
                <a:tc>
                  <a:txBody>
                    <a:bodyPr/>
                    <a:lstStyle/>
                    <a:p>
                      <a:endParaRPr lang="en-UA" sz="1400" b="1" dirty="0">
                        <a:solidFill>
                          <a:schemeClr val="tx2"/>
                        </a:solidFill>
                        <a:latin typeface="Montserrat" pitchFamily="2" charset="77"/>
                      </a:endParaRPr>
                    </a:p>
                  </a:txBody>
                  <a:tcPr marL="0" marR="110642"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A" sz="1400" b="0" dirty="0">
                        <a:solidFill>
                          <a:schemeClr val="tx2"/>
                        </a:solidFill>
                        <a:latin typeface="Montserrat" pitchFamily="2" charset="77"/>
                      </a:endParaRPr>
                    </a:p>
                  </a:txBody>
                  <a:tcPr marL="110642" marR="110642"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A" sz="1400" b="1" dirty="0">
                          <a:solidFill>
                            <a:schemeClr val="tx2"/>
                          </a:solidFill>
                          <a:latin typeface="Montserrat" pitchFamily="2" charset="77"/>
                        </a:rPr>
                        <a:t>Base</a:t>
                      </a:r>
                    </a:p>
                  </a:txBody>
                  <a:tcPr marL="110642" marR="110642"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A" sz="1400" b="1" dirty="0">
                          <a:solidFill>
                            <a:schemeClr val="tx2"/>
                          </a:solidFill>
                          <a:latin typeface="Montserrat" pitchFamily="2" charset="77"/>
                        </a:rPr>
                        <a:t>Negative</a:t>
                      </a:r>
                    </a:p>
                  </a:txBody>
                  <a:tcPr marL="110642" marR="110642"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A" sz="1400" b="1" dirty="0">
                          <a:solidFill>
                            <a:schemeClr val="tx2"/>
                          </a:solidFill>
                          <a:latin typeface="Montserrat" pitchFamily="2" charset="77"/>
                        </a:rPr>
                        <a:t>Positive</a:t>
                      </a:r>
                    </a:p>
                  </a:txBody>
                  <a:tcPr marL="110642" marR="110642"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54875393"/>
                  </a:ext>
                </a:extLst>
              </a:tr>
              <a:tr h="411699">
                <a:tc>
                  <a:txBody>
                    <a:bodyPr/>
                    <a:lstStyle/>
                    <a:p>
                      <a:r>
                        <a:rPr lang="en-UA" sz="1400" b="0" dirty="0">
                          <a:solidFill>
                            <a:schemeClr val="tx1"/>
                          </a:solidFill>
                          <a:latin typeface="Montserrat" pitchFamily="2" charset="77"/>
                        </a:rPr>
                        <a:t>Net Profit - Budget</a:t>
                      </a:r>
                    </a:p>
                  </a:txBody>
                  <a:tcPr marL="0" marR="110642" anchor="ctr">
                    <a:lnL w="12700" cmpd="sng">
                      <a:noFill/>
                    </a:lnL>
                    <a:lnR w="12700" cmpd="sng">
                      <a:noFill/>
                    </a:lnR>
                    <a:lnT w="12700" cmpd="sng">
                      <a:noFill/>
                    </a:lnT>
                    <a:lnB w="9525"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A" sz="1400" b="0" dirty="0">
                          <a:solidFill>
                            <a:schemeClr val="tx2"/>
                          </a:solidFill>
                          <a:latin typeface="Montserrat" pitchFamily="2" charset="77"/>
                        </a:rPr>
                        <a:t>27%</a:t>
                      </a:r>
                    </a:p>
                  </a:txBody>
                  <a:tcPr marL="110642" marR="110642" anchor="ctr">
                    <a:lnL w="12700" cmpd="sng">
                      <a:noFill/>
                    </a:lnL>
                    <a:lnR w="12700" cmpd="sng">
                      <a:noFill/>
                    </a:lnR>
                    <a:lnT w="12700" cmpd="sng">
                      <a:noFill/>
                    </a:lnT>
                    <a:lnB w="9525"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A" sz="1400" b="0" dirty="0">
                          <a:solidFill>
                            <a:schemeClr val="tx2"/>
                          </a:solidFill>
                          <a:latin typeface="Montserrat" pitchFamily="2" charset="77"/>
                        </a:rPr>
                        <a:t>26.5</a:t>
                      </a:r>
                    </a:p>
                  </a:txBody>
                  <a:tcPr marL="110642" marR="110642" anchor="ctr">
                    <a:lnL w="12700" cmpd="sng">
                      <a:noFill/>
                    </a:lnL>
                    <a:lnR w="12700" cmpd="sng">
                      <a:noFill/>
                    </a:lnR>
                    <a:lnT w="12700" cmpd="sng">
                      <a:noFill/>
                    </a:lnT>
                    <a:lnB w="9525"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A" sz="1400" b="0" dirty="0">
                        <a:solidFill>
                          <a:schemeClr val="tx2"/>
                        </a:solidFill>
                        <a:latin typeface="Montserrat" pitchFamily="2" charset="77"/>
                      </a:endParaRPr>
                    </a:p>
                  </a:txBody>
                  <a:tcPr marL="110642" marR="110642" anchor="ctr">
                    <a:lnL w="12700" cmpd="sng">
                      <a:noFill/>
                    </a:lnL>
                    <a:lnR w="12700" cmpd="sng">
                      <a:noFill/>
                    </a:lnR>
                    <a:lnT w="12700" cmpd="sng">
                      <a:noFill/>
                    </a:lnT>
                    <a:lnB w="9525"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A" sz="1400" b="0" dirty="0">
                        <a:solidFill>
                          <a:schemeClr val="tx2"/>
                        </a:solidFill>
                        <a:latin typeface="Montserrat" pitchFamily="2" charset="77"/>
                      </a:endParaRPr>
                    </a:p>
                  </a:txBody>
                  <a:tcPr marL="110642" marR="110642" anchor="ctr">
                    <a:lnL w="12700" cmpd="sng">
                      <a:noFill/>
                    </a:lnL>
                    <a:lnR w="12700" cmpd="sng">
                      <a:noFill/>
                    </a:lnR>
                    <a:lnT w="12700" cmpd="sng">
                      <a:noFill/>
                    </a:lnT>
                    <a:lnB w="9525"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4032666"/>
                  </a:ext>
                </a:extLst>
              </a:tr>
              <a:tr h="411699">
                <a:tc>
                  <a:txBody>
                    <a:bodyPr/>
                    <a:lstStyle/>
                    <a:p>
                      <a:r>
                        <a:rPr lang="en-UA" sz="1400" b="0" dirty="0">
                          <a:solidFill>
                            <a:schemeClr val="tx1"/>
                          </a:solidFill>
                          <a:latin typeface="Montserrat" pitchFamily="2" charset="77"/>
                        </a:rPr>
                        <a:t>Raw Material / Packing Material Cost</a:t>
                      </a:r>
                    </a:p>
                  </a:txBody>
                  <a:tcPr marL="0" marR="110642" anchor="ctr">
                    <a:lnL w="12700" cmpd="sng">
                      <a:noFill/>
                    </a:lnL>
                    <a:lnR w="12700" cmpd="sng">
                      <a:noFill/>
                    </a:lnR>
                    <a:lnT w="9525" cap="flat" cmpd="sng" algn="ctr">
                      <a:solidFill>
                        <a:schemeClr val="accent1">
                          <a:lumMod val="20000"/>
                          <a:lumOff val="80000"/>
                        </a:schemeClr>
                      </a:solidFill>
                      <a:prstDash val="solid"/>
                      <a:round/>
                      <a:headEnd type="none" w="med" len="med"/>
                      <a:tailEnd type="none" w="med" len="med"/>
                    </a:lnT>
                    <a:lnB w="9525"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A" sz="1400" b="0" dirty="0">
                          <a:solidFill>
                            <a:schemeClr val="accent3"/>
                          </a:solidFill>
                          <a:latin typeface="Montserrat" pitchFamily="2" charset="77"/>
                        </a:rPr>
                        <a:t>8.9%</a:t>
                      </a:r>
                    </a:p>
                  </a:txBody>
                  <a:tcPr marL="110642" marR="110642" anchor="ctr">
                    <a:lnL w="12700" cmpd="sng">
                      <a:noFill/>
                    </a:lnL>
                    <a:lnR w="12700" cmpd="sng">
                      <a:noFill/>
                    </a:lnR>
                    <a:lnT w="9525" cap="flat" cmpd="sng" algn="ctr">
                      <a:solidFill>
                        <a:schemeClr val="accent1">
                          <a:lumMod val="20000"/>
                          <a:lumOff val="80000"/>
                        </a:schemeClr>
                      </a:solidFill>
                      <a:prstDash val="solid"/>
                      <a:round/>
                      <a:headEnd type="none" w="med" len="med"/>
                      <a:tailEnd type="none" w="med" len="med"/>
                    </a:lnT>
                    <a:lnB w="9525"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A" sz="1400" b="0" dirty="0">
                          <a:solidFill>
                            <a:schemeClr val="tx2"/>
                          </a:solidFill>
                          <a:latin typeface="Montserrat" pitchFamily="2" charset="77"/>
                        </a:rPr>
                        <a:t>26.5</a:t>
                      </a:r>
                    </a:p>
                  </a:txBody>
                  <a:tcPr marL="110642" marR="110642" anchor="ctr">
                    <a:lnL w="12700" cmpd="sng">
                      <a:noFill/>
                    </a:lnL>
                    <a:lnR w="12700" cmpd="sng">
                      <a:noFill/>
                    </a:lnR>
                    <a:lnT w="9525" cap="flat" cmpd="sng" algn="ctr">
                      <a:solidFill>
                        <a:schemeClr val="accent1">
                          <a:lumMod val="20000"/>
                          <a:lumOff val="80000"/>
                        </a:schemeClr>
                      </a:solidFill>
                      <a:prstDash val="solid"/>
                      <a:round/>
                      <a:headEnd type="none" w="med" len="med"/>
                      <a:tailEnd type="none" w="med" len="med"/>
                    </a:lnT>
                    <a:lnB w="9525"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A" sz="1400" b="0" dirty="0">
                          <a:solidFill>
                            <a:schemeClr val="tx2"/>
                          </a:solidFill>
                          <a:latin typeface="Montserrat" pitchFamily="2" charset="77"/>
                        </a:rPr>
                        <a:t>0.0</a:t>
                      </a:r>
                    </a:p>
                  </a:txBody>
                  <a:tcPr marL="110642" marR="110642" anchor="ctr">
                    <a:lnL w="12700" cmpd="sng">
                      <a:noFill/>
                    </a:lnL>
                    <a:lnR w="12700" cmpd="sng">
                      <a:noFill/>
                    </a:lnR>
                    <a:lnT w="9525" cap="flat" cmpd="sng" algn="ctr">
                      <a:solidFill>
                        <a:schemeClr val="accent1">
                          <a:lumMod val="20000"/>
                          <a:lumOff val="80000"/>
                        </a:schemeClr>
                      </a:solidFill>
                      <a:prstDash val="solid"/>
                      <a:round/>
                      <a:headEnd type="none" w="med" len="med"/>
                      <a:tailEnd type="none" w="med" len="med"/>
                    </a:lnT>
                    <a:lnB w="9525"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A" sz="1400" b="0" dirty="0">
                          <a:solidFill>
                            <a:schemeClr val="tx2"/>
                          </a:solidFill>
                          <a:latin typeface="Montserrat" pitchFamily="2" charset="77"/>
                        </a:rPr>
                        <a:t>8.9</a:t>
                      </a:r>
                    </a:p>
                  </a:txBody>
                  <a:tcPr marL="110642" marR="110642" anchor="ctr">
                    <a:lnL w="12700" cmpd="sng">
                      <a:noFill/>
                    </a:lnL>
                    <a:lnR w="12700" cmpd="sng">
                      <a:noFill/>
                    </a:lnR>
                    <a:lnT w="9525" cap="flat" cmpd="sng" algn="ctr">
                      <a:solidFill>
                        <a:schemeClr val="accent1">
                          <a:lumMod val="20000"/>
                          <a:lumOff val="80000"/>
                        </a:schemeClr>
                      </a:solidFill>
                      <a:prstDash val="solid"/>
                      <a:round/>
                      <a:headEnd type="none" w="med" len="med"/>
                      <a:tailEnd type="none" w="med" len="med"/>
                    </a:lnT>
                    <a:lnB w="9525"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262265"/>
                  </a:ext>
                </a:extLst>
              </a:tr>
              <a:tr h="411699">
                <a:tc>
                  <a:txBody>
                    <a:bodyPr/>
                    <a:lstStyle/>
                    <a:p>
                      <a:r>
                        <a:rPr lang="en-UA" sz="1400" b="0" dirty="0">
                          <a:solidFill>
                            <a:schemeClr val="tx1"/>
                          </a:solidFill>
                          <a:latin typeface="Montserrat" pitchFamily="2" charset="77"/>
                        </a:rPr>
                        <a:t>Labor Costs</a:t>
                      </a:r>
                    </a:p>
                  </a:txBody>
                  <a:tcPr marL="0" marR="110642" anchor="ctr">
                    <a:lnL w="12700" cmpd="sng">
                      <a:noFill/>
                    </a:lnL>
                    <a:lnR w="12700" cmpd="sng">
                      <a:noFill/>
                    </a:lnR>
                    <a:lnT w="9525" cap="flat" cmpd="sng" algn="ctr">
                      <a:solidFill>
                        <a:schemeClr val="accent1">
                          <a:lumMod val="20000"/>
                          <a:lumOff val="80000"/>
                        </a:schemeClr>
                      </a:solidFill>
                      <a:prstDash val="solid"/>
                      <a:round/>
                      <a:headEnd type="none" w="med" len="med"/>
                      <a:tailEnd type="none" w="med" len="med"/>
                    </a:lnT>
                    <a:lnB w="9525"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A" sz="1400" b="0" dirty="0">
                          <a:solidFill>
                            <a:schemeClr val="accent2"/>
                          </a:solidFill>
                          <a:latin typeface="Montserrat" pitchFamily="2" charset="77"/>
                        </a:rPr>
                        <a:t>-2.2%</a:t>
                      </a:r>
                    </a:p>
                  </a:txBody>
                  <a:tcPr marL="110642" marR="110642" anchor="ctr">
                    <a:lnL w="12700" cmpd="sng">
                      <a:noFill/>
                    </a:lnL>
                    <a:lnR w="12700" cmpd="sng">
                      <a:noFill/>
                    </a:lnR>
                    <a:lnT w="9525" cap="flat" cmpd="sng" algn="ctr">
                      <a:solidFill>
                        <a:schemeClr val="accent1">
                          <a:lumMod val="20000"/>
                          <a:lumOff val="80000"/>
                        </a:schemeClr>
                      </a:solidFill>
                      <a:prstDash val="solid"/>
                      <a:round/>
                      <a:headEnd type="none" w="med" len="med"/>
                      <a:tailEnd type="none" w="med" len="med"/>
                    </a:lnT>
                    <a:lnB w="9525"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A" sz="1400" b="0" dirty="0">
                          <a:solidFill>
                            <a:schemeClr val="tx2"/>
                          </a:solidFill>
                          <a:latin typeface="Montserrat" pitchFamily="2" charset="77"/>
                        </a:rPr>
                        <a:t>33.2</a:t>
                      </a:r>
                    </a:p>
                  </a:txBody>
                  <a:tcPr marL="110642" marR="110642" anchor="ctr">
                    <a:lnL w="12700" cmpd="sng">
                      <a:noFill/>
                    </a:lnL>
                    <a:lnR w="12700" cmpd="sng">
                      <a:noFill/>
                    </a:lnR>
                    <a:lnT w="9525" cap="flat" cmpd="sng" algn="ctr">
                      <a:solidFill>
                        <a:schemeClr val="accent1">
                          <a:lumMod val="20000"/>
                          <a:lumOff val="80000"/>
                        </a:schemeClr>
                      </a:solidFill>
                      <a:prstDash val="solid"/>
                      <a:round/>
                      <a:headEnd type="none" w="med" len="med"/>
                      <a:tailEnd type="none" w="med" len="med"/>
                    </a:lnT>
                    <a:lnB w="9525"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A" sz="1400" b="0" dirty="0">
                          <a:solidFill>
                            <a:schemeClr val="tx2"/>
                          </a:solidFill>
                          <a:latin typeface="Montserrat" pitchFamily="2" charset="77"/>
                        </a:rPr>
                        <a:t>2.2</a:t>
                      </a:r>
                    </a:p>
                  </a:txBody>
                  <a:tcPr marL="110642" marR="110642" anchor="ctr">
                    <a:lnL w="12700" cmpd="sng">
                      <a:noFill/>
                    </a:lnL>
                    <a:lnR w="12700" cmpd="sng">
                      <a:noFill/>
                    </a:lnR>
                    <a:lnT w="9525" cap="flat" cmpd="sng" algn="ctr">
                      <a:solidFill>
                        <a:schemeClr val="accent1">
                          <a:lumMod val="20000"/>
                          <a:lumOff val="80000"/>
                        </a:schemeClr>
                      </a:solidFill>
                      <a:prstDash val="solid"/>
                      <a:round/>
                      <a:headEnd type="none" w="med" len="med"/>
                      <a:tailEnd type="none" w="med" len="med"/>
                    </a:lnT>
                    <a:lnB w="9525"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A" sz="1400" b="0" dirty="0">
                          <a:solidFill>
                            <a:schemeClr val="tx2"/>
                          </a:solidFill>
                          <a:latin typeface="Montserrat" pitchFamily="2" charset="77"/>
                        </a:rPr>
                        <a:t>0.0</a:t>
                      </a:r>
                    </a:p>
                  </a:txBody>
                  <a:tcPr marL="110642" marR="110642" anchor="ctr">
                    <a:lnL w="12700" cmpd="sng">
                      <a:noFill/>
                    </a:lnL>
                    <a:lnR w="12700" cmpd="sng">
                      <a:noFill/>
                    </a:lnR>
                    <a:lnT w="9525" cap="flat" cmpd="sng" algn="ctr">
                      <a:solidFill>
                        <a:schemeClr val="accent1">
                          <a:lumMod val="20000"/>
                          <a:lumOff val="80000"/>
                        </a:schemeClr>
                      </a:solidFill>
                      <a:prstDash val="solid"/>
                      <a:round/>
                      <a:headEnd type="none" w="med" len="med"/>
                      <a:tailEnd type="none" w="med" len="med"/>
                    </a:lnT>
                    <a:lnB w="9525"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0009644"/>
                  </a:ext>
                </a:extLst>
              </a:tr>
              <a:tr h="411699">
                <a:tc>
                  <a:txBody>
                    <a:bodyPr/>
                    <a:lstStyle/>
                    <a:p>
                      <a:r>
                        <a:rPr lang="en-UA" sz="1400" b="0" dirty="0">
                          <a:solidFill>
                            <a:schemeClr val="tx1"/>
                          </a:solidFill>
                          <a:latin typeface="Montserrat" pitchFamily="2" charset="77"/>
                        </a:rPr>
                        <a:t>Other Manufacturing Cost</a:t>
                      </a:r>
                    </a:p>
                  </a:txBody>
                  <a:tcPr marL="0" marR="110642" anchor="ctr">
                    <a:lnL w="12700" cmpd="sng">
                      <a:noFill/>
                    </a:lnL>
                    <a:lnR w="12700" cmpd="sng">
                      <a:noFill/>
                    </a:lnR>
                    <a:lnT w="9525" cap="flat" cmpd="sng" algn="ctr">
                      <a:solidFill>
                        <a:schemeClr val="accent1">
                          <a:lumMod val="20000"/>
                          <a:lumOff val="80000"/>
                        </a:schemeClr>
                      </a:solidFill>
                      <a:prstDash val="solid"/>
                      <a:round/>
                      <a:headEnd type="none" w="med" len="med"/>
                      <a:tailEnd type="none" w="med" len="med"/>
                    </a:lnT>
                    <a:lnB w="9525"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A" sz="1400" b="0" dirty="0">
                          <a:solidFill>
                            <a:schemeClr val="accent2"/>
                          </a:solidFill>
                          <a:latin typeface="Montserrat" pitchFamily="2" charset="77"/>
                        </a:rPr>
                        <a:t>-23.4%</a:t>
                      </a:r>
                    </a:p>
                  </a:txBody>
                  <a:tcPr marL="110642" marR="110642" anchor="ctr">
                    <a:lnL w="12700" cmpd="sng">
                      <a:noFill/>
                    </a:lnL>
                    <a:lnR w="12700" cmpd="sng">
                      <a:noFill/>
                    </a:lnR>
                    <a:lnT w="9525" cap="flat" cmpd="sng" algn="ctr">
                      <a:solidFill>
                        <a:schemeClr val="accent1">
                          <a:lumMod val="20000"/>
                          <a:lumOff val="80000"/>
                        </a:schemeClr>
                      </a:solidFill>
                      <a:prstDash val="solid"/>
                      <a:round/>
                      <a:headEnd type="none" w="med" len="med"/>
                      <a:tailEnd type="none" w="med" len="med"/>
                    </a:lnT>
                    <a:lnB w="9525"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A" sz="1400" b="0" dirty="0">
                          <a:solidFill>
                            <a:schemeClr val="tx2"/>
                          </a:solidFill>
                          <a:latin typeface="Montserrat" pitchFamily="2" charset="77"/>
                        </a:rPr>
                        <a:t>9.8</a:t>
                      </a:r>
                    </a:p>
                  </a:txBody>
                  <a:tcPr marL="110642" marR="110642" anchor="ctr">
                    <a:lnL w="12700" cmpd="sng">
                      <a:noFill/>
                    </a:lnL>
                    <a:lnR w="12700" cmpd="sng">
                      <a:noFill/>
                    </a:lnR>
                    <a:lnT w="9525" cap="flat" cmpd="sng" algn="ctr">
                      <a:solidFill>
                        <a:schemeClr val="accent1">
                          <a:lumMod val="20000"/>
                          <a:lumOff val="80000"/>
                        </a:schemeClr>
                      </a:solidFill>
                      <a:prstDash val="solid"/>
                      <a:round/>
                      <a:headEnd type="none" w="med" len="med"/>
                      <a:tailEnd type="none" w="med" len="med"/>
                    </a:lnT>
                    <a:lnB w="9525"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A" sz="1400" b="0" dirty="0">
                          <a:solidFill>
                            <a:schemeClr val="tx2"/>
                          </a:solidFill>
                          <a:latin typeface="Montserrat" pitchFamily="2" charset="77"/>
                        </a:rPr>
                        <a:t>23.4</a:t>
                      </a:r>
                    </a:p>
                  </a:txBody>
                  <a:tcPr marL="110642" marR="110642" anchor="ctr">
                    <a:lnL w="12700" cmpd="sng">
                      <a:noFill/>
                    </a:lnL>
                    <a:lnR w="12700" cmpd="sng">
                      <a:noFill/>
                    </a:lnR>
                    <a:lnT w="9525" cap="flat" cmpd="sng" algn="ctr">
                      <a:solidFill>
                        <a:schemeClr val="accent1">
                          <a:lumMod val="20000"/>
                          <a:lumOff val="80000"/>
                        </a:schemeClr>
                      </a:solidFill>
                      <a:prstDash val="solid"/>
                      <a:round/>
                      <a:headEnd type="none" w="med" len="med"/>
                      <a:tailEnd type="none" w="med" len="med"/>
                    </a:lnT>
                    <a:lnB w="9525"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A" sz="1400" b="0" dirty="0">
                          <a:solidFill>
                            <a:schemeClr val="tx2"/>
                          </a:solidFill>
                          <a:latin typeface="Montserrat" pitchFamily="2" charset="77"/>
                        </a:rPr>
                        <a:t>0.0</a:t>
                      </a:r>
                    </a:p>
                  </a:txBody>
                  <a:tcPr marL="110642" marR="110642" anchor="ctr">
                    <a:lnL w="12700" cmpd="sng">
                      <a:noFill/>
                    </a:lnL>
                    <a:lnR w="12700" cmpd="sng">
                      <a:noFill/>
                    </a:lnR>
                    <a:lnT w="9525" cap="flat" cmpd="sng" algn="ctr">
                      <a:solidFill>
                        <a:schemeClr val="accent1">
                          <a:lumMod val="20000"/>
                          <a:lumOff val="80000"/>
                        </a:schemeClr>
                      </a:solidFill>
                      <a:prstDash val="solid"/>
                      <a:round/>
                      <a:headEnd type="none" w="med" len="med"/>
                      <a:tailEnd type="none" w="med" len="med"/>
                    </a:lnT>
                    <a:lnB w="9525"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6830105"/>
                  </a:ext>
                </a:extLst>
              </a:tr>
              <a:tr h="411699">
                <a:tc>
                  <a:txBody>
                    <a:bodyPr/>
                    <a:lstStyle/>
                    <a:p>
                      <a:r>
                        <a:rPr lang="en-UA" sz="1400" b="0" dirty="0">
                          <a:solidFill>
                            <a:schemeClr val="tx1"/>
                          </a:solidFill>
                          <a:latin typeface="Montserrat" pitchFamily="2" charset="77"/>
                        </a:rPr>
                        <a:t>Administrative Overheads</a:t>
                      </a:r>
                    </a:p>
                  </a:txBody>
                  <a:tcPr marL="0" marR="110642" anchor="ctr">
                    <a:lnL w="12700" cmpd="sng">
                      <a:noFill/>
                    </a:lnL>
                    <a:lnR w="12700" cmpd="sng">
                      <a:noFill/>
                    </a:lnR>
                    <a:lnT w="9525" cap="flat" cmpd="sng" algn="ctr">
                      <a:solidFill>
                        <a:schemeClr val="accent1">
                          <a:lumMod val="20000"/>
                          <a:lumOff val="80000"/>
                        </a:schemeClr>
                      </a:solidFill>
                      <a:prstDash val="solid"/>
                      <a:round/>
                      <a:headEnd type="none" w="med" len="med"/>
                      <a:tailEnd type="none" w="med" len="med"/>
                    </a:lnT>
                    <a:lnB w="9525"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A" sz="1400" b="0" dirty="0">
                          <a:solidFill>
                            <a:schemeClr val="accent3"/>
                          </a:solidFill>
                          <a:latin typeface="Montserrat" pitchFamily="2" charset="77"/>
                        </a:rPr>
                        <a:t>4.6%</a:t>
                      </a:r>
                    </a:p>
                  </a:txBody>
                  <a:tcPr marL="110642" marR="110642" anchor="ctr">
                    <a:lnL w="12700" cmpd="sng">
                      <a:noFill/>
                    </a:lnL>
                    <a:lnR w="12700" cmpd="sng">
                      <a:noFill/>
                    </a:lnR>
                    <a:lnT w="9525" cap="flat" cmpd="sng" algn="ctr">
                      <a:solidFill>
                        <a:schemeClr val="accent1">
                          <a:lumMod val="20000"/>
                          <a:lumOff val="80000"/>
                        </a:schemeClr>
                      </a:solidFill>
                      <a:prstDash val="solid"/>
                      <a:round/>
                      <a:headEnd type="none" w="med" len="med"/>
                      <a:tailEnd type="none" w="med" len="med"/>
                    </a:lnT>
                    <a:lnB w="9525"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A" sz="1400" b="0" dirty="0">
                          <a:solidFill>
                            <a:schemeClr val="tx2"/>
                          </a:solidFill>
                          <a:latin typeface="Montserrat" pitchFamily="2" charset="77"/>
                        </a:rPr>
                        <a:t>9.8</a:t>
                      </a:r>
                    </a:p>
                  </a:txBody>
                  <a:tcPr marL="110642" marR="110642" anchor="ctr">
                    <a:lnL w="12700" cmpd="sng">
                      <a:noFill/>
                    </a:lnL>
                    <a:lnR w="12700" cmpd="sng">
                      <a:noFill/>
                    </a:lnR>
                    <a:lnT w="9525" cap="flat" cmpd="sng" algn="ctr">
                      <a:solidFill>
                        <a:schemeClr val="accent1">
                          <a:lumMod val="20000"/>
                          <a:lumOff val="80000"/>
                        </a:schemeClr>
                      </a:solidFill>
                      <a:prstDash val="solid"/>
                      <a:round/>
                      <a:headEnd type="none" w="med" len="med"/>
                      <a:tailEnd type="none" w="med" len="med"/>
                    </a:lnT>
                    <a:lnB w="9525"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A" sz="1400" b="0" dirty="0">
                          <a:solidFill>
                            <a:schemeClr val="tx2"/>
                          </a:solidFill>
                          <a:latin typeface="Montserrat" pitchFamily="2" charset="77"/>
                        </a:rPr>
                        <a:t>0.0</a:t>
                      </a:r>
                    </a:p>
                  </a:txBody>
                  <a:tcPr marL="110642" marR="110642" anchor="ctr">
                    <a:lnL w="12700" cmpd="sng">
                      <a:noFill/>
                    </a:lnL>
                    <a:lnR w="12700" cmpd="sng">
                      <a:noFill/>
                    </a:lnR>
                    <a:lnT w="9525" cap="flat" cmpd="sng" algn="ctr">
                      <a:solidFill>
                        <a:schemeClr val="accent1">
                          <a:lumMod val="20000"/>
                          <a:lumOff val="80000"/>
                        </a:schemeClr>
                      </a:solidFill>
                      <a:prstDash val="solid"/>
                      <a:round/>
                      <a:headEnd type="none" w="med" len="med"/>
                      <a:tailEnd type="none" w="med" len="med"/>
                    </a:lnT>
                    <a:lnB w="9525"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A" sz="1400" b="0" dirty="0">
                          <a:solidFill>
                            <a:schemeClr val="tx2"/>
                          </a:solidFill>
                          <a:latin typeface="Montserrat" pitchFamily="2" charset="77"/>
                        </a:rPr>
                        <a:t>4.6</a:t>
                      </a:r>
                    </a:p>
                  </a:txBody>
                  <a:tcPr marL="110642" marR="110642" anchor="ctr">
                    <a:lnL w="12700" cmpd="sng">
                      <a:noFill/>
                    </a:lnL>
                    <a:lnR w="12700" cmpd="sng">
                      <a:noFill/>
                    </a:lnR>
                    <a:lnT w="9525" cap="flat" cmpd="sng" algn="ctr">
                      <a:solidFill>
                        <a:schemeClr val="accent1">
                          <a:lumMod val="20000"/>
                          <a:lumOff val="80000"/>
                        </a:schemeClr>
                      </a:solidFill>
                      <a:prstDash val="solid"/>
                      <a:round/>
                      <a:headEnd type="none" w="med" len="med"/>
                      <a:tailEnd type="none" w="med" len="med"/>
                    </a:lnT>
                    <a:lnB w="9525"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2624068"/>
                  </a:ext>
                </a:extLst>
              </a:tr>
              <a:tr h="411699">
                <a:tc>
                  <a:txBody>
                    <a:bodyPr/>
                    <a:lstStyle/>
                    <a:p>
                      <a:r>
                        <a:rPr lang="en-UA" sz="1400" b="0" dirty="0">
                          <a:solidFill>
                            <a:schemeClr val="tx1"/>
                          </a:solidFill>
                          <a:latin typeface="Montserrat" pitchFamily="2" charset="77"/>
                        </a:rPr>
                        <a:t>Selling and Distribution Overheads</a:t>
                      </a:r>
                    </a:p>
                  </a:txBody>
                  <a:tcPr marL="0" marR="110642" anchor="ctr">
                    <a:lnL w="12700" cmpd="sng">
                      <a:noFill/>
                    </a:lnL>
                    <a:lnR w="12700" cmpd="sng">
                      <a:noFill/>
                    </a:lnR>
                    <a:lnT w="9525" cap="flat" cmpd="sng" algn="ctr">
                      <a:solidFill>
                        <a:schemeClr val="accent1">
                          <a:lumMod val="20000"/>
                          <a:lumOff val="80000"/>
                        </a:schemeClr>
                      </a:solidFill>
                      <a:prstDash val="solid"/>
                      <a:round/>
                      <a:headEnd type="none" w="med" len="med"/>
                      <a:tailEnd type="none" w="med" len="med"/>
                    </a:lnT>
                    <a:lnB w="9525"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A" sz="1400" b="0" dirty="0">
                          <a:solidFill>
                            <a:schemeClr val="accent2"/>
                          </a:solidFill>
                          <a:latin typeface="Montserrat" pitchFamily="2" charset="77"/>
                        </a:rPr>
                        <a:t>-6.6%</a:t>
                      </a:r>
                    </a:p>
                  </a:txBody>
                  <a:tcPr marL="110642" marR="110642" anchor="ctr">
                    <a:lnL w="12700" cmpd="sng">
                      <a:noFill/>
                    </a:lnL>
                    <a:lnR w="12700" cmpd="sng">
                      <a:noFill/>
                    </a:lnR>
                    <a:lnT w="9525" cap="flat" cmpd="sng" algn="ctr">
                      <a:solidFill>
                        <a:schemeClr val="accent1">
                          <a:lumMod val="20000"/>
                          <a:lumOff val="80000"/>
                        </a:schemeClr>
                      </a:solidFill>
                      <a:prstDash val="solid"/>
                      <a:round/>
                      <a:headEnd type="none" w="med" len="med"/>
                      <a:tailEnd type="none" w="med" len="med"/>
                    </a:lnT>
                    <a:lnB w="9525"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A" sz="1400" b="0" dirty="0">
                          <a:solidFill>
                            <a:schemeClr val="tx2"/>
                          </a:solidFill>
                          <a:latin typeface="Montserrat" pitchFamily="2" charset="77"/>
                        </a:rPr>
                        <a:t>7.8</a:t>
                      </a:r>
                    </a:p>
                  </a:txBody>
                  <a:tcPr marL="110642" marR="110642" anchor="ctr">
                    <a:lnL w="12700" cmpd="sng">
                      <a:noFill/>
                    </a:lnL>
                    <a:lnR w="12700" cmpd="sng">
                      <a:noFill/>
                    </a:lnR>
                    <a:lnT w="9525" cap="flat" cmpd="sng" algn="ctr">
                      <a:solidFill>
                        <a:schemeClr val="accent1">
                          <a:lumMod val="20000"/>
                          <a:lumOff val="80000"/>
                        </a:schemeClr>
                      </a:solidFill>
                      <a:prstDash val="solid"/>
                      <a:round/>
                      <a:headEnd type="none" w="med" len="med"/>
                      <a:tailEnd type="none" w="med" len="med"/>
                    </a:lnT>
                    <a:lnB w="9525"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A" sz="1400" b="0" dirty="0">
                          <a:solidFill>
                            <a:schemeClr val="tx2"/>
                          </a:solidFill>
                          <a:latin typeface="Montserrat" pitchFamily="2" charset="77"/>
                        </a:rPr>
                        <a:t>6.6</a:t>
                      </a:r>
                    </a:p>
                  </a:txBody>
                  <a:tcPr marL="110642" marR="110642" anchor="ctr">
                    <a:lnL w="12700" cmpd="sng">
                      <a:noFill/>
                    </a:lnL>
                    <a:lnR w="12700" cmpd="sng">
                      <a:noFill/>
                    </a:lnR>
                    <a:lnT w="9525" cap="flat" cmpd="sng" algn="ctr">
                      <a:solidFill>
                        <a:schemeClr val="accent1">
                          <a:lumMod val="20000"/>
                          <a:lumOff val="80000"/>
                        </a:schemeClr>
                      </a:solidFill>
                      <a:prstDash val="solid"/>
                      <a:round/>
                      <a:headEnd type="none" w="med" len="med"/>
                      <a:tailEnd type="none" w="med" len="med"/>
                    </a:lnT>
                    <a:lnB w="9525"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A" sz="1400" b="0" dirty="0">
                          <a:solidFill>
                            <a:schemeClr val="tx2"/>
                          </a:solidFill>
                          <a:latin typeface="Montserrat" pitchFamily="2" charset="77"/>
                        </a:rPr>
                        <a:t>0.0</a:t>
                      </a:r>
                    </a:p>
                  </a:txBody>
                  <a:tcPr marL="110642" marR="110642" anchor="ctr">
                    <a:lnL w="12700" cmpd="sng">
                      <a:noFill/>
                    </a:lnL>
                    <a:lnR w="12700" cmpd="sng">
                      <a:noFill/>
                    </a:lnR>
                    <a:lnT w="9525" cap="flat" cmpd="sng" algn="ctr">
                      <a:solidFill>
                        <a:schemeClr val="accent1">
                          <a:lumMod val="20000"/>
                          <a:lumOff val="80000"/>
                        </a:schemeClr>
                      </a:solidFill>
                      <a:prstDash val="solid"/>
                      <a:round/>
                      <a:headEnd type="none" w="med" len="med"/>
                      <a:tailEnd type="none" w="med" len="med"/>
                    </a:lnT>
                    <a:lnB w="9525"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2409974"/>
                  </a:ext>
                </a:extLst>
              </a:tr>
              <a:tr h="411699">
                <a:tc>
                  <a:txBody>
                    <a:bodyPr/>
                    <a:lstStyle/>
                    <a:p>
                      <a:r>
                        <a:rPr lang="en-UA" sz="1400" b="0" dirty="0">
                          <a:solidFill>
                            <a:schemeClr val="tx1"/>
                          </a:solidFill>
                          <a:latin typeface="Montserrat" pitchFamily="2" charset="77"/>
                        </a:rPr>
                        <a:t>Net Profit - Actual</a:t>
                      </a:r>
                    </a:p>
                  </a:txBody>
                  <a:tcPr marL="0" marR="110642" anchor="ctr">
                    <a:lnL w="12700" cmpd="sng">
                      <a:noFill/>
                    </a:lnL>
                    <a:lnR w="12700" cmpd="sng">
                      <a:noFill/>
                    </a:lnR>
                    <a:lnT w="9525" cap="flat" cmpd="sng" algn="ctr">
                      <a:solidFill>
                        <a:schemeClr val="accent1">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A" sz="1400" b="0" dirty="0">
                          <a:solidFill>
                            <a:schemeClr val="tx2"/>
                          </a:solidFill>
                          <a:latin typeface="Montserrat" pitchFamily="2" charset="77"/>
                        </a:rPr>
                        <a:t>8%</a:t>
                      </a:r>
                    </a:p>
                  </a:txBody>
                  <a:tcPr marL="110642" marR="110642" anchor="ctr">
                    <a:lnL w="12700" cmpd="sng">
                      <a:noFill/>
                    </a:lnL>
                    <a:lnR w="12700" cmpd="sng">
                      <a:noFill/>
                    </a:lnR>
                    <a:lnT w="9525" cap="flat" cmpd="sng" algn="ctr">
                      <a:solidFill>
                        <a:schemeClr val="accent1">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A" sz="1400" b="0" dirty="0">
                          <a:solidFill>
                            <a:schemeClr val="tx2"/>
                          </a:solidFill>
                          <a:latin typeface="Montserrat" pitchFamily="2" charset="77"/>
                        </a:rPr>
                        <a:t>7.8</a:t>
                      </a:r>
                    </a:p>
                  </a:txBody>
                  <a:tcPr marL="110642" marR="110642" anchor="ctr">
                    <a:lnL w="12700" cmpd="sng">
                      <a:noFill/>
                    </a:lnL>
                    <a:lnR w="12700" cmpd="sng">
                      <a:noFill/>
                    </a:lnR>
                    <a:lnT w="9525" cap="flat" cmpd="sng" algn="ctr">
                      <a:solidFill>
                        <a:schemeClr val="accent1">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A" sz="1400" b="0" dirty="0">
                        <a:solidFill>
                          <a:schemeClr val="tx2"/>
                        </a:solidFill>
                        <a:latin typeface="Montserrat" pitchFamily="2" charset="77"/>
                      </a:endParaRPr>
                    </a:p>
                  </a:txBody>
                  <a:tcPr marL="110642" marR="110642" anchor="ctr">
                    <a:lnL w="12700" cmpd="sng">
                      <a:noFill/>
                    </a:lnL>
                    <a:lnR w="12700" cmpd="sng">
                      <a:noFill/>
                    </a:lnR>
                    <a:lnT w="9525" cap="flat" cmpd="sng" algn="ctr">
                      <a:solidFill>
                        <a:schemeClr val="accent1">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A" sz="1400" b="0" dirty="0">
                        <a:solidFill>
                          <a:schemeClr val="tx2"/>
                        </a:solidFill>
                        <a:latin typeface="Montserrat" pitchFamily="2" charset="77"/>
                      </a:endParaRPr>
                    </a:p>
                  </a:txBody>
                  <a:tcPr marL="110642" marR="110642" anchor="ctr">
                    <a:lnL w="12700" cmpd="sng">
                      <a:noFill/>
                    </a:lnL>
                    <a:lnR w="12700" cmpd="sng">
                      <a:noFill/>
                    </a:lnR>
                    <a:lnT w="9525" cap="flat" cmpd="sng" algn="ctr">
                      <a:solidFill>
                        <a:schemeClr val="accent1">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35386797"/>
                  </a:ext>
                </a:extLst>
              </a:tr>
            </a:tbl>
          </a:graphicData>
        </a:graphic>
      </p:graphicFrame>
    </p:spTree>
    <p:extLst>
      <p:ext uri="{BB962C8B-B14F-4D97-AF65-F5344CB8AC3E}">
        <p14:creationId xmlns:p14="http://schemas.microsoft.com/office/powerpoint/2010/main" val="13336338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B6CCB1-93DF-C5F7-477F-48FA3A7BC6D8}"/>
              </a:ext>
            </a:extLst>
          </p:cNvPr>
          <p:cNvSpPr txBox="1"/>
          <p:nvPr/>
        </p:nvSpPr>
        <p:spPr>
          <a:xfrm>
            <a:off x="4269221" y="486545"/>
            <a:ext cx="3653565" cy="553998"/>
          </a:xfrm>
          <a:prstGeom prst="rect">
            <a:avLst/>
          </a:prstGeom>
          <a:noFill/>
        </p:spPr>
        <p:txBody>
          <a:bodyPr wrap="none" rtlCol="0">
            <a:spAutoFit/>
          </a:bodyPr>
          <a:lstStyle/>
          <a:p>
            <a:pPr algn="ctr"/>
            <a:r>
              <a:rPr lang="en-US" sz="3000" dirty="0">
                <a:solidFill>
                  <a:schemeClr val="tx2">
                    <a:lumMod val="60000"/>
                    <a:lumOff val="40000"/>
                  </a:schemeClr>
                </a:solidFill>
                <a:latin typeface="Montserrat" panose="00000500000000000000" pitchFamily="50" charset="0"/>
              </a:rPr>
              <a:t>Budget Summary</a:t>
            </a:r>
          </a:p>
        </p:txBody>
      </p:sp>
      <p:graphicFrame>
        <p:nvGraphicFramePr>
          <p:cNvPr id="5" name="Chart 4">
            <a:extLst>
              <a:ext uri="{FF2B5EF4-FFF2-40B4-BE49-F238E27FC236}">
                <a16:creationId xmlns:a16="http://schemas.microsoft.com/office/drawing/2014/main" id="{B31CD83E-DE46-3A4A-667E-CF8D694BBB7A}"/>
              </a:ext>
            </a:extLst>
          </p:cNvPr>
          <p:cNvGraphicFramePr/>
          <p:nvPr>
            <p:extLst>
              <p:ext uri="{D42A27DB-BD31-4B8C-83A1-F6EECF244321}">
                <p14:modId xmlns:p14="http://schemas.microsoft.com/office/powerpoint/2010/main" val="748208525"/>
              </p:ext>
            </p:extLst>
          </p:nvPr>
        </p:nvGraphicFramePr>
        <p:xfrm>
          <a:off x="2694613" y="1435100"/>
          <a:ext cx="5100812" cy="4666721"/>
        </p:xfrm>
        <a:graphic>
          <a:graphicData uri="http://schemas.openxmlformats.org/drawingml/2006/chart">
            <c:chart xmlns:c="http://schemas.openxmlformats.org/drawingml/2006/chart" xmlns:r="http://schemas.openxmlformats.org/officeDocument/2006/relationships" r:id="rId3"/>
          </a:graphicData>
        </a:graphic>
      </p:graphicFrame>
      <p:grpSp>
        <p:nvGrpSpPr>
          <p:cNvPr id="32" name="Group 31">
            <a:extLst>
              <a:ext uri="{FF2B5EF4-FFF2-40B4-BE49-F238E27FC236}">
                <a16:creationId xmlns:a16="http://schemas.microsoft.com/office/drawing/2014/main" id="{A1E83BFC-3854-5729-4C51-E08CE0C968B6}"/>
              </a:ext>
            </a:extLst>
          </p:cNvPr>
          <p:cNvGrpSpPr/>
          <p:nvPr/>
        </p:nvGrpSpPr>
        <p:grpSpPr>
          <a:xfrm>
            <a:off x="797883" y="1617542"/>
            <a:ext cx="2682736" cy="4053845"/>
            <a:chOff x="797883" y="1617542"/>
            <a:chExt cx="2682736" cy="4053845"/>
          </a:xfrm>
        </p:grpSpPr>
        <p:sp>
          <p:nvSpPr>
            <p:cNvPr id="6" name="Rectangle 5">
              <a:extLst>
                <a:ext uri="{FF2B5EF4-FFF2-40B4-BE49-F238E27FC236}">
                  <a16:creationId xmlns:a16="http://schemas.microsoft.com/office/drawing/2014/main" id="{C5DDBA53-22CF-3B3C-20AF-6BD90F3B2774}"/>
                </a:ext>
              </a:extLst>
            </p:cNvPr>
            <p:cNvSpPr/>
            <p:nvPr/>
          </p:nvSpPr>
          <p:spPr>
            <a:xfrm>
              <a:off x="797883" y="1617542"/>
              <a:ext cx="2017710" cy="42208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nSpc>
                  <a:spcPts val="1680"/>
                </a:lnSpc>
              </a:pPr>
              <a:r>
                <a:rPr lang="en-US" sz="1200" dirty="0">
                  <a:solidFill>
                    <a:schemeClr val="tx1"/>
                  </a:solidFill>
                  <a:latin typeface="Montserrat" panose="00000500000000000000" pitchFamily="50" charset="0"/>
                </a:rPr>
                <a:t>Merit increase</a:t>
              </a:r>
            </a:p>
          </p:txBody>
        </p:sp>
        <p:sp>
          <p:nvSpPr>
            <p:cNvPr id="7" name="Rectangle 6">
              <a:extLst>
                <a:ext uri="{FF2B5EF4-FFF2-40B4-BE49-F238E27FC236}">
                  <a16:creationId xmlns:a16="http://schemas.microsoft.com/office/drawing/2014/main" id="{8D5FBB16-00AF-4A0B-A062-7A4002D0BA78}"/>
                </a:ext>
              </a:extLst>
            </p:cNvPr>
            <p:cNvSpPr/>
            <p:nvPr/>
          </p:nvSpPr>
          <p:spPr>
            <a:xfrm>
              <a:off x="797883" y="2138750"/>
              <a:ext cx="2017710" cy="42208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nSpc>
                  <a:spcPts val="1680"/>
                </a:lnSpc>
              </a:pPr>
              <a:r>
                <a:rPr lang="en-US" sz="1200" dirty="0">
                  <a:solidFill>
                    <a:schemeClr val="tx1"/>
                  </a:solidFill>
                  <a:latin typeface="Montserrat" panose="00000500000000000000" pitchFamily="50" charset="0"/>
                </a:rPr>
                <a:t>Cost of living adjustment</a:t>
              </a:r>
            </a:p>
          </p:txBody>
        </p:sp>
        <p:sp>
          <p:nvSpPr>
            <p:cNvPr id="8" name="Rectangle 7">
              <a:extLst>
                <a:ext uri="{FF2B5EF4-FFF2-40B4-BE49-F238E27FC236}">
                  <a16:creationId xmlns:a16="http://schemas.microsoft.com/office/drawing/2014/main" id="{551B4408-6DD3-0FEE-87C8-54D3BB9FB3F2}"/>
                </a:ext>
              </a:extLst>
            </p:cNvPr>
            <p:cNvSpPr/>
            <p:nvPr/>
          </p:nvSpPr>
          <p:spPr>
            <a:xfrm>
              <a:off x="797883" y="2659958"/>
              <a:ext cx="2017710" cy="42208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nSpc>
                  <a:spcPts val="1680"/>
                </a:lnSpc>
              </a:pPr>
              <a:r>
                <a:rPr lang="en-US" sz="1200" dirty="0">
                  <a:solidFill>
                    <a:schemeClr val="tx1"/>
                  </a:solidFill>
                  <a:latin typeface="Montserrat" panose="00000500000000000000" pitchFamily="50" charset="0"/>
                </a:rPr>
                <a:t>Market adjustment</a:t>
              </a:r>
            </a:p>
          </p:txBody>
        </p:sp>
        <p:sp>
          <p:nvSpPr>
            <p:cNvPr id="9" name="Rectangle 8">
              <a:extLst>
                <a:ext uri="{FF2B5EF4-FFF2-40B4-BE49-F238E27FC236}">
                  <a16:creationId xmlns:a16="http://schemas.microsoft.com/office/drawing/2014/main" id="{75DFD041-5E8C-AC61-651B-CC3F6EE35285}"/>
                </a:ext>
              </a:extLst>
            </p:cNvPr>
            <p:cNvSpPr/>
            <p:nvPr/>
          </p:nvSpPr>
          <p:spPr>
            <a:xfrm>
              <a:off x="797883" y="3181166"/>
              <a:ext cx="2017710" cy="42208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nSpc>
                  <a:spcPts val="1680"/>
                </a:lnSpc>
              </a:pPr>
              <a:r>
                <a:rPr lang="en-US" sz="1200" dirty="0">
                  <a:solidFill>
                    <a:schemeClr val="tx1"/>
                  </a:solidFill>
                  <a:latin typeface="Montserrat" panose="00000500000000000000" pitchFamily="50" charset="0"/>
                </a:rPr>
                <a:t>HR analyst</a:t>
              </a:r>
            </a:p>
          </p:txBody>
        </p:sp>
        <p:sp>
          <p:nvSpPr>
            <p:cNvPr id="10" name="Rectangle 9">
              <a:extLst>
                <a:ext uri="{FF2B5EF4-FFF2-40B4-BE49-F238E27FC236}">
                  <a16:creationId xmlns:a16="http://schemas.microsoft.com/office/drawing/2014/main" id="{289C66AE-302D-08F7-E840-DCEC08550165}"/>
                </a:ext>
              </a:extLst>
            </p:cNvPr>
            <p:cNvSpPr/>
            <p:nvPr/>
          </p:nvSpPr>
          <p:spPr>
            <a:xfrm>
              <a:off x="797883" y="3698200"/>
              <a:ext cx="2017710" cy="42208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nSpc>
                  <a:spcPts val="1680"/>
                </a:lnSpc>
              </a:pPr>
              <a:r>
                <a:rPr lang="en-US" sz="1200" dirty="0">
                  <a:solidFill>
                    <a:schemeClr val="tx1"/>
                  </a:solidFill>
                  <a:latin typeface="Montserrat" panose="00000500000000000000" pitchFamily="50" charset="0"/>
                </a:rPr>
                <a:t>Plant and equipment</a:t>
              </a:r>
            </a:p>
          </p:txBody>
        </p:sp>
        <p:sp>
          <p:nvSpPr>
            <p:cNvPr id="11" name="Rectangle 10">
              <a:extLst>
                <a:ext uri="{FF2B5EF4-FFF2-40B4-BE49-F238E27FC236}">
                  <a16:creationId xmlns:a16="http://schemas.microsoft.com/office/drawing/2014/main" id="{B9331D7B-BD45-67F5-2A54-C4949EAD693A}"/>
                </a:ext>
              </a:extLst>
            </p:cNvPr>
            <p:cNvSpPr/>
            <p:nvPr/>
          </p:nvSpPr>
          <p:spPr>
            <a:xfrm>
              <a:off x="797883" y="4215234"/>
              <a:ext cx="2017710" cy="42208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nSpc>
                  <a:spcPts val="1680"/>
                </a:lnSpc>
              </a:pPr>
              <a:r>
                <a:rPr lang="en-US" sz="1200" dirty="0">
                  <a:solidFill>
                    <a:schemeClr val="tx1"/>
                  </a:solidFill>
                  <a:latin typeface="Montserrat" panose="00000500000000000000" pitchFamily="50" charset="0"/>
                </a:rPr>
                <a:t>Promotion</a:t>
              </a:r>
            </a:p>
          </p:txBody>
        </p:sp>
        <p:sp>
          <p:nvSpPr>
            <p:cNvPr id="12" name="Rectangle 11">
              <a:extLst>
                <a:ext uri="{FF2B5EF4-FFF2-40B4-BE49-F238E27FC236}">
                  <a16:creationId xmlns:a16="http://schemas.microsoft.com/office/drawing/2014/main" id="{37598ED2-541E-550F-4D5A-13AC19C3C6F7}"/>
                </a:ext>
              </a:extLst>
            </p:cNvPr>
            <p:cNvSpPr/>
            <p:nvPr/>
          </p:nvSpPr>
          <p:spPr>
            <a:xfrm>
              <a:off x="797883" y="4732268"/>
              <a:ext cx="2682736" cy="42208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nSpc>
                  <a:spcPts val="1680"/>
                </a:lnSpc>
              </a:pPr>
              <a:r>
                <a:rPr lang="en-US" sz="1200" dirty="0">
                  <a:solidFill>
                    <a:schemeClr val="tx1"/>
                  </a:solidFill>
                  <a:latin typeface="Montserrat" panose="00000500000000000000" pitchFamily="50" charset="0"/>
                </a:rPr>
                <a:t>Consulting &amp; outsourcing</a:t>
              </a:r>
            </a:p>
          </p:txBody>
        </p:sp>
        <p:sp>
          <p:nvSpPr>
            <p:cNvPr id="13" name="Rectangle 12">
              <a:extLst>
                <a:ext uri="{FF2B5EF4-FFF2-40B4-BE49-F238E27FC236}">
                  <a16:creationId xmlns:a16="http://schemas.microsoft.com/office/drawing/2014/main" id="{BAF7D9CC-7FEE-25AB-BCE7-8913978AD400}"/>
                </a:ext>
              </a:extLst>
            </p:cNvPr>
            <p:cNvSpPr/>
            <p:nvPr/>
          </p:nvSpPr>
          <p:spPr>
            <a:xfrm>
              <a:off x="797883" y="5249302"/>
              <a:ext cx="2017710" cy="42208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nSpc>
                  <a:spcPts val="1680"/>
                </a:lnSpc>
              </a:pPr>
              <a:r>
                <a:rPr lang="en-US" sz="1200" dirty="0">
                  <a:solidFill>
                    <a:schemeClr val="tx1"/>
                  </a:solidFill>
                  <a:latin typeface="Montserrat" panose="00000500000000000000" pitchFamily="50" charset="0"/>
                </a:rPr>
                <a:t>Patent and trademark</a:t>
              </a:r>
            </a:p>
          </p:txBody>
        </p:sp>
      </p:grpSp>
      <p:grpSp>
        <p:nvGrpSpPr>
          <p:cNvPr id="31" name="Group 30">
            <a:extLst>
              <a:ext uri="{FF2B5EF4-FFF2-40B4-BE49-F238E27FC236}">
                <a16:creationId xmlns:a16="http://schemas.microsoft.com/office/drawing/2014/main" id="{4F47B9C6-5BD2-4A6D-48BA-9C18B4E0635E}"/>
              </a:ext>
            </a:extLst>
          </p:cNvPr>
          <p:cNvGrpSpPr/>
          <p:nvPr/>
        </p:nvGrpSpPr>
        <p:grpSpPr>
          <a:xfrm>
            <a:off x="768977" y="2097701"/>
            <a:ext cx="2177847" cy="3114708"/>
            <a:chOff x="768977" y="2097701"/>
            <a:chExt cx="2177847" cy="3114708"/>
          </a:xfrm>
        </p:grpSpPr>
        <p:cxnSp>
          <p:nvCxnSpPr>
            <p:cNvPr id="40" name="Straight Connector 39">
              <a:extLst>
                <a:ext uri="{FF2B5EF4-FFF2-40B4-BE49-F238E27FC236}">
                  <a16:creationId xmlns:a16="http://schemas.microsoft.com/office/drawing/2014/main" id="{8572B8A4-BCC6-BC98-9E21-CCC074C4517F}"/>
                </a:ext>
              </a:extLst>
            </p:cNvPr>
            <p:cNvCxnSpPr>
              <a:cxnSpLocks/>
            </p:cNvCxnSpPr>
            <p:nvPr/>
          </p:nvCxnSpPr>
          <p:spPr>
            <a:xfrm>
              <a:off x="768977" y="5212409"/>
              <a:ext cx="2177847" cy="0"/>
            </a:xfrm>
            <a:prstGeom prst="line">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45C8D16-9668-F76F-78A1-A2EB490CE359}"/>
                </a:ext>
              </a:extLst>
            </p:cNvPr>
            <p:cNvCxnSpPr>
              <a:cxnSpLocks/>
            </p:cNvCxnSpPr>
            <p:nvPr/>
          </p:nvCxnSpPr>
          <p:spPr>
            <a:xfrm>
              <a:off x="768977" y="4697156"/>
              <a:ext cx="2177847" cy="0"/>
            </a:xfrm>
            <a:prstGeom prst="line">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EF9EFEC-B8B3-C57A-B172-FE71AC80DD3E}"/>
                </a:ext>
              </a:extLst>
            </p:cNvPr>
            <p:cNvCxnSpPr>
              <a:cxnSpLocks/>
            </p:cNvCxnSpPr>
            <p:nvPr/>
          </p:nvCxnSpPr>
          <p:spPr>
            <a:xfrm>
              <a:off x="768977" y="4178941"/>
              <a:ext cx="2177847" cy="0"/>
            </a:xfrm>
            <a:prstGeom prst="line">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860F4F1-C67F-3C24-F221-B5EED952B313}"/>
                </a:ext>
              </a:extLst>
            </p:cNvPr>
            <p:cNvCxnSpPr>
              <a:cxnSpLocks/>
            </p:cNvCxnSpPr>
            <p:nvPr/>
          </p:nvCxnSpPr>
          <p:spPr>
            <a:xfrm>
              <a:off x="768977" y="3656635"/>
              <a:ext cx="2177847" cy="0"/>
            </a:xfrm>
            <a:prstGeom prst="line">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91F506A-A82A-A6F8-1E71-A7B74586067D}"/>
                </a:ext>
              </a:extLst>
            </p:cNvPr>
            <p:cNvCxnSpPr>
              <a:cxnSpLocks/>
            </p:cNvCxnSpPr>
            <p:nvPr/>
          </p:nvCxnSpPr>
          <p:spPr>
            <a:xfrm>
              <a:off x="768977" y="3139601"/>
              <a:ext cx="2177847" cy="0"/>
            </a:xfrm>
            <a:prstGeom prst="line">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35AD581-4172-1937-18E7-625C71A5B2C9}"/>
                </a:ext>
              </a:extLst>
            </p:cNvPr>
            <p:cNvCxnSpPr>
              <a:cxnSpLocks/>
            </p:cNvCxnSpPr>
            <p:nvPr/>
          </p:nvCxnSpPr>
          <p:spPr>
            <a:xfrm>
              <a:off x="768977" y="2618393"/>
              <a:ext cx="2177847" cy="0"/>
            </a:xfrm>
            <a:prstGeom prst="line">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8D86289-64A3-95E9-3068-3CF0A7BE3775}"/>
                </a:ext>
              </a:extLst>
            </p:cNvPr>
            <p:cNvCxnSpPr>
              <a:cxnSpLocks/>
            </p:cNvCxnSpPr>
            <p:nvPr/>
          </p:nvCxnSpPr>
          <p:spPr>
            <a:xfrm>
              <a:off x="768977" y="2097701"/>
              <a:ext cx="2177847" cy="0"/>
            </a:xfrm>
            <a:prstGeom prst="line">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2" name="Rectangle: Rounded Corners 49">
            <a:extLst>
              <a:ext uri="{FF2B5EF4-FFF2-40B4-BE49-F238E27FC236}">
                <a16:creationId xmlns:a16="http://schemas.microsoft.com/office/drawing/2014/main" id="{C4A4EA36-F6A1-1B2F-79E4-3DC45A95471B}"/>
              </a:ext>
            </a:extLst>
          </p:cNvPr>
          <p:cNvSpPr/>
          <p:nvPr/>
        </p:nvSpPr>
        <p:spPr>
          <a:xfrm>
            <a:off x="7849198" y="1602439"/>
            <a:ext cx="3303707" cy="469944"/>
          </a:xfrm>
          <a:prstGeom prst="roundRect">
            <a:avLst>
              <a:gd name="adj" fmla="val 50000"/>
            </a:avLst>
          </a:prstGeom>
          <a:solidFill>
            <a:schemeClr val="bg1">
              <a:alpha val="85000"/>
            </a:schemeClr>
          </a:solidFill>
          <a:ln>
            <a:noFill/>
          </a:ln>
          <a:effectLst>
            <a:outerShdw blurRad="76200" dist="25400" dir="5400000" sx="97000" sy="97000" algn="t"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latin typeface="Montserrat" panose="00000500000000000000" pitchFamily="50" charset="0"/>
            </a:endParaRPr>
          </a:p>
        </p:txBody>
      </p:sp>
      <p:sp>
        <p:nvSpPr>
          <p:cNvPr id="4" name="Rectangle: Rounded Corners 49">
            <a:extLst>
              <a:ext uri="{FF2B5EF4-FFF2-40B4-BE49-F238E27FC236}">
                <a16:creationId xmlns:a16="http://schemas.microsoft.com/office/drawing/2014/main" id="{D553792E-2DA9-3A25-995A-8312452D5A8B}"/>
              </a:ext>
            </a:extLst>
          </p:cNvPr>
          <p:cNvSpPr/>
          <p:nvPr/>
        </p:nvSpPr>
        <p:spPr>
          <a:xfrm>
            <a:off x="7849198" y="2120739"/>
            <a:ext cx="3303707" cy="469944"/>
          </a:xfrm>
          <a:prstGeom prst="roundRect">
            <a:avLst>
              <a:gd name="adj" fmla="val 50000"/>
            </a:avLst>
          </a:prstGeom>
          <a:solidFill>
            <a:schemeClr val="bg1">
              <a:alpha val="85000"/>
            </a:schemeClr>
          </a:solidFill>
          <a:ln>
            <a:noFill/>
          </a:ln>
          <a:effectLst>
            <a:outerShdw blurRad="76200" dist="25400" dir="5400000" sx="97000" sy="97000" algn="t"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latin typeface="Montserrat" panose="00000500000000000000" pitchFamily="50" charset="0"/>
            </a:endParaRPr>
          </a:p>
        </p:txBody>
      </p:sp>
      <p:sp>
        <p:nvSpPr>
          <p:cNvPr id="30" name="Rectangle: Rounded Corners 49">
            <a:extLst>
              <a:ext uri="{FF2B5EF4-FFF2-40B4-BE49-F238E27FC236}">
                <a16:creationId xmlns:a16="http://schemas.microsoft.com/office/drawing/2014/main" id="{3CC86A31-67B2-A32D-D463-9CC68CA9C01F}"/>
              </a:ext>
            </a:extLst>
          </p:cNvPr>
          <p:cNvSpPr/>
          <p:nvPr/>
        </p:nvSpPr>
        <p:spPr>
          <a:xfrm>
            <a:off x="7849198" y="2641947"/>
            <a:ext cx="3303707" cy="469944"/>
          </a:xfrm>
          <a:prstGeom prst="roundRect">
            <a:avLst>
              <a:gd name="adj" fmla="val 50000"/>
            </a:avLst>
          </a:prstGeom>
          <a:solidFill>
            <a:schemeClr val="bg1">
              <a:alpha val="85000"/>
            </a:schemeClr>
          </a:solidFill>
          <a:ln>
            <a:noFill/>
          </a:ln>
          <a:effectLst>
            <a:outerShdw blurRad="76200" dist="25400" dir="5400000" sx="97000" sy="97000" algn="t"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latin typeface="Montserrat" panose="00000500000000000000" pitchFamily="50" charset="0"/>
            </a:endParaRPr>
          </a:p>
        </p:txBody>
      </p:sp>
      <p:sp>
        <p:nvSpPr>
          <p:cNvPr id="51" name="Rectangle: Rounded Corners 49">
            <a:extLst>
              <a:ext uri="{FF2B5EF4-FFF2-40B4-BE49-F238E27FC236}">
                <a16:creationId xmlns:a16="http://schemas.microsoft.com/office/drawing/2014/main" id="{92CD4412-A7B6-9803-E830-861BA9251724}"/>
              </a:ext>
            </a:extLst>
          </p:cNvPr>
          <p:cNvSpPr/>
          <p:nvPr/>
        </p:nvSpPr>
        <p:spPr>
          <a:xfrm>
            <a:off x="7849198" y="3158981"/>
            <a:ext cx="3303707" cy="469944"/>
          </a:xfrm>
          <a:prstGeom prst="roundRect">
            <a:avLst>
              <a:gd name="adj" fmla="val 50000"/>
            </a:avLst>
          </a:prstGeom>
          <a:solidFill>
            <a:schemeClr val="bg1">
              <a:alpha val="85000"/>
            </a:schemeClr>
          </a:solidFill>
          <a:ln>
            <a:noFill/>
          </a:ln>
          <a:effectLst>
            <a:outerShdw blurRad="76200" dist="25400" dir="5400000" sx="97000" sy="97000" algn="t"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latin typeface="Montserrat" panose="00000500000000000000" pitchFamily="50" charset="0"/>
            </a:endParaRPr>
          </a:p>
        </p:txBody>
      </p:sp>
      <p:sp>
        <p:nvSpPr>
          <p:cNvPr id="52" name="Rectangle: Rounded Corners 49">
            <a:extLst>
              <a:ext uri="{FF2B5EF4-FFF2-40B4-BE49-F238E27FC236}">
                <a16:creationId xmlns:a16="http://schemas.microsoft.com/office/drawing/2014/main" id="{F784EA38-3392-A253-9818-BE634271956E}"/>
              </a:ext>
            </a:extLst>
          </p:cNvPr>
          <p:cNvSpPr/>
          <p:nvPr/>
        </p:nvSpPr>
        <p:spPr>
          <a:xfrm>
            <a:off x="7849198" y="3681287"/>
            <a:ext cx="3303707" cy="469944"/>
          </a:xfrm>
          <a:prstGeom prst="roundRect">
            <a:avLst>
              <a:gd name="adj" fmla="val 50000"/>
            </a:avLst>
          </a:prstGeom>
          <a:solidFill>
            <a:schemeClr val="bg1">
              <a:alpha val="85000"/>
            </a:schemeClr>
          </a:solidFill>
          <a:ln>
            <a:noFill/>
          </a:ln>
          <a:effectLst>
            <a:outerShdw blurRad="76200" dist="25400" dir="5400000" sx="97000" sy="97000" algn="t"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latin typeface="Montserrat" panose="00000500000000000000" pitchFamily="50" charset="0"/>
            </a:endParaRPr>
          </a:p>
        </p:txBody>
      </p:sp>
      <p:sp>
        <p:nvSpPr>
          <p:cNvPr id="53" name="Rectangle: Rounded Corners 49">
            <a:extLst>
              <a:ext uri="{FF2B5EF4-FFF2-40B4-BE49-F238E27FC236}">
                <a16:creationId xmlns:a16="http://schemas.microsoft.com/office/drawing/2014/main" id="{215B1A6B-D3C0-6A49-C81B-EE0208B7CC8A}"/>
              </a:ext>
            </a:extLst>
          </p:cNvPr>
          <p:cNvSpPr/>
          <p:nvPr/>
        </p:nvSpPr>
        <p:spPr>
          <a:xfrm>
            <a:off x="7849198" y="4199502"/>
            <a:ext cx="3303707" cy="469944"/>
          </a:xfrm>
          <a:prstGeom prst="roundRect">
            <a:avLst>
              <a:gd name="adj" fmla="val 50000"/>
            </a:avLst>
          </a:prstGeom>
          <a:solidFill>
            <a:schemeClr val="bg1">
              <a:alpha val="85000"/>
            </a:schemeClr>
          </a:solidFill>
          <a:ln>
            <a:noFill/>
          </a:ln>
          <a:effectLst>
            <a:outerShdw blurRad="76200" dist="25400" dir="5400000" sx="97000" sy="97000" algn="t"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latin typeface="Montserrat" panose="00000500000000000000" pitchFamily="50" charset="0"/>
            </a:endParaRPr>
          </a:p>
        </p:txBody>
      </p:sp>
      <p:sp>
        <p:nvSpPr>
          <p:cNvPr id="54" name="Rectangle: Rounded Corners 49">
            <a:extLst>
              <a:ext uri="{FF2B5EF4-FFF2-40B4-BE49-F238E27FC236}">
                <a16:creationId xmlns:a16="http://schemas.microsoft.com/office/drawing/2014/main" id="{4AA4C770-4D5B-3CF5-7BD5-A05EEC730BDC}"/>
              </a:ext>
            </a:extLst>
          </p:cNvPr>
          <p:cNvSpPr/>
          <p:nvPr/>
        </p:nvSpPr>
        <p:spPr>
          <a:xfrm>
            <a:off x="7849198" y="4714755"/>
            <a:ext cx="3303707" cy="469944"/>
          </a:xfrm>
          <a:prstGeom prst="roundRect">
            <a:avLst>
              <a:gd name="adj" fmla="val 50000"/>
            </a:avLst>
          </a:prstGeom>
          <a:solidFill>
            <a:schemeClr val="bg1">
              <a:alpha val="85000"/>
            </a:schemeClr>
          </a:solidFill>
          <a:ln>
            <a:noFill/>
          </a:ln>
          <a:effectLst>
            <a:outerShdw blurRad="76200" dist="25400" dir="5400000" sx="97000" sy="97000" algn="t"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latin typeface="Montserrat" panose="00000500000000000000" pitchFamily="50" charset="0"/>
            </a:endParaRPr>
          </a:p>
        </p:txBody>
      </p:sp>
      <p:sp>
        <p:nvSpPr>
          <p:cNvPr id="55" name="Rectangle: Rounded Corners 49">
            <a:extLst>
              <a:ext uri="{FF2B5EF4-FFF2-40B4-BE49-F238E27FC236}">
                <a16:creationId xmlns:a16="http://schemas.microsoft.com/office/drawing/2014/main" id="{6000B0F9-90AB-FE1C-B1B9-AA700CA34782}"/>
              </a:ext>
            </a:extLst>
          </p:cNvPr>
          <p:cNvSpPr/>
          <p:nvPr/>
        </p:nvSpPr>
        <p:spPr>
          <a:xfrm>
            <a:off x="7849198" y="5237270"/>
            <a:ext cx="3303707" cy="469944"/>
          </a:xfrm>
          <a:prstGeom prst="roundRect">
            <a:avLst>
              <a:gd name="adj" fmla="val 50000"/>
            </a:avLst>
          </a:prstGeom>
          <a:solidFill>
            <a:schemeClr val="bg1">
              <a:alpha val="85000"/>
            </a:schemeClr>
          </a:solidFill>
          <a:ln>
            <a:noFill/>
          </a:ln>
          <a:effectLst>
            <a:outerShdw blurRad="76200" dist="25400" dir="5400000" sx="97000" sy="97000" algn="t"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latin typeface="Montserrat" panose="00000500000000000000" pitchFamily="50" charset="0"/>
            </a:endParaRPr>
          </a:p>
        </p:txBody>
      </p:sp>
      <p:sp>
        <p:nvSpPr>
          <p:cNvPr id="14" name="Rectangle 13">
            <a:extLst>
              <a:ext uri="{FF2B5EF4-FFF2-40B4-BE49-F238E27FC236}">
                <a16:creationId xmlns:a16="http://schemas.microsoft.com/office/drawing/2014/main" id="{2B3803B5-895E-07F3-FB90-7D67990F55B5}"/>
              </a:ext>
            </a:extLst>
          </p:cNvPr>
          <p:cNvSpPr/>
          <p:nvPr/>
        </p:nvSpPr>
        <p:spPr>
          <a:xfrm>
            <a:off x="7968734" y="1617542"/>
            <a:ext cx="1105657" cy="42208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ctr"/>
            <a:r>
              <a:rPr lang="en-US" sz="1100" b="1" dirty="0">
                <a:solidFill>
                  <a:schemeClr val="accent1"/>
                </a:solidFill>
                <a:latin typeface="Montserrat" panose="00000500000000000000" pitchFamily="50" charset="0"/>
              </a:rPr>
              <a:t>$4,000</a:t>
            </a:r>
          </a:p>
          <a:p>
            <a:pPr algn="ctr"/>
            <a:r>
              <a:rPr lang="en-US" sz="1100" dirty="0">
                <a:solidFill>
                  <a:schemeClr val="tx2"/>
                </a:solidFill>
                <a:latin typeface="Montserrat" panose="00000500000000000000" pitchFamily="50" charset="0"/>
              </a:rPr>
              <a:t>$8,000</a:t>
            </a:r>
            <a:endParaRPr lang="en-US" sz="1000" dirty="0">
              <a:solidFill>
                <a:schemeClr val="tx2"/>
              </a:solidFill>
              <a:latin typeface="Montserrat" panose="00000500000000000000" pitchFamily="50" charset="0"/>
            </a:endParaRPr>
          </a:p>
        </p:txBody>
      </p:sp>
      <p:sp>
        <p:nvSpPr>
          <p:cNvPr id="15" name="Rectangle 14">
            <a:extLst>
              <a:ext uri="{FF2B5EF4-FFF2-40B4-BE49-F238E27FC236}">
                <a16:creationId xmlns:a16="http://schemas.microsoft.com/office/drawing/2014/main" id="{B5D66826-CA68-8D78-A77D-A8E0D75A9AFE}"/>
              </a:ext>
            </a:extLst>
          </p:cNvPr>
          <p:cNvSpPr/>
          <p:nvPr/>
        </p:nvSpPr>
        <p:spPr>
          <a:xfrm>
            <a:off x="7968734" y="2138750"/>
            <a:ext cx="1105657" cy="42208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ctr"/>
            <a:r>
              <a:rPr lang="en-US" sz="1100" b="1" dirty="0">
                <a:solidFill>
                  <a:schemeClr val="accent2"/>
                </a:solidFill>
                <a:latin typeface="Montserrat" panose="00000500000000000000" pitchFamily="50" charset="0"/>
              </a:rPr>
              <a:t>$20,000</a:t>
            </a:r>
          </a:p>
          <a:p>
            <a:pPr algn="ctr"/>
            <a:r>
              <a:rPr lang="en-US" sz="1100" dirty="0">
                <a:solidFill>
                  <a:schemeClr val="tx2"/>
                </a:solidFill>
                <a:latin typeface="Montserrat" panose="00000500000000000000" pitchFamily="50" charset="0"/>
              </a:rPr>
              <a:t>$12,000</a:t>
            </a:r>
            <a:endParaRPr lang="en-US" sz="1000" dirty="0">
              <a:solidFill>
                <a:schemeClr val="tx2"/>
              </a:solidFill>
              <a:latin typeface="Montserrat" panose="00000500000000000000" pitchFamily="50" charset="0"/>
            </a:endParaRPr>
          </a:p>
        </p:txBody>
      </p:sp>
      <p:sp>
        <p:nvSpPr>
          <p:cNvPr id="16" name="Rectangle 15">
            <a:extLst>
              <a:ext uri="{FF2B5EF4-FFF2-40B4-BE49-F238E27FC236}">
                <a16:creationId xmlns:a16="http://schemas.microsoft.com/office/drawing/2014/main" id="{DC1238DD-5549-1B07-FEBD-0C17B3D811DB}"/>
              </a:ext>
            </a:extLst>
          </p:cNvPr>
          <p:cNvSpPr/>
          <p:nvPr/>
        </p:nvSpPr>
        <p:spPr>
          <a:xfrm>
            <a:off x="7968734" y="2659958"/>
            <a:ext cx="1105657" cy="42208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ctr"/>
            <a:r>
              <a:rPr lang="en-US" sz="1100" b="1" dirty="0">
                <a:solidFill>
                  <a:schemeClr val="accent1"/>
                </a:solidFill>
                <a:latin typeface="Montserrat" panose="00000500000000000000" pitchFamily="50" charset="0"/>
              </a:rPr>
              <a:t>$400</a:t>
            </a:r>
          </a:p>
          <a:p>
            <a:pPr algn="ctr"/>
            <a:r>
              <a:rPr lang="en-US" sz="1100" dirty="0">
                <a:solidFill>
                  <a:schemeClr val="tx2"/>
                </a:solidFill>
                <a:latin typeface="Montserrat" panose="00000500000000000000" pitchFamily="50" charset="0"/>
              </a:rPr>
              <a:t>$500</a:t>
            </a:r>
            <a:endParaRPr lang="en-US" sz="1000" dirty="0">
              <a:solidFill>
                <a:schemeClr val="tx2"/>
              </a:solidFill>
              <a:latin typeface="Montserrat" panose="00000500000000000000" pitchFamily="50" charset="0"/>
            </a:endParaRPr>
          </a:p>
        </p:txBody>
      </p:sp>
      <p:sp>
        <p:nvSpPr>
          <p:cNvPr id="17" name="Rectangle 16">
            <a:extLst>
              <a:ext uri="{FF2B5EF4-FFF2-40B4-BE49-F238E27FC236}">
                <a16:creationId xmlns:a16="http://schemas.microsoft.com/office/drawing/2014/main" id="{F0864CDA-013B-6874-BDEE-A337E57F7663}"/>
              </a:ext>
            </a:extLst>
          </p:cNvPr>
          <p:cNvSpPr/>
          <p:nvPr/>
        </p:nvSpPr>
        <p:spPr>
          <a:xfrm>
            <a:off x="7968734" y="3181166"/>
            <a:ext cx="1105657" cy="42208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ctr"/>
            <a:r>
              <a:rPr lang="en-US" sz="1100" b="1" dirty="0">
                <a:solidFill>
                  <a:schemeClr val="accent1"/>
                </a:solidFill>
                <a:latin typeface="Montserrat" panose="00000500000000000000" pitchFamily="50" charset="0"/>
              </a:rPr>
              <a:t>$3,000</a:t>
            </a:r>
          </a:p>
          <a:p>
            <a:pPr algn="ctr"/>
            <a:r>
              <a:rPr lang="en-US" sz="1100" dirty="0">
                <a:solidFill>
                  <a:schemeClr val="tx2"/>
                </a:solidFill>
                <a:latin typeface="Montserrat" panose="00000500000000000000" pitchFamily="50" charset="0"/>
              </a:rPr>
              <a:t>$5,000</a:t>
            </a:r>
            <a:endParaRPr lang="en-US" sz="1000" dirty="0">
              <a:solidFill>
                <a:schemeClr val="tx2"/>
              </a:solidFill>
              <a:latin typeface="Montserrat" panose="00000500000000000000" pitchFamily="50" charset="0"/>
            </a:endParaRPr>
          </a:p>
        </p:txBody>
      </p:sp>
      <p:sp>
        <p:nvSpPr>
          <p:cNvPr id="18" name="Rectangle 17">
            <a:extLst>
              <a:ext uri="{FF2B5EF4-FFF2-40B4-BE49-F238E27FC236}">
                <a16:creationId xmlns:a16="http://schemas.microsoft.com/office/drawing/2014/main" id="{757B9F0C-82B4-76BE-AE86-B2DD1FEDF9C0}"/>
              </a:ext>
            </a:extLst>
          </p:cNvPr>
          <p:cNvSpPr/>
          <p:nvPr/>
        </p:nvSpPr>
        <p:spPr>
          <a:xfrm>
            <a:off x="7968734" y="3698200"/>
            <a:ext cx="1105657" cy="42208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ctr"/>
            <a:r>
              <a:rPr lang="en-US" sz="1100" b="1" dirty="0">
                <a:solidFill>
                  <a:schemeClr val="accent1"/>
                </a:solidFill>
                <a:latin typeface="Montserrat" panose="00000500000000000000" pitchFamily="50" charset="0"/>
              </a:rPr>
              <a:t>$1,000</a:t>
            </a:r>
          </a:p>
          <a:p>
            <a:pPr algn="ctr"/>
            <a:r>
              <a:rPr lang="en-US" sz="1100" dirty="0">
                <a:solidFill>
                  <a:schemeClr val="tx2"/>
                </a:solidFill>
                <a:latin typeface="Montserrat" panose="00000500000000000000" pitchFamily="50" charset="0"/>
              </a:rPr>
              <a:t>$3,000</a:t>
            </a:r>
            <a:endParaRPr lang="en-US" sz="1000" dirty="0">
              <a:solidFill>
                <a:schemeClr val="tx2"/>
              </a:solidFill>
              <a:latin typeface="Montserrat" panose="00000500000000000000" pitchFamily="50" charset="0"/>
            </a:endParaRPr>
          </a:p>
        </p:txBody>
      </p:sp>
      <p:sp>
        <p:nvSpPr>
          <p:cNvPr id="19" name="Rectangle 18">
            <a:extLst>
              <a:ext uri="{FF2B5EF4-FFF2-40B4-BE49-F238E27FC236}">
                <a16:creationId xmlns:a16="http://schemas.microsoft.com/office/drawing/2014/main" id="{0253DE8C-16BA-472C-64A6-70DDF7C00E9A}"/>
              </a:ext>
            </a:extLst>
          </p:cNvPr>
          <p:cNvSpPr/>
          <p:nvPr/>
        </p:nvSpPr>
        <p:spPr>
          <a:xfrm>
            <a:off x="7968734" y="4215234"/>
            <a:ext cx="1105657" cy="42208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ctr"/>
            <a:r>
              <a:rPr lang="en-US" sz="1100" b="1" dirty="0">
                <a:solidFill>
                  <a:schemeClr val="accent2"/>
                </a:solidFill>
                <a:latin typeface="Montserrat" panose="00000500000000000000" pitchFamily="50" charset="0"/>
              </a:rPr>
              <a:t>$25,000</a:t>
            </a:r>
          </a:p>
          <a:p>
            <a:pPr algn="ctr"/>
            <a:r>
              <a:rPr lang="en-US" sz="1100" dirty="0">
                <a:solidFill>
                  <a:schemeClr val="tx2"/>
                </a:solidFill>
                <a:latin typeface="Montserrat" panose="00000500000000000000" pitchFamily="50" charset="0"/>
              </a:rPr>
              <a:t>$20,000</a:t>
            </a:r>
            <a:endParaRPr lang="en-US" sz="1000" dirty="0">
              <a:solidFill>
                <a:schemeClr val="tx2"/>
              </a:solidFill>
              <a:latin typeface="Montserrat" panose="00000500000000000000" pitchFamily="50" charset="0"/>
            </a:endParaRPr>
          </a:p>
        </p:txBody>
      </p:sp>
      <p:sp>
        <p:nvSpPr>
          <p:cNvPr id="20" name="Rectangle 19">
            <a:extLst>
              <a:ext uri="{FF2B5EF4-FFF2-40B4-BE49-F238E27FC236}">
                <a16:creationId xmlns:a16="http://schemas.microsoft.com/office/drawing/2014/main" id="{F7F1941C-C5AE-BFBD-6200-9D46BCCC3595}"/>
              </a:ext>
            </a:extLst>
          </p:cNvPr>
          <p:cNvSpPr/>
          <p:nvPr/>
        </p:nvSpPr>
        <p:spPr>
          <a:xfrm>
            <a:off x="7968734" y="4732268"/>
            <a:ext cx="1105657" cy="42208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ctr"/>
            <a:r>
              <a:rPr lang="en-US" sz="1100" b="1" dirty="0">
                <a:solidFill>
                  <a:schemeClr val="accent1"/>
                </a:solidFill>
                <a:latin typeface="Montserrat" panose="00000500000000000000" pitchFamily="50" charset="0"/>
              </a:rPr>
              <a:t>$2,000</a:t>
            </a:r>
          </a:p>
          <a:p>
            <a:pPr algn="ctr"/>
            <a:r>
              <a:rPr lang="en-US" sz="1100" dirty="0">
                <a:solidFill>
                  <a:schemeClr val="tx2"/>
                </a:solidFill>
                <a:latin typeface="Montserrat" panose="00000500000000000000" pitchFamily="50" charset="0"/>
              </a:rPr>
              <a:t>$4,000</a:t>
            </a:r>
            <a:endParaRPr lang="en-US" sz="1000" dirty="0">
              <a:solidFill>
                <a:schemeClr val="tx2"/>
              </a:solidFill>
              <a:latin typeface="Montserrat" panose="00000500000000000000" pitchFamily="50" charset="0"/>
            </a:endParaRPr>
          </a:p>
        </p:txBody>
      </p:sp>
      <p:sp>
        <p:nvSpPr>
          <p:cNvPr id="21" name="Rectangle 20">
            <a:extLst>
              <a:ext uri="{FF2B5EF4-FFF2-40B4-BE49-F238E27FC236}">
                <a16:creationId xmlns:a16="http://schemas.microsoft.com/office/drawing/2014/main" id="{D30983CE-4F2C-D7DF-36F5-589A4252233E}"/>
              </a:ext>
            </a:extLst>
          </p:cNvPr>
          <p:cNvSpPr/>
          <p:nvPr/>
        </p:nvSpPr>
        <p:spPr>
          <a:xfrm>
            <a:off x="7968734" y="5249302"/>
            <a:ext cx="1105657" cy="42208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ctr"/>
            <a:r>
              <a:rPr lang="en-US" sz="1100" b="1" dirty="0">
                <a:solidFill>
                  <a:schemeClr val="accent1"/>
                </a:solidFill>
                <a:latin typeface="Montserrat" panose="00000500000000000000" pitchFamily="50" charset="0"/>
              </a:rPr>
              <a:t>$2,000</a:t>
            </a:r>
          </a:p>
          <a:p>
            <a:pPr algn="ctr"/>
            <a:r>
              <a:rPr lang="en-US" sz="1100" dirty="0">
                <a:solidFill>
                  <a:schemeClr val="tx2"/>
                </a:solidFill>
                <a:latin typeface="Montserrat" panose="00000500000000000000" pitchFamily="50" charset="0"/>
              </a:rPr>
              <a:t>$4,000</a:t>
            </a:r>
            <a:endParaRPr lang="en-US" sz="1000" dirty="0">
              <a:solidFill>
                <a:schemeClr val="tx2"/>
              </a:solidFill>
              <a:latin typeface="Montserrat" panose="00000500000000000000" pitchFamily="50" charset="0"/>
            </a:endParaRPr>
          </a:p>
        </p:txBody>
      </p:sp>
      <p:sp>
        <p:nvSpPr>
          <p:cNvPr id="22" name="Rectangle 21">
            <a:extLst>
              <a:ext uri="{FF2B5EF4-FFF2-40B4-BE49-F238E27FC236}">
                <a16:creationId xmlns:a16="http://schemas.microsoft.com/office/drawing/2014/main" id="{6109402A-AE60-1CDA-AC6F-7F77D292F348}"/>
              </a:ext>
            </a:extLst>
          </p:cNvPr>
          <p:cNvSpPr/>
          <p:nvPr/>
        </p:nvSpPr>
        <p:spPr>
          <a:xfrm>
            <a:off x="9510118" y="1617542"/>
            <a:ext cx="931336" cy="42208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nSpc>
                <a:spcPts val="1680"/>
              </a:lnSpc>
            </a:pPr>
            <a:r>
              <a:rPr lang="en-US" sz="1100" dirty="0">
                <a:solidFill>
                  <a:schemeClr val="tx2"/>
                </a:solidFill>
                <a:latin typeface="Montserrat" panose="00000500000000000000" pitchFamily="50" charset="0"/>
              </a:rPr>
              <a:t>$4,000 left</a:t>
            </a:r>
            <a:endParaRPr lang="en-US" sz="1000" dirty="0">
              <a:solidFill>
                <a:schemeClr val="tx2"/>
              </a:solidFill>
              <a:latin typeface="Montserrat" panose="00000500000000000000" pitchFamily="50" charset="0"/>
            </a:endParaRPr>
          </a:p>
        </p:txBody>
      </p:sp>
      <p:sp>
        <p:nvSpPr>
          <p:cNvPr id="23" name="Rectangle 22">
            <a:extLst>
              <a:ext uri="{FF2B5EF4-FFF2-40B4-BE49-F238E27FC236}">
                <a16:creationId xmlns:a16="http://schemas.microsoft.com/office/drawing/2014/main" id="{720BDA7D-84C4-E501-FE34-6E2F6449552D}"/>
              </a:ext>
            </a:extLst>
          </p:cNvPr>
          <p:cNvSpPr/>
          <p:nvPr/>
        </p:nvSpPr>
        <p:spPr>
          <a:xfrm>
            <a:off x="9510117" y="2138750"/>
            <a:ext cx="1170879" cy="42208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nSpc>
                <a:spcPts val="1680"/>
              </a:lnSpc>
            </a:pPr>
            <a:r>
              <a:rPr lang="en-US" sz="1100" b="1" dirty="0">
                <a:solidFill>
                  <a:schemeClr val="accent2"/>
                </a:solidFill>
                <a:latin typeface="Montserrat" panose="00000500000000000000" pitchFamily="50" charset="0"/>
              </a:rPr>
              <a:t>$8,000 over</a:t>
            </a:r>
            <a:endParaRPr lang="en-US" sz="1000" b="1" dirty="0">
              <a:solidFill>
                <a:schemeClr val="accent2"/>
              </a:solidFill>
              <a:latin typeface="Montserrat" panose="00000500000000000000" pitchFamily="50" charset="0"/>
            </a:endParaRPr>
          </a:p>
        </p:txBody>
      </p:sp>
      <p:sp>
        <p:nvSpPr>
          <p:cNvPr id="24" name="Rectangle 23">
            <a:extLst>
              <a:ext uri="{FF2B5EF4-FFF2-40B4-BE49-F238E27FC236}">
                <a16:creationId xmlns:a16="http://schemas.microsoft.com/office/drawing/2014/main" id="{858FBAE0-51E2-5972-39C7-7032E586CC99}"/>
              </a:ext>
            </a:extLst>
          </p:cNvPr>
          <p:cNvSpPr/>
          <p:nvPr/>
        </p:nvSpPr>
        <p:spPr>
          <a:xfrm>
            <a:off x="9510118" y="2659958"/>
            <a:ext cx="931336" cy="42208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nSpc>
                <a:spcPts val="1680"/>
              </a:lnSpc>
            </a:pPr>
            <a:r>
              <a:rPr lang="en-US" sz="1100" dirty="0">
                <a:solidFill>
                  <a:schemeClr val="tx2"/>
                </a:solidFill>
                <a:latin typeface="Montserrat" panose="00000500000000000000" pitchFamily="50" charset="0"/>
              </a:rPr>
              <a:t>$100 left</a:t>
            </a:r>
            <a:endParaRPr lang="en-US" sz="1000" dirty="0">
              <a:solidFill>
                <a:schemeClr val="tx2"/>
              </a:solidFill>
              <a:latin typeface="Montserrat" panose="00000500000000000000" pitchFamily="50" charset="0"/>
            </a:endParaRPr>
          </a:p>
        </p:txBody>
      </p:sp>
      <p:sp>
        <p:nvSpPr>
          <p:cNvPr id="25" name="Rectangle 24">
            <a:extLst>
              <a:ext uri="{FF2B5EF4-FFF2-40B4-BE49-F238E27FC236}">
                <a16:creationId xmlns:a16="http://schemas.microsoft.com/office/drawing/2014/main" id="{A6CE111A-CE96-C835-5D1E-080101869C2E}"/>
              </a:ext>
            </a:extLst>
          </p:cNvPr>
          <p:cNvSpPr/>
          <p:nvPr/>
        </p:nvSpPr>
        <p:spPr>
          <a:xfrm>
            <a:off x="9510118" y="3181166"/>
            <a:ext cx="931336" cy="42208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nSpc>
                <a:spcPts val="1680"/>
              </a:lnSpc>
            </a:pPr>
            <a:r>
              <a:rPr lang="en-US" sz="1100" dirty="0">
                <a:solidFill>
                  <a:schemeClr val="tx2"/>
                </a:solidFill>
                <a:latin typeface="Montserrat" panose="00000500000000000000" pitchFamily="50" charset="0"/>
              </a:rPr>
              <a:t>$2,000 left</a:t>
            </a:r>
            <a:endParaRPr lang="en-US" sz="1000" dirty="0">
              <a:solidFill>
                <a:schemeClr val="tx2"/>
              </a:solidFill>
              <a:latin typeface="Montserrat" panose="00000500000000000000" pitchFamily="50" charset="0"/>
            </a:endParaRPr>
          </a:p>
        </p:txBody>
      </p:sp>
      <p:sp>
        <p:nvSpPr>
          <p:cNvPr id="26" name="Rectangle 25">
            <a:extLst>
              <a:ext uri="{FF2B5EF4-FFF2-40B4-BE49-F238E27FC236}">
                <a16:creationId xmlns:a16="http://schemas.microsoft.com/office/drawing/2014/main" id="{44AEB3D5-F4AE-801C-35C8-8A6F3D43EBF9}"/>
              </a:ext>
            </a:extLst>
          </p:cNvPr>
          <p:cNvSpPr/>
          <p:nvPr/>
        </p:nvSpPr>
        <p:spPr>
          <a:xfrm>
            <a:off x="9510118" y="3698200"/>
            <a:ext cx="931336" cy="42208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nSpc>
                <a:spcPts val="1680"/>
              </a:lnSpc>
            </a:pPr>
            <a:r>
              <a:rPr lang="en-US" sz="1100" dirty="0">
                <a:solidFill>
                  <a:schemeClr val="tx2"/>
                </a:solidFill>
                <a:latin typeface="Montserrat" panose="00000500000000000000" pitchFamily="50" charset="0"/>
              </a:rPr>
              <a:t>$2,000 left</a:t>
            </a:r>
            <a:endParaRPr lang="en-US" sz="1000" dirty="0">
              <a:solidFill>
                <a:schemeClr val="tx2"/>
              </a:solidFill>
              <a:latin typeface="Montserrat" panose="00000500000000000000" pitchFamily="50" charset="0"/>
            </a:endParaRPr>
          </a:p>
        </p:txBody>
      </p:sp>
      <p:sp>
        <p:nvSpPr>
          <p:cNvPr id="27" name="Rectangle 26">
            <a:extLst>
              <a:ext uri="{FF2B5EF4-FFF2-40B4-BE49-F238E27FC236}">
                <a16:creationId xmlns:a16="http://schemas.microsoft.com/office/drawing/2014/main" id="{FC3E9FD5-6063-8E03-3278-595814CF6688}"/>
              </a:ext>
            </a:extLst>
          </p:cNvPr>
          <p:cNvSpPr/>
          <p:nvPr/>
        </p:nvSpPr>
        <p:spPr>
          <a:xfrm>
            <a:off x="9510118" y="4215234"/>
            <a:ext cx="1170878" cy="42208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nSpc>
                <a:spcPts val="1680"/>
              </a:lnSpc>
            </a:pPr>
            <a:r>
              <a:rPr lang="en-US" sz="1100" b="1" dirty="0">
                <a:solidFill>
                  <a:schemeClr val="accent2"/>
                </a:solidFill>
                <a:latin typeface="Montserrat" panose="00000500000000000000" pitchFamily="50" charset="0"/>
              </a:rPr>
              <a:t>$5,000 over</a:t>
            </a:r>
            <a:endParaRPr lang="en-US" sz="1000" b="1" dirty="0">
              <a:solidFill>
                <a:schemeClr val="accent2"/>
              </a:solidFill>
              <a:latin typeface="Montserrat" panose="00000500000000000000" pitchFamily="50" charset="0"/>
            </a:endParaRPr>
          </a:p>
        </p:txBody>
      </p:sp>
      <p:sp>
        <p:nvSpPr>
          <p:cNvPr id="28" name="Rectangle 27">
            <a:extLst>
              <a:ext uri="{FF2B5EF4-FFF2-40B4-BE49-F238E27FC236}">
                <a16:creationId xmlns:a16="http://schemas.microsoft.com/office/drawing/2014/main" id="{C6B58D0D-E0BD-BFC4-498A-1E527EE50B09}"/>
              </a:ext>
            </a:extLst>
          </p:cNvPr>
          <p:cNvSpPr/>
          <p:nvPr/>
        </p:nvSpPr>
        <p:spPr>
          <a:xfrm>
            <a:off x="9510118" y="4732268"/>
            <a:ext cx="931336" cy="42208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nSpc>
                <a:spcPts val="1680"/>
              </a:lnSpc>
            </a:pPr>
            <a:r>
              <a:rPr lang="en-US" sz="1100" dirty="0">
                <a:solidFill>
                  <a:schemeClr val="tx2"/>
                </a:solidFill>
                <a:latin typeface="Montserrat" panose="00000500000000000000" pitchFamily="50" charset="0"/>
              </a:rPr>
              <a:t>$2,000 left</a:t>
            </a:r>
            <a:endParaRPr lang="en-US" sz="1000" dirty="0">
              <a:solidFill>
                <a:schemeClr val="tx2"/>
              </a:solidFill>
              <a:latin typeface="Montserrat" panose="00000500000000000000" pitchFamily="50" charset="0"/>
            </a:endParaRPr>
          </a:p>
        </p:txBody>
      </p:sp>
      <p:sp>
        <p:nvSpPr>
          <p:cNvPr id="29" name="Rectangle 28">
            <a:extLst>
              <a:ext uri="{FF2B5EF4-FFF2-40B4-BE49-F238E27FC236}">
                <a16:creationId xmlns:a16="http://schemas.microsoft.com/office/drawing/2014/main" id="{6484309E-91F8-6CF8-FD13-329464E9CAAF}"/>
              </a:ext>
            </a:extLst>
          </p:cNvPr>
          <p:cNvSpPr/>
          <p:nvPr/>
        </p:nvSpPr>
        <p:spPr>
          <a:xfrm>
            <a:off x="9510118" y="5249302"/>
            <a:ext cx="931336" cy="42208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nSpc>
                <a:spcPts val="1680"/>
              </a:lnSpc>
            </a:pPr>
            <a:r>
              <a:rPr lang="en-US" sz="1100" dirty="0">
                <a:solidFill>
                  <a:schemeClr val="tx2"/>
                </a:solidFill>
                <a:latin typeface="Montserrat" panose="00000500000000000000" pitchFamily="50" charset="0"/>
              </a:rPr>
              <a:t>$2,000 left</a:t>
            </a:r>
            <a:endParaRPr lang="en-US" sz="1000" dirty="0">
              <a:solidFill>
                <a:schemeClr val="tx2"/>
              </a:solidFill>
              <a:latin typeface="Montserrat" panose="00000500000000000000" pitchFamily="50" charset="0"/>
            </a:endParaRPr>
          </a:p>
        </p:txBody>
      </p:sp>
      <p:sp>
        <p:nvSpPr>
          <p:cNvPr id="49" name="Triangle 48">
            <a:extLst>
              <a:ext uri="{FF2B5EF4-FFF2-40B4-BE49-F238E27FC236}">
                <a16:creationId xmlns:a16="http://schemas.microsoft.com/office/drawing/2014/main" id="{4CBF6558-1102-CB49-0262-E7B89065AC25}"/>
              </a:ext>
            </a:extLst>
          </p:cNvPr>
          <p:cNvSpPr/>
          <p:nvPr/>
        </p:nvSpPr>
        <p:spPr>
          <a:xfrm>
            <a:off x="10441453" y="2255924"/>
            <a:ext cx="239553" cy="187737"/>
          </a:xfrm>
          <a:prstGeom prst="triangle">
            <a:avLst/>
          </a:prstGeom>
          <a:solidFill>
            <a:schemeClr val="accent2"/>
          </a:solidFill>
          <a:ln>
            <a:noFill/>
          </a:ln>
          <a:effectLst>
            <a:outerShdw blurRad="152400" dist="76200" dir="2700000" algn="tl" rotWithShape="0">
              <a:schemeClr val="accent2">
                <a:lumMod val="7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72000" rtlCol="0" anchor="ctr"/>
          <a:lstStyle/>
          <a:p>
            <a:pPr algn="ctr"/>
            <a:r>
              <a:rPr lang="en-UA" sz="1000" b="1" dirty="0">
                <a:latin typeface="Montserrat" pitchFamily="2" charset="77"/>
              </a:rPr>
              <a:t>!</a:t>
            </a:r>
          </a:p>
        </p:txBody>
      </p:sp>
      <p:sp>
        <p:nvSpPr>
          <p:cNvPr id="50" name="Triangle 49">
            <a:extLst>
              <a:ext uri="{FF2B5EF4-FFF2-40B4-BE49-F238E27FC236}">
                <a16:creationId xmlns:a16="http://schemas.microsoft.com/office/drawing/2014/main" id="{2F72F570-1396-9277-35F2-BE76079AB29C}"/>
              </a:ext>
            </a:extLst>
          </p:cNvPr>
          <p:cNvSpPr/>
          <p:nvPr/>
        </p:nvSpPr>
        <p:spPr>
          <a:xfrm>
            <a:off x="10441453" y="4342031"/>
            <a:ext cx="239553" cy="187737"/>
          </a:xfrm>
          <a:prstGeom prst="triangle">
            <a:avLst/>
          </a:prstGeom>
          <a:solidFill>
            <a:schemeClr val="accent2"/>
          </a:solidFill>
          <a:ln>
            <a:noFill/>
          </a:ln>
          <a:effectLst>
            <a:outerShdw blurRad="152400" dist="76200" dir="2700000" algn="tl" rotWithShape="0">
              <a:schemeClr val="accent2">
                <a:lumMod val="7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72000" rtlCol="0" anchor="ctr"/>
          <a:lstStyle/>
          <a:p>
            <a:pPr algn="ctr"/>
            <a:r>
              <a:rPr lang="en-UA" sz="1000" b="1" dirty="0">
                <a:latin typeface="Montserrat" pitchFamily="2" charset="77"/>
              </a:rPr>
              <a:t>!</a:t>
            </a:r>
          </a:p>
        </p:txBody>
      </p:sp>
      <p:cxnSp>
        <p:nvCxnSpPr>
          <p:cNvPr id="57" name="Straight Connector 56">
            <a:extLst>
              <a:ext uri="{FF2B5EF4-FFF2-40B4-BE49-F238E27FC236}">
                <a16:creationId xmlns:a16="http://schemas.microsoft.com/office/drawing/2014/main" id="{E1BD3A30-414D-BB68-2481-9115B997D606}"/>
              </a:ext>
            </a:extLst>
          </p:cNvPr>
          <p:cNvCxnSpPr>
            <a:cxnSpLocks/>
          </p:cNvCxnSpPr>
          <p:nvPr/>
        </p:nvCxnSpPr>
        <p:spPr>
          <a:xfrm>
            <a:off x="9128164" y="1602439"/>
            <a:ext cx="0" cy="469944"/>
          </a:xfrm>
          <a:prstGeom prst="line">
            <a:avLst/>
          </a:prstGeom>
          <a:ln w="6350">
            <a:solidFill>
              <a:schemeClr val="accent6">
                <a:lumMod val="9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A776D66-C12B-07D0-0B3B-645E1BEEC817}"/>
              </a:ext>
            </a:extLst>
          </p:cNvPr>
          <p:cNvCxnSpPr>
            <a:cxnSpLocks/>
          </p:cNvCxnSpPr>
          <p:nvPr/>
        </p:nvCxnSpPr>
        <p:spPr>
          <a:xfrm>
            <a:off x="9128164" y="2120739"/>
            <a:ext cx="0" cy="469944"/>
          </a:xfrm>
          <a:prstGeom prst="line">
            <a:avLst/>
          </a:prstGeom>
          <a:ln w="6350">
            <a:solidFill>
              <a:schemeClr val="accent6">
                <a:lumMod val="9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753EE28-E0B9-D0C7-65D0-9193BF36E809}"/>
              </a:ext>
            </a:extLst>
          </p:cNvPr>
          <p:cNvCxnSpPr>
            <a:cxnSpLocks/>
          </p:cNvCxnSpPr>
          <p:nvPr/>
        </p:nvCxnSpPr>
        <p:spPr>
          <a:xfrm>
            <a:off x="9128164" y="2641947"/>
            <a:ext cx="0" cy="469944"/>
          </a:xfrm>
          <a:prstGeom prst="line">
            <a:avLst/>
          </a:prstGeom>
          <a:ln w="6350">
            <a:solidFill>
              <a:schemeClr val="accent6">
                <a:lumMod val="9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45C4E91-CD0A-4347-70AE-9E26FBD65957}"/>
              </a:ext>
            </a:extLst>
          </p:cNvPr>
          <p:cNvCxnSpPr>
            <a:cxnSpLocks/>
          </p:cNvCxnSpPr>
          <p:nvPr/>
        </p:nvCxnSpPr>
        <p:spPr>
          <a:xfrm>
            <a:off x="9128164" y="3158981"/>
            <a:ext cx="0" cy="469944"/>
          </a:xfrm>
          <a:prstGeom prst="line">
            <a:avLst/>
          </a:prstGeom>
          <a:ln w="6350">
            <a:solidFill>
              <a:schemeClr val="accent6">
                <a:lumMod val="9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9917657-4509-3FF1-28BB-26DB6FDE8579}"/>
              </a:ext>
            </a:extLst>
          </p:cNvPr>
          <p:cNvCxnSpPr>
            <a:cxnSpLocks/>
          </p:cNvCxnSpPr>
          <p:nvPr/>
        </p:nvCxnSpPr>
        <p:spPr>
          <a:xfrm>
            <a:off x="9128164" y="3681287"/>
            <a:ext cx="0" cy="469944"/>
          </a:xfrm>
          <a:prstGeom prst="line">
            <a:avLst/>
          </a:prstGeom>
          <a:ln w="6350">
            <a:solidFill>
              <a:schemeClr val="accent6">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1A3B472-3F53-922F-6924-357F1BA9A79E}"/>
              </a:ext>
            </a:extLst>
          </p:cNvPr>
          <p:cNvCxnSpPr>
            <a:cxnSpLocks/>
          </p:cNvCxnSpPr>
          <p:nvPr/>
        </p:nvCxnSpPr>
        <p:spPr>
          <a:xfrm>
            <a:off x="9128164" y="4199502"/>
            <a:ext cx="0" cy="469944"/>
          </a:xfrm>
          <a:prstGeom prst="line">
            <a:avLst/>
          </a:prstGeom>
          <a:ln w="6350">
            <a:solidFill>
              <a:schemeClr val="accent6">
                <a:lumMod val="9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6BE3685-83B2-FF59-18FD-96BA864A1CB2}"/>
              </a:ext>
            </a:extLst>
          </p:cNvPr>
          <p:cNvCxnSpPr>
            <a:cxnSpLocks/>
          </p:cNvCxnSpPr>
          <p:nvPr/>
        </p:nvCxnSpPr>
        <p:spPr>
          <a:xfrm>
            <a:off x="9128164" y="4714755"/>
            <a:ext cx="0" cy="469944"/>
          </a:xfrm>
          <a:prstGeom prst="line">
            <a:avLst/>
          </a:prstGeom>
          <a:ln w="6350">
            <a:solidFill>
              <a:schemeClr val="accent6">
                <a:lumMod val="9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F0916F2-9412-6FAE-660C-D97D92B9FCB3}"/>
              </a:ext>
            </a:extLst>
          </p:cNvPr>
          <p:cNvCxnSpPr>
            <a:cxnSpLocks/>
          </p:cNvCxnSpPr>
          <p:nvPr/>
        </p:nvCxnSpPr>
        <p:spPr>
          <a:xfrm>
            <a:off x="9128164" y="5237270"/>
            <a:ext cx="0" cy="469944"/>
          </a:xfrm>
          <a:prstGeom prst="line">
            <a:avLst/>
          </a:prstGeom>
          <a:ln w="6350">
            <a:solidFill>
              <a:schemeClr val="accent6">
                <a:lumMod val="90000"/>
              </a:schemeClr>
            </a:solidFil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41A884C4-60E9-890C-8FB1-7445E88DCD54}"/>
              </a:ext>
            </a:extLst>
          </p:cNvPr>
          <p:cNvGrpSpPr/>
          <p:nvPr/>
        </p:nvGrpSpPr>
        <p:grpSpPr>
          <a:xfrm>
            <a:off x="4819592" y="5425166"/>
            <a:ext cx="1390552" cy="246221"/>
            <a:chOff x="8898366" y="6366540"/>
            <a:chExt cx="1390552" cy="246221"/>
          </a:xfrm>
        </p:grpSpPr>
        <p:sp>
          <p:nvSpPr>
            <p:cNvPr id="33" name="Oval 32">
              <a:extLst>
                <a:ext uri="{FF2B5EF4-FFF2-40B4-BE49-F238E27FC236}">
                  <a16:creationId xmlns:a16="http://schemas.microsoft.com/office/drawing/2014/main" id="{7C923054-C323-B39D-52E1-1CF109B2BD1B}"/>
                </a:ext>
              </a:extLst>
            </p:cNvPr>
            <p:cNvSpPr/>
            <p:nvPr/>
          </p:nvSpPr>
          <p:spPr>
            <a:xfrm>
              <a:off x="8898366" y="6405777"/>
              <a:ext cx="176025" cy="1760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521C2C9F-0A6A-8171-1EB1-04494EE69873}"/>
                </a:ext>
              </a:extLst>
            </p:cNvPr>
            <p:cNvSpPr txBox="1"/>
            <p:nvPr/>
          </p:nvSpPr>
          <p:spPr>
            <a:xfrm>
              <a:off x="9046110" y="6366540"/>
              <a:ext cx="1242808" cy="246221"/>
            </a:xfrm>
            <a:prstGeom prst="rect">
              <a:avLst/>
            </a:prstGeom>
            <a:noFill/>
          </p:spPr>
          <p:txBody>
            <a:bodyPr wrap="square" rtlCol="0">
              <a:spAutoFit/>
            </a:bodyPr>
            <a:lstStyle/>
            <a:p>
              <a:r>
                <a:rPr lang="en-US" sz="1000" dirty="0">
                  <a:solidFill>
                    <a:schemeClr val="tx2"/>
                  </a:solidFill>
                  <a:latin typeface="Montserrat" pitchFamily="2" charset="77"/>
                </a:rPr>
                <a:t>= under budget</a:t>
              </a:r>
            </a:p>
          </p:txBody>
        </p:sp>
      </p:grpSp>
      <p:grpSp>
        <p:nvGrpSpPr>
          <p:cNvPr id="36" name="Group 35">
            <a:extLst>
              <a:ext uri="{FF2B5EF4-FFF2-40B4-BE49-F238E27FC236}">
                <a16:creationId xmlns:a16="http://schemas.microsoft.com/office/drawing/2014/main" id="{43AA2A59-A58B-B5E7-5AC7-0800C53415DE}"/>
              </a:ext>
            </a:extLst>
          </p:cNvPr>
          <p:cNvGrpSpPr/>
          <p:nvPr/>
        </p:nvGrpSpPr>
        <p:grpSpPr>
          <a:xfrm>
            <a:off x="6357888" y="5421277"/>
            <a:ext cx="1390552" cy="246221"/>
            <a:chOff x="8898366" y="6366540"/>
            <a:chExt cx="1390552" cy="246221"/>
          </a:xfrm>
        </p:grpSpPr>
        <p:sp>
          <p:nvSpPr>
            <p:cNvPr id="37" name="Oval 36">
              <a:extLst>
                <a:ext uri="{FF2B5EF4-FFF2-40B4-BE49-F238E27FC236}">
                  <a16:creationId xmlns:a16="http://schemas.microsoft.com/office/drawing/2014/main" id="{BEA41AA0-6FE8-4C29-9F47-895C2DA4488C}"/>
                </a:ext>
              </a:extLst>
            </p:cNvPr>
            <p:cNvSpPr/>
            <p:nvPr/>
          </p:nvSpPr>
          <p:spPr>
            <a:xfrm>
              <a:off x="8898366" y="6405777"/>
              <a:ext cx="176025" cy="1760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105C7E3-E572-EF57-C44F-DC7991759A9E}"/>
                </a:ext>
              </a:extLst>
            </p:cNvPr>
            <p:cNvSpPr txBox="1"/>
            <p:nvPr/>
          </p:nvSpPr>
          <p:spPr>
            <a:xfrm>
              <a:off x="9046110" y="6366540"/>
              <a:ext cx="1242808" cy="246221"/>
            </a:xfrm>
            <a:prstGeom prst="rect">
              <a:avLst/>
            </a:prstGeom>
            <a:noFill/>
          </p:spPr>
          <p:txBody>
            <a:bodyPr wrap="square" rtlCol="0">
              <a:spAutoFit/>
            </a:bodyPr>
            <a:lstStyle/>
            <a:p>
              <a:r>
                <a:rPr lang="en-US" sz="1000" dirty="0">
                  <a:solidFill>
                    <a:schemeClr val="tx2"/>
                  </a:solidFill>
                  <a:latin typeface="Montserrat" pitchFamily="2" charset="77"/>
                </a:rPr>
                <a:t>= over budget</a:t>
              </a:r>
            </a:p>
          </p:txBody>
        </p:sp>
      </p:grpSp>
    </p:spTree>
    <p:extLst>
      <p:ext uri="{BB962C8B-B14F-4D97-AF65-F5344CB8AC3E}">
        <p14:creationId xmlns:p14="http://schemas.microsoft.com/office/powerpoint/2010/main" val="248343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animEffect transition="in" filter="wipe(down)">
                                      <p:cBhvr>
                                        <p:cTn id="7" dur="1000"/>
                                        <p:tgtEl>
                                          <p:spTgt spid="5">
                                            <p:graphicEl>
                                              <a:chart seriesIdx="-3" categoryIdx="-3" bldStep="gridLegend"/>
                                            </p:graphicEl>
                                          </p:spTgt>
                                        </p:tgtEl>
                                      </p:cBhvr>
                                    </p:animEffect>
                                  </p:childTnLst>
                                </p:cTn>
                              </p:par>
                              <p:par>
                                <p:cTn id="8" presetID="22" presetClass="entr" presetSubtype="2" fill="hold" nodeType="withEffect">
                                  <p:stCondLst>
                                    <p:cond delay="500"/>
                                  </p:stCondLst>
                                  <p:childTnLst>
                                    <p:set>
                                      <p:cBhvr>
                                        <p:cTn id="9" dur="1" fill="hold">
                                          <p:stCondLst>
                                            <p:cond delay="0"/>
                                          </p:stCondLst>
                                        </p:cTn>
                                        <p:tgtEl>
                                          <p:spTgt spid="31"/>
                                        </p:tgtEl>
                                        <p:attrNameLst>
                                          <p:attrName>style.visibility</p:attrName>
                                        </p:attrNameLst>
                                      </p:cBhvr>
                                      <p:to>
                                        <p:strVal val="visible"/>
                                      </p:to>
                                    </p:set>
                                    <p:animEffect transition="in" filter="wipe(right)">
                                      <p:cBhvr>
                                        <p:cTn id="10" dur="1000"/>
                                        <p:tgtEl>
                                          <p:spTgt spid="31"/>
                                        </p:tgtEl>
                                      </p:cBhvr>
                                    </p:animEffect>
                                  </p:childTnLst>
                                </p:cTn>
                              </p:par>
                              <p:par>
                                <p:cTn id="11" presetID="22" presetClass="entr" presetSubtype="8" fill="hold" grpId="0" nodeType="withEffect">
                                  <p:stCondLst>
                                    <p:cond delay="1000"/>
                                  </p:stCondLst>
                                  <p:childTnLst>
                                    <p:set>
                                      <p:cBhvr>
                                        <p:cTn id="12" dur="1" fill="hold">
                                          <p:stCondLst>
                                            <p:cond delay="0"/>
                                          </p:stCondLst>
                                        </p:cTn>
                                        <p:tgtEl>
                                          <p:spTgt spid="5">
                                            <p:graphicEl>
                                              <a:chart seriesIdx="-4" categoryIdx="0" bldStep="category"/>
                                            </p:graphicEl>
                                          </p:spTgt>
                                        </p:tgtEl>
                                        <p:attrNameLst>
                                          <p:attrName>style.visibility</p:attrName>
                                        </p:attrNameLst>
                                      </p:cBhvr>
                                      <p:to>
                                        <p:strVal val="visible"/>
                                      </p:to>
                                    </p:set>
                                    <p:animEffect transition="in" filter="wipe(left)">
                                      <p:cBhvr>
                                        <p:cTn id="13" dur="1000"/>
                                        <p:tgtEl>
                                          <p:spTgt spid="5">
                                            <p:graphicEl>
                                              <a:chart seriesIdx="-4" categoryIdx="0" bldStep="category"/>
                                            </p:graphicEl>
                                          </p:spTgt>
                                        </p:tgtEl>
                                      </p:cBhvr>
                                    </p:animEffect>
                                  </p:childTnLst>
                                </p:cTn>
                              </p:par>
                              <p:par>
                                <p:cTn id="14" presetID="22" presetClass="entr" presetSubtype="8" fill="hold" grpId="0" nodeType="withEffect">
                                  <p:stCondLst>
                                    <p:cond delay="1500"/>
                                  </p:stCondLst>
                                  <p:childTnLst>
                                    <p:set>
                                      <p:cBhvr>
                                        <p:cTn id="15" dur="1" fill="hold">
                                          <p:stCondLst>
                                            <p:cond delay="0"/>
                                          </p:stCondLst>
                                        </p:cTn>
                                        <p:tgtEl>
                                          <p:spTgt spid="5">
                                            <p:graphicEl>
                                              <a:chart seriesIdx="-4" categoryIdx="1" bldStep="category"/>
                                            </p:graphicEl>
                                          </p:spTgt>
                                        </p:tgtEl>
                                        <p:attrNameLst>
                                          <p:attrName>style.visibility</p:attrName>
                                        </p:attrNameLst>
                                      </p:cBhvr>
                                      <p:to>
                                        <p:strVal val="visible"/>
                                      </p:to>
                                    </p:set>
                                    <p:animEffect transition="in" filter="wipe(left)">
                                      <p:cBhvr>
                                        <p:cTn id="16" dur="1000"/>
                                        <p:tgtEl>
                                          <p:spTgt spid="5">
                                            <p:graphicEl>
                                              <a:chart seriesIdx="-4" categoryIdx="1" bldStep="category"/>
                                            </p:graphicEl>
                                          </p:spTgt>
                                        </p:tgtEl>
                                      </p:cBhvr>
                                    </p:animEffect>
                                  </p:childTnLst>
                                </p:cTn>
                              </p:par>
                              <p:par>
                                <p:cTn id="17" presetID="22" presetClass="entr" presetSubtype="8" fill="hold" grpId="0" nodeType="withEffect">
                                  <p:stCondLst>
                                    <p:cond delay="2000"/>
                                  </p:stCondLst>
                                  <p:childTnLst>
                                    <p:set>
                                      <p:cBhvr>
                                        <p:cTn id="18" dur="1" fill="hold">
                                          <p:stCondLst>
                                            <p:cond delay="0"/>
                                          </p:stCondLst>
                                        </p:cTn>
                                        <p:tgtEl>
                                          <p:spTgt spid="5">
                                            <p:graphicEl>
                                              <a:chart seriesIdx="-4" categoryIdx="2" bldStep="category"/>
                                            </p:graphicEl>
                                          </p:spTgt>
                                        </p:tgtEl>
                                        <p:attrNameLst>
                                          <p:attrName>style.visibility</p:attrName>
                                        </p:attrNameLst>
                                      </p:cBhvr>
                                      <p:to>
                                        <p:strVal val="visible"/>
                                      </p:to>
                                    </p:set>
                                    <p:animEffect transition="in" filter="wipe(left)">
                                      <p:cBhvr>
                                        <p:cTn id="19" dur="1000"/>
                                        <p:tgtEl>
                                          <p:spTgt spid="5">
                                            <p:graphicEl>
                                              <a:chart seriesIdx="-4" categoryIdx="2" bldStep="category"/>
                                            </p:graphicEl>
                                          </p:spTgt>
                                        </p:tgtEl>
                                      </p:cBhvr>
                                    </p:animEffect>
                                  </p:childTnLst>
                                </p:cTn>
                              </p:par>
                              <p:par>
                                <p:cTn id="20" presetID="22" presetClass="entr" presetSubtype="8" fill="hold" grpId="0" nodeType="withEffect">
                                  <p:stCondLst>
                                    <p:cond delay="2500"/>
                                  </p:stCondLst>
                                  <p:childTnLst>
                                    <p:set>
                                      <p:cBhvr>
                                        <p:cTn id="21" dur="1" fill="hold">
                                          <p:stCondLst>
                                            <p:cond delay="0"/>
                                          </p:stCondLst>
                                        </p:cTn>
                                        <p:tgtEl>
                                          <p:spTgt spid="5">
                                            <p:graphicEl>
                                              <a:chart seriesIdx="-4" categoryIdx="3" bldStep="category"/>
                                            </p:graphicEl>
                                          </p:spTgt>
                                        </p:tgtEl>
                                        <p:attrNameLst>
                                          <p:attrName>style.visibility</p:attrName>
                                        </p:attrNameLst>
                                      </p:cBhvr>
                                      <p:to>
                                        <p:strVal val="visible"/>
                                      </p:to>
                                    </p:set>
                                    <p:animEffect transition="in" filter="wipe(left)">
                                      <p:cBhvr>
                                        <p:cTn id="22" dur="1000"/>
                                        <p:tgtEl>
                                          <p:spTgt spid="5">
                                            <p:graphicEl>
                                              <a:chart seriesIdx="-4" categoryIdx="3" bldStep="category"/>
                                            </p:graphicEl>
                                          </p:spTgt>
                                        </p:tgtEl>
                                      </p:cBhvr>
                                    </p:animEffect>
                                  </p:childTnLst>
                                </p:cTn>
                              </p:par>
                              <p:par>
                                <p:cTn id="23" presetID="22" presetClass="entr" presetSubtype="8" fill="hold" grpId="0" nodeType="withEffect">
                                  <p:stCondLst>
                                    <p:cond delay="3000"/>
                                  </p:stCondLst>
                                  <p:childTnLst>
                                    <p:set>
                                      <p:cBhvr>
                                        <p:cTn id="24" dur="1" fill="hold">
                                          <p:stCondLst>
                                            <p:cond delay="0"/>
                                          </p:stCondLst>
                                        </p:cTn>
                                        <p:tgtEl>
                                          <p:spTgt spid="5">
                                            <p:graphicEl>
                                              <a:chart seriesIdx="-4" categoryIdx="4" bldStep="category"/>
                                            </p:graphicEl>
                                          </p:spTgt>
                                        </p:tgtEl>
                                        <p:attrNameLst>
                                          <p:attrName>style.visibility</p:attrName>
                                        </p:attrNameLst>
                                      </p:cBhvr>
                                      <p:to>
                                        <p:strVal val="visible"/>
                                      </p:to>
                                    </p:set>
                                    <p:animEffect transition="in" filter="wipe(left)">
                                      <p:cBhvr>
                                        <p:cTn id="25" dur="1000"/>
                                        <p:tgtEl>
                                          <p:spTgt spid="5">
                                            <p:graphicEl>
                                              <a:chart seriesIdx="-4" categoryIdx="4" bldStep="category"/>
                                            </p:graphicEl>
                                          </p:spTgt>
                                        </p:tgtEl>
                                      </p:cBhvr>
                                    </p:animEffect>
                                  </p:childTnLst>
                                </p:cTn>
                              </p:par>
                              <p:par>
                                <p:cTn id="26" presetID="22" presetClass="entr" presetSubtype="8" fill="hold" grpId="0" nodeType="withEffect">
                                  <p:stCondLst>
                                    <p:cond delay="3500"/>
                                  </p:stCondLst>
                                  <p:childTnLst>
                                    <p:set>
                                      <p:cBhvr>
                                        <p:cTn id="27" dur="1" fill="hold">
                                          <p:stCondLst>
                                            <p:cond delay="0"/>
                                          </p:stCondLst>
                                        </p:cTn>
                                        <p:tgtEl>
                                          <p:spTgt spid="5">
                                            <p:graphicEl>
                                              <a:chart seriesIdx="-4" categoryIdx="5" bldStep="category"/>
                                            </p:graphicEl>
                                          </p:spTgt>
                                        </p:tgtEl>
                                        <p:attrNameLst>
                                          <p:attrName>style.visibility</p:attrName>
                                        </p:attrNameLst>
                                      </p:cBhvr>
                                      <p:to>
                                        <p:strVal val="visible"/>
                                      </p:to>
                                    </p:set>
                                    <p:animEffect transition="in" filter="wipe(left)">
                                      <p:cBhvr>
                                        <p:cTn id="28" dur="1000"/>
                                        <p:tgtEl>
                                          <p:spTgt spid="5">
                                            <p:graphicEl>
                                              <a:chart seriesIdx="-4" categoryIdx="5" bldStep="category"/>
                                            </p:graphicEl>
                                          </p:spTgt>
                                        </p:tgtEl>
                                      </p:cBhvr>
                                    </p:animEffect>
                                  </p:childTnLst>
                                </p:cTn>
                              </p:par>
                              <p:par>
                                <p:cTn id="29" presetID="22" presetClass="entr" presetSubtype="8" fill="hold" grpId="0" nodeType="withEffect">
                                  <p:stCondLst>
                                    <p:cond delay="4000"/>
                                  </p:stCondLst>
                                  <p:childTnLst>
                                    <p:set>
                                      <p:cBhvr>
                                        <p:cTn id="30" dur="1" fill="hold">
                                          <p:stCondLst>
                                            <p:cond delay="0"/>
                                          </p:stCondLst>
                                        </p:cTn>
                                        <p:tgtEl>
                                          <p:spTgt spid="5">
                                            <p:graphicEl>
                                              <a:chart seriesIdx="-4" categoryIdx="6" bldStep="category"/>
                                            </p:graphicEl>
                                          </p:spTgt>
                                        </p:tgtEl>
                                        <p:attrNameLst>
                                          <p:attrName>style.visibility</p:attrName>
                                        </p:attrNameLst>
                                      </p:cBhvr>
                                      <p:to>
                                        <p:strVal val="visible"/>
                                      </p:to>
                                    </p:set>
                                    <p:animEffect transition="in" filter="wipe(left)">
                                      <p:cBhvr>
                                        <p:cTn id="31" dur="1000"/>
                                        <p:tgtEl>
                                          <p:spTgt spid="5">
                                            <p:graphicEl>
                                              <a:chart seriesIdx="-4" categoryIdx="6" bldStep="category"/>
                                            </p:graphicEl>
                                          </p:spTgt>
                                        </p:tgtEl>
                                      </p:cBhvr>
                                    </p:animEffect>
                                  </p:childTnLst>
                                </p:cTn>
                              </p:par>
                              <p:par>
                                <p:cTn id="32" presetID="22" presetClass="entr" presetSubtype="8" fill="hold" grpId="0" nodeType="withEffect">
                                  <p:stCondLst>
                                    <p:cond delay="4500"/>
                                  </p:stCondLst>
                                  <p:childTnLst>
                                    <p:set>
                                      <p:cBhvr>
                                        <p:cTn id="33" dur="1" fill="hold">
                                          <p:stCondLst>
                                            <p:cond delay="0"/>
                                          </p:stCondLst>
                                        </p:cTn>
                                        <p:tgtEl>
                                          <p:spTgt spid="5">
                                            <p:graphicEl>
                                              <a:chart seriesIdx="-4" categoryIdx="7" bldStep="category"/>
                                            </p:graphicEl>
                                          </p:spTgt>
                                        </p:tgtEl>
                                        <p:attrNameLst>
                                          <p:attrName>style.visibility</p:attrName>
                                        </p:attrNameLst>
                                      </p:cBhvr>
                                      <p:to>
                                        <p:strVal val="visible"/>
                                      </p:to>
                                    </p:set>
                                    <p:animEffect transition="in" filter="wipe(left)">
                                      <p:cBhvr>
                                        <p:cTn id="34" dur="1000"/>
                                        <p:tgtEl>
                                          <p:spTgt spid="5">
                                            <p:graphicEl>
                                              <a:chart seriesIdx="-4" categoryIdx="7" bldStep="category"/>
                                            </p:graphicEl>
                                          </p:spTgt>
                                        </p:tgtEl>
                                      </p:cBhvr>
                                    </p:animEffect>
                                  </p:childTnLst>
                                </p:cTn>
                              </p:par>
                              <p:par>
                                <p:cTn id="35" presetID="10" presetClass="entr" presetSubtype="0" fill="hold" nodeType="withEffect">
                                  <p:stCondLst>
                                    <p:cond delay="150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1000"/>
                                        <p:tgtEl>
                                          <p:spTgt spid="32"/>
                                        </p:tgtEl>
                                      </p:cBhvr>
                                    </p:animEffect>
                                  </p:childTnLst>
                                </p:cTn>
                              </p:par>
                              <p:par>
                                <p:cTn id="38" presetID="10" presetClass="entr" presetSubtype="0" fill="hold" grpId="0" nodeType="withEffect">
                                  <p:stCondLst>
                                    <p:cond delay="100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1000"/>
                                        <p:tgtEl>
                                          <p:spTgt spid="2"/>
                                        </p:tgtEl>
                                      </p:cBhvr>
                                    </p:animEffect>
                                  </p:childTnLst>
                                </p:cTn>
                              </p:par>
                              <p:par>
                                <p:cTn id="41" presetID="10" presetClass="entr" presetSubtype="0" fill="hold" grpId="0" nodeType="withEffect">
                                  <p:stCondLst>
                                    <p:cond delay="100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1000"/>
                                        <p:tgtEl>
                                          <p:spTgt spid="4"/>
                                        </p:tgtEl>
                                      </p:cBhvr>
                                    </p:animEffect>
                                  </p:childTnLst>
                                </p:cTn>
                              </p:par>
                              <p:par>
                                <p:cTn id="44" presetID="10" presetClass="entr" presetSubtype="0" fill="hold" grpId="0" nodeType="withEffect">
                                  <p:stCondLst>
                                    <p:cond delay="10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1000"/>
                                        <p:tgtEl>
                                          <p:spTgt spid="30"/>
                                        </p:tgtEl>
                                      </p:cBhvr>
                                    </p:animEffect>
                                  </p:childTnLst>
                                </p:cTn>
                              </p:par>
                              <p:par>
                                <p:cTn id="47" presetID="10" presetClass="entr" presetSubtype="0" fill="hold" grpId="0" nodeType="withEffect">
                                  <p:stCondLst>
                                    <p:cond delay="1000"/>
                                  </p:stCondLst>
                                  <p:childTnLst>
                                    <p:set>
                                      <p:cBhvr>
                                        <p:cTn id="48" dur="1" fill="hold">
                                          <p:stCondLst>
                                            <p:cond delay="0"/>
                                          </p:stCondLst>
                                        </p:cTn>
                                        <p:tgtEl>
                                          <p:spTgt spid="51"/>
                                        </p:tgtEl>
                                        <p:attrNameLst>
                                          <p:attrName>style.visibility</p:attrName>
                                        </p:attrNameLst>
                                      </p:cBhvr>
                                      <p:to>
                                        <p:strVal val="visible"/>
                                      </p:to>
                                    </p:set>
                                    <p:animEffect transition="in" filter="fade">
                                      <p:cBhvr>
                                        <p:cTn id="49" dur="1000"/>
                                        <p:tgtEl>
                                          <p:spTgt spid="51"/>
                                        </p:tgtEl>
                                      </p:cBhvr>
                                    </p:animEffect>
                                  </p:childTnLst>
                                </p:cTn>
                              </p:par>
                              <p:par>
                                <p:cTn id="50" presetID="10" presetClass="entr" presetSubtype="0" fill="hold" grpId="0" nodeType="withEffect">
                                  <p:stCondLst>
                                    <p:cond delay="1000"/>
                                  </p:stCondLst>
                                  <p:childTnLst>
                                    <p:set>
                                      <p:cBhvr>
                                        <p:cTn id="51" dur="1" fill="hold">
                                          <p:stCondLst>
                                            <p:cond delay="0"/>
                                          </p:stCondLst>
                                        </p:cTn>
                                        <p:tgtEl>
                                          <p:spTgt spid="52"/>
                                        </p:tgtEl>
                                        <p:attrNameLst>
                                          <p:attrName>style.visibility</p:attrName>
                                        </p:attrNameLst>
                                      </p:cBhvr>
                                      <p:to>
                                        <p:strVal val="visible"/>
                                      </p:to>
                                    </p:set>
                                    <p:animEffect transition="in" filter="fade">
                                      <p:cBhvr>
                                        <p:cTn id="52" dur="1000"/>
                                        <p:tgtEl>
                                          <p:spTgt spid="52"/>
                                        </p:tgtEl>
                                      </p:cBhvr>
                                    </p:animEffect>
                                  </p:childTnLst>
                                </p:cTn>
                              </p:par>
                              <p:par>
                                <p:cTn id="53" presetID="10" presetClass="entr" presetSubtype="0" fill="hold" grpId="0" nodeType="withEffect">
                                  <p:stCondLst>
                                    <p:cond delay="1000"/>
                                  </p:stCondLst>
                                  <p:childTnLst>
                                    <p:set>
                                      <p:cBhvr>
                                        <p:cTn id="54" dur="1" fill="hold">
                                          <p:stCondLst>
                                            <p:cond delay="0"/>
                                          </p:stCondLst>
                                        </p:cTn>
                                        <p:tgtEl>
                                          <p:spTgt spid="53"/>
                                        </p:tgtEl>
                                        <p:attrNameLst>
                                          <p:attrName>style.visibility</p:attrName>
                                        </p:attrNameLst>
                                      </p:cBhvr>
                                      <p:to>
                                        <p:strVal val="visible"/>
                                      </p:to>
                                    </p:set>
                                    <p:animEffect transition="in" filter="fade">
                                      <p:cBhvr>
                                        <p:cTn id="55" dur="1000"/>
                                        <p:tgtEl>
                                          <p:spTgt spid="53"/>
                                        </p:tgtEl>
                                      </p:cBhvr>
                                    </p:animEffect>
                                  </p:childTnLst>
                                </p:cTn>
                              </p:par>
                              <p:par>
                                <p:cTn id="56" presetID="10" presetClass="entr" presetSubtype="0" fill="hold" grpId="0" nodeType="withEffect">
                                  <p:stCondLst>
                                    <p:cond delay="1000"/>
                                  </p:stCondLst>
                                  <p:childTnLst>
                                    <p:set>
                                      <p:cBhvr>
                                        <p:cTn id="57" dur="1" fill="hold">
                                          <p:stCondLst>
                                            <p:cond delay="0"/>
                                          </p:stCondLst>
                                        </p:cTn>
                                        <p:tgtEl>
                                          <p:spTgt spid="54"/>
                                        </p:tgtEl>
                                        <p:attrNameLst>
                                          <p:attrName>style.visibility</p:attrName>
                                        </p:attrNameLst>
                                      </p:cBhvr>
                                      <p:to>
                                        <p:strVal val="visible"/>
                                      </p:to>
                                    </p:set>
                                    <p:animEffect transition="in" filter="fade">
                                      <p:cBhvr>
                                        <p:cTn id="58" dur="1000"/>
                                        <p:tgtEl>
                                          <p:spTgt spid="54"/>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55"/>
                                        </p:tgtEl>
                                        <p:attrNameLst>
                                          <p:attrName>style.visibility</p:attrName>
                                        </p:attrNameLst>
                                      </p:cBhvr>
                                      <p:to>
                                        <p:strVal val="visible"/>
                                      </p:to>
                                    </p:set>
                                    <p:animEffect transition="in" filter="fade">
                                      <p:cBhvr>
                                        <p:cTn id="61" dur="1000"/>
                                        <p:tgtEl>
                                          <p:spTgt spid="55"/>
                                        </p:tgtEl>
                                      </p:cBhvr>
                                    </p:animEffect>
                                  </p:childTnLst>
                                </p:cTn>
                              </p:par>
                              <p:par>
                                <p:cTn id="62" presetID="0" presetClass="path" presetSubtype="0" decel="50000" fill="hold" grpId="1" nodeType="withEffect">
                                  <p:stCondLst>
                                    <p:cond delay="1000"/>
                                  </p:stCondLst>
                                  <p:childTnLst>
                                    <p:animMotion origin="layout" path="M 3.33333E-6 -0.10115 L 3.33333E-6 -4.07407E-6 " pathEditMode="relative" rAng="0" ptsTypes="AA">
                                      <p:cBhvr>
                                        <p:cTn id="63" dur="2500" fill="hold"/>
                                        <p:tgtEl>
                                          <p:spTgt spid="2"/>
                                        </p:tgtEl>
                                        <p:attrNameLst>
                                          <p:attrName>ppt_x</p:attrName>
                                          <p:attrName>ppt_y</p:attrName>
                                        </p:attrNameLst>
                                      </p:cBhvr>
                                      <p:rCtr x="0" y="5046"/>
                                    </p:animMotion>
                                  </p:childTnLst>
                                </p:cTn>
                              </p:par>
                              <p:par>
                                <p:cTn id="64" presetID="0" presetClass="path" presetSubtype="0" decel="50000" fill="hold" grpId="1" nodeType="withEffect">
                                  <p:stCondLst>
                                    <p:cond delay="1000"/>
                                  </p:stCondLst>
                                  <p:childTnLst>
                                    <p:animMotion origin="layout" path="M -0.00104 -0.1757 L 2.5E-6 -3.7037E-6 " pathEditMode="relative" rAng="0" ptsTypes="AA">
                                      <p:cBhvr>
                                        <p:cTn id="65" dur="2500" fill="hold"/>
                                        <p:tgtEl>
                                          <p:spTgt spid="4"/>
                                        </p:tgtEl>
                                        <p:attrNameLst>
                                          <p:attrName>ppt_x</p:attrName>
                                          <p:attrName>ppt_y</p:attrName>
                                        </p:attrNameLst>
                                      </p:cBhvr>
                                      <p:rCtr x="78" y="8657"/>
                                    </p:animMotion>
                                  </p:childTnLst>
                                </p:cTn>
                              </p:par>
                              <p:par>
                                <p:cTn id="66" presetID="0" presetClass="path" presetSubtype="0" decel="50000" fill="hold" grpId="1" nodeType="withEffect">
                                  <p:stCondLst>
                                    <p:cond delay="1000"/>
                                  </p:stCondLst>
                                  <p:childTnLst>
                                    <p:animMotion origin="layout" path="M 3.33333E-6 -0.25277 L 3.33333E-6 1.85185E-6 " pathEditMode="relative" rAng="0" ptsTypes="AA">
                                      <p:cBhvr>
                                        <p:cTn id="67" dur="2500" fill="hold"/>
                                        <p:tgtEl>
                                          <p:spTgt spid="30"/>
                                        </p:tgtEl>
                                        <p:attrNameLst>
                                          <p:attrName>ppt_x</p:attrName>
                                          <p:attrName>ppt_y</p:attrName>
                                        </p:attrNameLst>
                                      </p:cBhvr>
                                      <p:rCtr x="0" y="12500"/>
                                    </p:animMotion>
                                  </p:childTnLst>
                                </p:cTn>
                              </p:par>
                              <p:par>
                                <p:cTn id="68" presetID="0" presetClass="path" presetSubtype="0" decel="50000" fill="hold" grpId="1" nodeType="withEffect">
                                  <p:stCondLst>
                                    <p:cond delay="1000"/>
                                  </p:stCondLst>
                                  <p:childTnLst>
                                    <p:animMotion origin="layout" path="M 3.33333E-6 -0.32685 L 3.33333E-6 0 " pathEditMode="relative" rAng="0" ptsTypes="AA">
                                      <p:cBhvr>
                                        <p:cTn id="69" dur="2500" fill="hold"/>
                                        <p:tgtEl>
                                          <p:spTgt spid="51"/>
                                        </p:tgtEl>
                                        <p:attrNameLst>
                                          <p:attrName>ppt_x</p:attrName>
                                          <p:attrName>ppt_y</p:attrName>
                                        </p:attrNameLst>
                                      </p:cBhvr>
                                      <p:rCtr x="0" y="16597"/>
                                    </p:animMotion>
                                  </p:childTnLst>
                                </p:cTn>
                              </p:par>
                              <p:par>
                                <p:cTn id="70" presetID="0" presetClass="path" presetSubtype="0" decel="50000" fill="hold" grpId="1" nodeType="withEffect">
                                  <p:stCondLst>
                                    <p:cond delay="1000"/>
                                  </p:stCondLst>
                                  <p:childTnLst>
                                    <p:animMotion origin="layout" path="M 3.33333E-6 -0.40439 L 3.33333E-6 -4.44444E-6 " pathEditMode="relative" rAng="0" ptsTypes="AA">
                                      <p:cBhvr>
                                        <p:cTn id="71" dur="2500" fill="hold"/>
                                        <p:tgtEl>
                                          <p:spTgt spid="52"/>
                                        </p:tgtEl>
                                        <p:attrNameLst>
                                          <p:attrName>ppt_x</p:attrName>
                                          <p:attrName>ppt_y</p:attrName>
                                        </p:attrNameLst>
                                      </p:cBhvr>
                                      <p:rCtr x="0" y="20139"/>
                                    </p:animMotion>
                                  </p:childTnLst>
                                </p:cTn>
                              </p:par>
                              <p:par>
                                <p:cTn id="72" presetID="0" presetClass="path" presetSubtype="0" decel="50000" fill="hold" grpId="1" nodeType="withEffect">
                                  <p:stCondLst>
                                    <p:cond delay="1000"/>
                                  </p:stCondLst>
                                  <p:childTnLst>
                                    <p:animMotion origin="layout" path="M 3.33333E-6 -0.47986 L 3.33333E-6 -1.11111E-6 " pathEditMode="relative" rAng="0" ptsTypes="AA">
                                      <p:cBhvr>
                                        <p:cTn id="73" dur="2500" fill="hold"/>
                                        <p:tgtEl>
                                          <p:spTgt spid="53"/>
                                        </p:tgtEl>
                                        <p:attrNameLst>
                                          <p:attrName>ppt_x</p:attrName>
                                          <p:attrName>ppt_y</p:attrName>
                                        </p:attrNameLst>
                                      </p:cBhvr>
                                      <p:rCtr x="0" y="24097"/>
                                    </p:animMotion>
                                  </p:childTnLst>
                                </p:cTn>
                              </p:par>
                              <p:par>
                                <p:cTn id="74" presetID="0" presetClass="path" presetSubtype="0" decel="50000" fill="hold" grpId="1" nodeType="withEffect">
                                  <p:stCondLst>
                                    <p:cond delay="1000"/>
                                  </p:stCondLst>
                                  <p:childTnLst>
                                    <p:animMotion origin="layout" path="M 3.33333E-6 -0.55509 L 3.33333E-6 -4.44444E-6 " pathEditMode="relative" rAng="0" ptsTypes="AA">
                                      <p:cBhvr>
                                        <p:cTn id="75" dur="2500" fill="hold"/>
                                        <p:tgtEl>
                                          <p:spTgt spid="54"/>
                                        </p:tgtEl>
                                        <p:attrNameLst>
                                          <p:attrName>ppt_x</p:attrName>
                                          <p:attrName>ppt_y</p:attrName>
                                        </p:attrNameLst>
                                      </p:cBhvr>
                                      <p:rCtr x="0" y="27639"/>
                                    </p:animMotion>
                                  </p:childTnLst>
                                </p:cTn>
                              </p:par>
                              <p:par>
                                <p:cTn id="76" presetID="0" presetClass="path" presetSubtype="0" decel="50000" fill="hold" grpId="1" nodeType="withEffect">
                                  <p:stCondLst>
                                    <p:cond delay="1000"/>
                                  </p:stCondLst>
                                  <p:childTnLst>
                                    <p:animMotion origin="layout" path="M 3.33333E-6 -0.63125 L 3.33333E-6 3.7037E-6 " pathEditMode="relative" rAng="0" ptsTypes="AA">
                                      <p:cBhvr>
                                        <p:cTn id="77" dur="2500" fill="hold"/>
                                        <p:tgtEl>
                                          <p:spTgt spid="55"/>
                                        </p:tgtEl>
                                        <p:attrNameLst>
                                          <p:attrName>ppt_x</p:attrName>
                                          <p:attrName>ppt_y</p:attrName>
                                        </p:attrNameLst>
                                      </p:cBhvr>
                                      <p:rCtr x="0" y="31481"/>
                                    </p:animMotion>
                                  </p:childTnLst>
                                </p:cTn>
                              </p:par>
                              <p:par>
                                <p:cTn id="78" presetID="16" presetClass="entr" presetSubtype="42" fill="hold" nodeType="withEffect">
                                  <p:stCondLst>
                                    <p:cond delay="2500"/>
                                  </p:stCondLst>
                                  <p:childTnLst>
                                    <p:set>
                                      <p:cBhvr>
                                        <p:cTn id="79" dur="1" fill="hold">
                                          <p:stCondLst>
                                            <p:cond delay="0"/>
                                          </p:stCondLst>
                                        </p:cTn>
                                        <p:tgtEl>
                                          <p:spTgt spid="57"/>
                                        </p:tgtEl>
                                        <p:attrNameLst>
                                          <p:attrName>style.visibility</p:attrName>
                                        </p:attrNameLst>
                                      </p:cBhvr>
                                      <p:to>
                                        <p:strVal val="visible"/>
                                      </p:to>
                                    </p:set>
                                    <p:animEffect transition="in" filter="barn(outHorizontal)">
                                      <p:cBhvr>
                                        <p:cTn id="80" dur="1000"/>
                                        <p:tgtEl>
                                          <p:spTgt spid="57"/>
                                        </p:tgtEl>
                                      </p:cBhvr>
                                    </p:animEffect>
                                  </p:childTnLst>
                                </p:cTn>
                              </p:par>
                              <p:par>
                                <p:cTn id="81" presetID="16" presetClass="entr" presetSubtype="42" fill="hold" nodeType="withEffect">
                                  <p:stCondLst>
                                    <p:cond delay="2500"/>
                                  </p:stCondLst>
                                  <p:childTnLst>
                                    <p:set>
                                      <p:cBhvr>
                                        <p:cTn id="82" dur="1" fill="hold">
                                          <p:stCondLst>
                                            <p:cond delay="0"/>
                                          </p:stCondLst>
                                        </p:cTn>
                                        <p:tgtEl>
                                          <p:spTgt spid="59"/>
                                        </p:tgtEl>
                                        <p:attrNameLst>
                                          <p:attrName>style.visibility</p:attrName>
                                        </p:attrNameLst>
                                      </p:cBhvr>
                                      <p:to>
                                        <p:strVal val="visible"/>
                                      </p:to>
                                    </p:set>
                                    <p:animEffect transition="in" filter="barn(outHorizontal)">
                                      <p:cBhvr>
                                        <p:cTn id="83" dur="1000"/>
                                        <p:tgtEl>
                                          <p:spTgt spid="59"/>
                                        </p:tgtEl>
                                      </p:cBhvr>
                                    </p:animEffect>
                                  </p:childTnLst>
                                </p:cTn>
                              </p:par>
                              <p:par>
                                <p:cTn id="84" presetID="16" presetClass="entr" presetSubtype="42" fill="hold" nodeType="withEffect">
                                  <p:stCondLst>
                                    <p:cond delay="2500"/>
                                  </p:stCondLst>
                                  <p:childTnLst>
                                    <p:set>
                                      <p:cBhvr>
                                        <p:cTn id="85" dur="1" fill="hold">
                                          <p:stCondLst>
                                            <p:cond delay="0"/>
                                          </p:stCondLst>
                                        </p:cTn>
                                        <p:tgtEl>
                                          <p:spTgt spid="60"/>
                                        </p:tgtEl>
                                        <p:attrNameLst>
                                          <p:attrName>style.visibility</p:attrName>
                                        </p:attrNameLst>
                                      </p:cBhvr>
                                      <p:to>
                                        <p:strVal val="visible"/>
                                      </p:to>
                                    </p:set>
                                    <p:animEffect transition="in" filter="barn(outHorizontal)">
                                      <p:cBhvr>
                                        <p:cTn id="86" dur="1000"/>
                                        <p:tgtEl>
                                          <p:spTgt spid="60"/>
                                        </p:tgtEl>
                                      </p:cBhvr>
                                    </p:animEffect>
                                  </p:childTnLst>
                                </p:cTn>
                              </p:par>
                              <p:par>
                                <p:cTn id="87" presetID="16" presetClass="entr" presetSubtype="42" fill="hold" nodeType="withEffect">
                                  <p:stCondLst>
                                    <p:cond delay="2500"/>
                                  </p:stCondLst>
                                  <p:childTnLst>
                                    <p:set>
                                      <p:cBhvr>
                                        <p:cTn id="88" dur="1" fill="hold">
                                          <p:stCondLst>
                                            <p:cond delay="0"/>
                                          </p:stCondLst>
                                        </p:cTn>
                                        <p:tgtEl>
                                          <p:spTgt spid="61"/>
                                        </p:tgtEl>
                                        <p:attrNameLst>
                                          <p:attrName>style.visibility</p:attrName>
                                        </p:attrNameLst>
                                      </p:cBhvr>
                                      <p:to>
                                        <p:strVal val="visible"/>
                                      </p:to>
                                    </p:set>
                                    <p:animEffect transition="in" filter="barn(outHorizontal)">
                                      <p:cBhvr>
                                        <p:cTn id="89" dur="1000"/>
                                        <p:tgtEl>
                                          <p:spTgt spid="61"/>
                                        </p:tgtEl>
                                      </p:cBhvr>
                                    </p:animEffect>
                                  </p:childTnLst>
                                </p:cTn>
                              </p:par>
                              <p:par>
                                <p:cTn id="90" presetID="16" presetClass="entr" presetSubtype="42" fill="hold" nodeType="withEffect">
                                  <p:stCondLst>
                                    <p:cond delay="2500"/>
                                  </p:stCondLst>
                                  <p:childTnLst>
                                    <p:set>
                                      <p:cBhvr>
                                        <p:cTn id="91" dur="1" fill="hold">
                                          <p:stCondLst>
                                            <p:cond delay="0"/>
                                          </p:stCondLst>
                                        </p:cTn>
                                        <p:tgtEl>
                                          <p:spTgt spid="62"/>
                                        </p:tgtEl>
                                        <p:attrNameLst>
                                          <p:attrName>style.visibility</p:attrName>
                                        </p:attrNameLst>
                                      </p:cBhvr>
                                      <p:to>
                                        <p:strVal val="visible"/>
                                      </p:to>
                                    </p:set>
                                    <p:animEffect transition="in" filter="barn(outHorizontal)">
                                      <p:cBhvr>
                                        <p:cTn id="92" dur="1000"/>
                                        <p:tgtEl>
                                          <p:spTgt spid="62"/>
                                        </p:tgtEl>
                                      </p:cBhvr>
                                    </p:animEffect>
                                  </p:childTnLst>
                                </p:cTn>
                              </p:par>
                              <p:par>
                                <p:cTn id="93" presetID="16" presetClass="entr" presetSubtype="42" fill="hold" nodeType="withEffect">
                                  <p:stCondLst>
                                    <p:cond delay="2500"/>
                                  </p:stCondLst>
                                  <p:childTnLst>
                                    <p:set>
                                      <p:cBhvr>
                                        <p:cTn id="94" dur="1" fill="hold">
                                          <p:stCondLst>
                                            <p:cond delay="0"/>
                                          </p:stCondLst>
                                        </p:cTn>
                                        <p:tgtEl>
                                          <p:spTgt spid="63"/>
                                        </p:tgtEl>
                                        <p:attrNameLst>
                                          <p:attrName>style.visibility</p:attrName>
                                        </p:attrNameLst>
                                      </p:cBhvr>
                                      <p:to>
                                        <p:strVal val="visible"/>
                                      </p:to>
                                    </p:set>
                                    <p:animEffect transition="in" filter="barn(outHorizontal)">
                                      <p:cBhvr>
                                        <p:cTn id="95" dur="1000"/>
                                        <p:tgtEl>
                                          <p:spTgt spid="63"/>
                                        </p:tgtEl>
                                      </p:cBhvr>
                                    </p:animEffect>
                                  </p:childTnLst>
                                </p:cTn>
                              </p:par>
                              <p:par>
                                <p:cTn id="96" presetID="16" presetClass="entr" presetSubtype="42" fill="hold" nodeType="withEffect">
                                  <p:stCondLst>
                                    <p:cond delay="2500"/>
                                  </p:stCondLst>
                                  <p:childTnLst>
                                    <p:set>
                                      <p:cBhvr>
                                        <p:cTn id="97" dur="1" fill="hold">
                                          <p:stCondLst>
                                            <p:cond delay="0"/>
                                          </p:stCondLst>
                                        </p:cTn>
                                        <p:tgtEl>
                                          <p:spTgt spid="64"/>
                                        </p:tgtEl>
                                        <p:attrNameLst>
                                          <p:attrName>style.visibility</p:attrName>
                                        </p:attrNameLst>
                                      </p:cBhvr>
                                      <p:to>
                                        <p:strVal val="visible"/>
                                      </p:to>
                                    </p:set>
                                    <p:animEffect transition="in" filter="barn(outHorizontal)">
                                      <p:cBhvr>
                                        <p:cTn id="98" dur="1000"/>
                                        <p:tgtEl>
                                          <p:spTgt spid="64"/>
                                        </p:tgtEl>
                                      </p:cBhvr>
                                    </p:animEffect>
                                  </p:childTnLst>
                                </p:cTn>
                              </p:par>
                              <p:par>
                                <p:cTn id="99" presetID="16" presetClass="entr" presetSubtype="42" fill="hold" nodeType="withEffect">
                                  <p:stCondLst>
                                    <p:cond delay="2500"/>
                                  </p:stCondLst>
                                  <p:childTnLst>
                                    <p:set>
                                      <p:cBhvr>
                                        <p:cTn id="100" dur="1" fill="hold">
                                          <p:stCondLst>
                                            <p:cond delay="0"/>
                                          </p:stCondLst>
                                        </p:cTn>
                                        <p:tgtEl>
                                          <p:spTgt spid="65"/>
                                        </p:tgtEl>
                                        <p:attrNameLst>
                                          <p:attrName>style.visibility</p:attrName>
                                        </p:attrNameLst>
                                      </p:cBhvr>
                                      <p:to>
                                        <p:strVal val="visible"/>
                                      </p:to>
                                    </p:set>
                                    <p:animEffect transition="in" filter="barn(outHorizontal)">
                                      <p:cBhvr>
                                        <p:cTn id="101" dur="1000"/>
                                        <p:tgtEl>
                                          <p:spTgt spid="65"/>
                                        </p:tgtEl>
                                      </p:cBhvr>
                                    </p:animEffect>
                                  </p:childTnLst>
                                </p:cTn>
                              </p:par>
                              <p:par>
                                <p:cTn id="102" presetID="10" presetClass="entr" presetSubtype="0" fill="hold" grpId="0" nodeType="withEffect">
                                  <p:stCondLst>
                                    <p:cond delay="3500"/>
                                  </p:stCondLst>
                                  <p:childTnLst>
                                    <p:set>
                                      <p:cBhvr>
                                        <p:cTn id="103" dur="1" fill="hold">
                                          <p:stCondLst>
                                            <p:cond delay="0"/>
                                          </p:stCondLst>
                                        </p:cTn>
                                        <p:tgtEl>
                                          <p:spTgt spid="21"/>
                                        </p:tgtEl>
                                        <p:attrNameLst>
                                          <p:attrName>style.visibility</p:attrName>
                                        </p:attrNameLst>
                                      </p:cBhvr>
                                      <p:to>
                                        <p:strVal val="visible"/>
                                      </p:to>
                                    </p:set>
                                    <p:animEffect transition="in" filter="fade">
                                      <p:cBhvr>
                                        <p:cTn id="104" dur="1000"/>
                                        <p:tgtEl>
                                          <p:spTgt spid="21"/>
                                        </p:tgtEl>
                                      </p:cBhvr>
                                    </p:animEffect>
                                  </p:childTnLst>
                                </p:cTn>
                              </p:par>
                              <p:par>
                                <p:cTn id="105" presetID="10" presetClass="entr" presetSubtype="0" fill="hold" grpId="0" nodeType="withEffect">
                                  <p:stCondLst>
                                    <p:cond delay="3500"/>
                                  </p:stCondLst>
                                  <p:childTnLst>
                                    <p:set>
                                      <p:cBhvr>
                                        <p:cTn id="106" dur="1" fill="hold">
                                          <p:stCondLst>
                                            <p:cond delay="0"/>
                                          </p:stCondLst>
                                        </p:cTn>
                                        <p:tgtEl>
                                          <p:spTgt spid="20"/>
                                        </p:tgtEl>
                                        <p:attrNameLst>
                                          <p:attrName>style.visibility</p:attrName>
                                        </p:attrNameLst>
                                      </p:cBhvr>
                                      <p:to>
                                        <p:strVal val="visible"/>
                                      </p:to>
                                    </p:set>
                                    <p:animEffect transition="in" filter="fade">
                                      <p:cBhvr>
                                        <p:cTn id="107" dur="1000"/>
                                        <p:tgtEl>
                                          <p:spTgt spid="20"/>
                                        </p:tgtEl>
                                      </p:cBhvr>
                                    </p:animEffect>
                                  </p:childTnLst>
                                </p:cTn>
                              </p:par>
                              <p:par>
                                <p:cTn id="108" presetID="10" presetClass="entr" presetSubtype="0" fill="hold" grpId="0" nodeType="withEffect">
                                  <p:stCondLst>
                                    <p:cond delay="3500"/>
                                  </p:stCondLst>
                                  <p:childTnLst>
                                    <p:set>
                                      <p:cBhvr>
                                        <p:cTn id="109" dur="1" fill="hold">
                                          <p:stCondLst>
                                            <p:cond delay="0"/>
                                          </p:stCondLst>
                                        </p:cTn>
                                        <p:tgtEl>
                                          <p:spTgt spid="19"/>
                                        </p:tgtEl>
                                        <p:attrNameLst>
                                          <p:attrName>style.visibility</p:attrName>
                                        </p:attrNameLst>
                                      </p:cBhvr>
                                      <p:to>
                                        <p:strVal val="visible"/>
                                      </p:to>
                                    </p:set>
                                    <p:animEffect transition="in" filter="fade">
                                      <p:cBhvr>
                                        <p:cTn id="110" dur="1000"/>
                                        <p:tgtEl>
                                          <p:spTgt spid="19"/>
                                        </p:tgtEl>
                                      </p:cBhvr>
                                    </p:animEffect>
                                  </p:childTnLst>
                                </p:cTn>
                              </p:par>
                              <p:par>
                                <p:cTn id="111" presetID="10" presetClass="entr" presetSubtype="0" fill="hold" grpId="0" nodeType="withEffect">
                                  <p:stCondLst>
                                    <p:cond delay="3500"/>
                                  </p:stCondLst>
                                  <p:childTnLst>
                                    <p:set>
                                      <p:cBhvr>
                                        <p:cTn id="112" dur="1" fill="hold">
                                          <p:stCondLst>
                                            <p:cond delay="0"/>
                                          </p:stCondLst>
                                        </p:cTn>
                                        <p:tgtEl>
                                          <p:spTgt spid="18"/>
                                        </p:tgtEl>
                                        <p:attrNameLst>
                                          <p:attrName>style.visibility</p:attrName>
                                        </p:attrNameLst>
                                      </p:cBhvr>
                                      <p:to>
                                        <p:strVal val="visible"/>
                                      </p:to>
                                    </p:set>
                                    <p:animEffect transition="in" filter="fade">
                                      <p:cBhvr>
                                        <p:cTn id="113" dur="1000"/>
                                        <p:tgtEl>
                                          <p:spTgt spid="18"/>
                                        </p:tgtEl>
                                      </p:cBhvr>
                                    </p:animEffect>
                                  </p:childTnLst>
                                </p:cTn>
                              </p:par>
                              <p:par>
                                <p:cTn id="114" presetID="10" presetClass="entr" presetSubtype="0" fill="hold" grpId="0" nodeType="withEffect">
                                  <p:stCondLst>
                                    <p:cond delay="3500"/>
                                  </p:stCondLst>
                                  <p:childTnLst>
                                    <p:set>
                                      <p:cBhvr>
                                        <p:cTn id="115" dur="1" fill="hold">
                                          <p:stCondLst>
                                            <p:cond delay="0"/>
                                          </p:stCondLst>
                                        </p:cTn>
                                        <p:tgtEl>
                                          <p:spTgt spid="17"/>
                                        </p:tgtEl>
                                        <p:attrNameLst>
                                          <p:attrName>style.visibility</p:attrName>
                                        </p:attrNameLst>
                                      </p:cBhvr>
                                      <p:to>
                                        <p:strVal val="visible"/>
                                      </p:to>
                                    </p:set>
                                    <p:animEffect transition="in" filter="fade">
                                      <p:cBhvr>
                                        <p:cTn id="116" dur="1000"/>
                                        <p:tgtEl>
                                          <p:spTgt spid="17"/>
                                        </p:tgtEl>
                                      </p:cBhvr>
                                    </p:animEffect>
                                  </p:childTnLst>
                                </p:cTn>
                              </p:par>
                              <p:par>
                                <p:cTn id="117" presetID="10" presetClass="entr" presetSubtype="0" fill="hold" grpId="0" nodeType="withEffect">
                                  <p:stCondLst>
                                    <p:cond delay="3500"/>
                                  </p:stCondLst>
                                  <p:childTnLst>
                                    <p:set>
                                      <p:cBhvr>
                                        <p:cTn id="118" dur="1" fill="hold">
                                          <p:stCondLst>
                                            <p:cond delay="0"/>
                                          </p:stCondLst>
                                        </p:cTn>
                                        <p:tgtEl>
                                          <p:spTgt spid="16"/>
                                        </p:tgtEl>
                                        <p:attrNameLst>
                                          <p:attrName>style.visibility</p:attrName>
                                        </p:attrNameLst>
                                      </p:cBhvr>
                                      <p:to>
                                        <p:strVal val="visible"/>
                                      </p:to>
                                    </p:set>
                                    <p:animEffect transition="in" filter="fade">
                                      <p:cBhvr>
                                        <p:cTn id="119" dur="1000"/>
                                        <p:tgtEl>
                                          <p:spTgt spid="16"/>
                                        </p:tgtEl>
                                      </p:cBhvr>
                                    </p:animEffect>
                                  </p:childTnLst>
                                </p:cTn>
                              </p:par>
                              <p:par>
                                <p:cTn id="120" presetID="10" presetClass="entr" presetSubtype="0" fill="hold" grpId="0" nodeType="withEffect">
                                  <p:stCondLst>
                                    <p:cond delay="3500"/>
                                  </p:stCondLst>
                                  <p:childTnLst>
                                    <p:set>
                                      <p:cBhvr>
                                        <p:cTn id="121" dur="1" fill="hold">
                                          <p:stCondLst>
                                            <p:cond delay="0"/>
                                          </p:stCondLst>
                                        </p:cTn>
                                        <p:tgtEl>
                                          <p:spTgt spid="15"/>
                                        </p:tgtEl>
                                        <p:attrNameLst>
                                          <p:attrName>style.visibility</p:attrName>
                                        </p:attrNameLst>
                                      </p:cBhvr>
                                      <p:to>
                                        <p:strVal val="visible"/>
                                      </p:to>
                                    </p:set>
                                    <p:animEffect transition="in" filter="fade">
                                      <p:cBhvr>
                                        <p:cTn id="122" dur="1000"/>
                                        <p:tgtEl>
                                          <p:spTgt spid="15"/>
                                        </p:tgtEl>
                                      </p:cBhvr>
                                    </p:animEffect>
                                  </p:childTnLst>
                                </p:cTn>
                              </p:par>
                              <p:par>
                                <p:cTn id="123" presetID="10" presetClass="entr" presetSubtype="0" fill="hold" grpId="0" nodeType="withEffect">
                                  <p:stCondLst>
                                    <p:cond delay="3500"/>
                                  </p:stCondLst>
                                  <p:childTnLst>
                                    <p:set>
                                      <p:cBhvr>
                                        <p:cTn id="124" dur="1" fill="hold">
                                          <p:stCondLst>
                                            <p:cond delay="0"/>
                                          </p:stCondLst>
                                        </p:cTn>
                                        <p:tgtEl>
                                          <p:spTgt spid="14"/>
                                        </p:tgtEl>
                                        <p:attrNameLst>
                                          <p:attrName>style.visibility</p:attrName>
                                        </p:attrNameLst>
                                      </p:cBhvr>
                                      <p:to>
                                        <p:strVal val="visible"/>
                                      </p:to>
                                    </p:set>
                                    <p:animEffect transition="in" filter="fade">
                                      <p:cBhvr>
                                        <p:cTn id="125" dur="1000"/>
                                        <p:tgtEl>
                                          <p:spTgt spid="14"/>
                                        </p:tgtEl>
                                      </p:cBhvr>
                                    </p:animEffect>
                                  </p:childTnLst>
                                </p:cTn>
                              </p:par>
                              <p:par>
                                <p:cTn id="126" presetID="10" presetClass="entr" presetSubtype="0" fill="hold" grpId="0" nodeType="withEffect">
                                  <p:stCondLst>
                                    <p:cond delay="3500"/>
                                  </p:stCondLst>
                                  <p:childTnLst>
                                    <p:set>
                                      <p:cBhvr>
                                        <p:cTn id="127" dur="1" fill="hold">
                                          <p:stCondLst>
                                            <p:cond delay="0"/>
                                          </p:stCondLst>
                                        </p:cTn>
                                        <p:tgtEl>
                                          <p:spTgt spid="22"/>
                                        </p:tgtEl>
                                        <p:attrNameLst>
                                          <p:attrName>style.visibility</p:attrName>
                                        </p:attrNameLst>
                                      </p:cBhvr>
                                      <p:to>
                                        <p:strVal val="visible"/>
                                      </p:to>
                                    </p:set>
                                    <p:animEffect transition="in" filter="fade">
                                      <p:cBhvr>
                                        <p:cTn id="128" dur="1000"/>
                                        <p:tgtEl>
                                          <p:spTgt spid="22"/>
                                        </p:tgtEl>
                                      </p:cBhvr>
                                    </p:animEffect>
                                  </p:childTnLst>
                                </p:cTn>
                              </p:par>
                              <p:par>
                                <p:cTn id="129" presetID="10" presetClass="entr" presetSubtype="0" fill="hold" grpId="0" nodeType="withEffect">
                                  <p:stCondLst>
                                    <p:cond delay="3500"/>
                                  </p:stCondLst>
                                  <p:childTnLst>
                                    <p:set>
                                      <p:cBhvr>
                                        <p:cTn id="130" dur="1" fill="hold">
                                          <p:stCondLst>
                                            <p:cond delay="0"/>
                                          </p:stCondLst>
                                        </p:cTn>
                                        <p:tgtEl>
                                          <p:spTgt spid="23"/>
                                        </p:tgtEl>
                                        <p:attrNameLst>
                                          <p:attrName>style.visibility</p:attrName>
                                        </p:attrNameLst>
                                      </p:cBhvr>
                                      <p:to>
                                        <p:strVal val="visible"/>
                                      </p:to>
                                    </p:set>
                                    <p:animEffect transition="in" filter="fade">
                                      <p:cBhvr>
                                        <p:cTn id="131" dur="1000"/>
                                        <p:tgtEl>
                                          <p:spTgt spid="23"/>
                                        </p:tgtEl>
                                      </p:cBhvr>
                                    </p:animEffect>
                                  </p:childTnLst>
                                </p:cTn>
                              </p:par>
                              <p:par>
                                <p:cTn id="132" presetID="10" presetClass="entr" presetSubtype="0" fill="hold" grpId="0" nodeType="withEffect">
                                  <p:stCondLst>
                                    <p:cond delay="3500"/>
                                  </p:stCondLst>
                                  <p:childTnLst>
                                    <p:set>
                                      <p:cBhvr>
                                        <p:cTn id="133" dur="1" fill="hold">
                                          <p:stCondLst>
                                            <p:cond delay="0"/>
                                          </p:stCondLst>
                                        </p:cTn>
                                        <p:tgtEl>
                                          <p:spTgt spid="24"/>
                                        </p:tgtEl>
                                        <p:attrNameLst>
                                          <p:attrName>style.visibility</p:attrName>
                                        </p:attrNameLst>
                                      </p:cBhvr>
                                      <p:to>
                                        <p:strVal val="visible"/>
                                      </p:to>
                                    </p:set>
                                    <p:animEffect transition="in" filter="fade">
                                      <p:cBhvr>
                                        <p:cTn id="134" dur="1000"/>
                                        <p:tgtEl>
                                          <p:spTgt spid="24"/>
                                        </p:tgtEl>
                                      </p:cBhvr>
                                    </p:animEffect>
                                  </p:childTnLst>
                                </p:cTn>
                              </p:par>
                              <p:par>
                                <p:cTn id="135" presetID="10" presetClass="entr" presetSubtype="0" fill="hold" grpId="0" nodeType="withEffect">
                                  <p:stCondLst>
                                    <p:cond delay="3500"/>
                                  </p:stCondLst>
                                  <p:childTnLst>
                                    <p:set>
                                      <p:cBhvr>
                                        <p:cTn id="136" dur="1" fill="hold">
                                          <p:stCondLst>
                                            <p:cond delay="0"/>
                                          </p:stCondLst>
                                        </p:cTn>
                                        <p:tgtEl>
                                          <p:spTgt spid="25"/>
                                        </p:tgtEl>
                                        <p:attrNameLst>
                                          <p:attrName>style.visibility</p:attrName>
                                        </p:attrNameLst>
                                      </p:cBhvr>
                                      <p:to>
                                        <p:strVal val="visible"/>
                                      </p:to>
                                    </p:set>
                                    <p:animEffect transition="in" filter="fade">
                                      <p:cBhvr>
                                        <p:cTn id="137" dur="1000"/>
                                        <p:tgtEl>
                                          <p:spTgt spid="25"/>
                                        </p:tgtEl>
                                      </p:cBhvr>
                                    </p:animEffect>
                                  </p:childTnLst>
                                </p:cTn>
                              </p:par>
                              <p:par>
                                <p:cTn id="138" presetID="10" presetClass="entr" presetSubtype="0" fill="hold" grpId="0" nodeType="withEffect">
                                  <p:stCondLst>
                                    <p:cond delay="3500"/>
                                  </p:stCondLst>
                                  <p:childTnLst>
                                    <p:set>
                                      <p:cBhvr>
                                        <p:cTn id="139" dur="1" fill="hold">
                                          <p:stCondLst>
                                            <p:cond delay="0"/>
                                          </p:stCondLst>
                                        </p:cTn>
                                        <p:tgtEl>
                                          <p:spTgt spid="26"/>
                                        </p:tgtEl>
                                        <p:attrNameLst>
                                          <p:attrName>style.visibility</p:attrName>
                                        </p:attrNameLst>
                                      </p:cBhvr>
                                      <p:to>
                                        <p:strVal val="visible"/>
                                      </p:to>
                                    </p:set>
                                    <p:animEffect transition="in" filter="fade">
                                      <p:cBhvr>
                                        <p:cTn id="140" dur="1000"/>
                                        <p:tgtEl>
                                          <p:spTgt spid="26"/>
                                        </p:tgtEl>
                                      </p:cBhvr>
                                    </p:animEffect>
                                  </p:childTnLst>
                                </p:cTn>
                              </p:par>
                              <p:par>
                                <p:cTn id="141" presetID="10" presetClass="entr" presetSubtype="0" fill="hold" grpId="0" nodeType="withEffect">
                                  <p:stCondLst>
                                    <p:cond delay="3500"/>
                                  </p:stCondLst>
                                  <p:childTnLst>
                                    <p:set>
                                      <p:cBhvr>
                                        <p:cTn id="142" dur="1" fill="hold">
                                          <p:stCondLst>
                                            <p:cond delay="0"/>
                                          </p:stCondLst>
                                        </p:cTn>
                                        <p:tgtEl>
                                          <p:spTgt spid="27"/>
                                        </p:tgtEl>
                                        <p:attrNameLst>
                                          <p:attrName>style.visibility</p:attrName>
                                        </p:attrNameLst>
                                      </p:cBhvr>
                                      <p:to>
                                        <p:strVal val="visible"/>
                                      </p:to>
                                    </p:set>
                                    <p:animEffect transition="in" filter="fade">
                                      <p:cBhvr>
                                        <p:cTn id="143" dur="1000"/>
                                        <p:tgtEl>
                                          <p:spTgt spid="27"/>
                                        </p:tgtEl>
                                      </p:cBhvr>
                                    </p:animEffect>
                                  </p:childTnLst>
                                </p:cTn>
                              </p:par>
                              <p:par>
                                <p:cTn id="144" presetID="10" presetClass="entr" presetSubtype="0" fill="hold" grpId="0" nodeType="withEffect">
                                  <p:stCondLst>
                                    <p:cond delay="3500"/>
                                  </p:stCondLst>
                                  <p:childTnLst>
                                    <p:set>
                                      <p:cBhvr>
                                        <p:cTn id="145" dur="1" fill="hold">
                                          <p:stCondLst>
                                            <p:cond delay="0"/>
                                          </p:stCondLst>
                                        </p:cTn>
                                        <p:tgtEl>
                                          <p:spTgt spid="28"/>
                                        </p:tgtEl>
                                        <p:attrNameLst>
                                          <p:attrName>style.visibility</p:attrName>
                                        </p:attrNameLst>
                                      </p:cBhvr>
                                      <p:to>
                                        <p:strVal val="visible"/>
                                      </p:to>
                                    </p:set>
                                    <p:animEffect transition="in" filter="fade">
                                      <p:cBhvr>
                                        <p:cTn id="146" dur="1000"/>
                                        <p:tgtEl>
                                          <p:spTgt spid="28"/>
                                        </p:tgtEl>
                                      </p:cBhvr>
                                    </p:animEffect>
                                  </p:childTnLst>
                                </p:cTn>
                              </p:par>
                              <p:par>
                                <p:cTn id="147" presetID="10" presetClass="entr" presetSubtype="0" fill="hold" grpId="0" nodeType="withEffect">
                                  <p:stCondLst>
                                    <p:cond delay="3500"/>
                                  </p:stCondLst>
                                  <p:childTnLst>
                                    <p:set>
                                      <p:cBhvr>
                                        <p:cTn id="148" dur="1" fill="hold">
                                          <p:stCondLst>
                                            <p:cond delay="0"/>
                                          </p:stCondLst>
                                        </p:cTn>
                                        <p:tgtEl>
                                          <p:spTgt spid="29"/>
                                        </p:tgtEl>
                                        <p:attrNameLst>
                                          <p:attrName>style.visibility</p:attrName>
                                        </p:attrNameLst>
                                      </p:cBhvr>
                                      <p:to>
                                        <p:strVal val="visible"/>
                                      </p:to>
                                    </p:set>
                                    <p:animEffect transition="in" filter="fade">
                                      <p:cBhvr>
                                        <p:cTn id="149" dur="1000"/>
                                        <p:tgtEl>
                                          <p:spTgt spid="29"/>
                                        </p:tgtEl>
                                      </p:cBhvr>
                                    </p:animEffect>
                                  </p:childTnLst>
                                </p:cTn>
                              </p:par>
                              <p:par>
                                <p:cTn id="150" presetID="23" presetClass="entr" presetSubtype="16" fill="hold" grpId="0" nodeType="withEffect">
                                  <p:stCondLst>
                                    <p:cond delay="3000"/>
                                  </p:stCondLst>
                                  <p:childTnLst>
                                    <p:set>
                                      <p:cBhvr>
                                        <p:cTn id="151" dur="1" fill="hold">
                                          <p:stCondLst>
                                            <p:cond delay="0"/>
                                          </p:stCondLst>
                                        </p:cTn>
                                        <p:tgtEl>
                                          <p:spTgt spid="49"/>
                                        </p:tgtEl>
                                        <p:attrNameLst>
                                          <p:attrName>style.visibility</p:attrName>
                                        </p:attrNameLst>
                                      </p:cBhvr>
                                      <p:to>
                                        <p:strVal val="visible"/>
                                      </p:to>
                                    </p:set>
                                    <p:anim calcmode="lin" valueType="num">
                                      <p:cBhvr>
                                        <p:cTn id="152" dur="1000" fill="hold"/>
                                        <p:tgtEl>
                                          <p:spTgt spid="49"/>
                                        </p:tgtEl>
                                        <p:attrNameLst>
                                          <p:attrName>ppt_w</p:attrName>
                                        </p:attrNameLst>
                                      </p:cBhvr>
                                      <p:tavLst>
                                        <p:tav tm="0">
                                          <p:val>
                                            <p:fltVal val="0"/>
                                          </p:val>
                                        </p:tav>
                                        <p:tav tm="100000">
                                          <p:val>
                                            <p:strVal val="#ppt_w"/>
                                          </p:val>
                                        </p:tav>
                                      </p:tavLst>
                                    </p:anim>
                                    <p:anim calcmode="lin" valueType="num">
                                      <p:cBhvr>
                                        <p:cTn id="153" dur="1000" fill="hold"/>
                                        <p:tgtEl>
                                          <p:spTgt spid="49"/>
                                        </p:tgtEl>
                                        <p:attrNameLst>
                                          <p:attrName>ppt_h</p:attrName>
                                        </p:attrNameLst>
                                      </p:cBhvr>
                                      <p:tavLst>
                                        <p:tav tm="0">
                                          <p:val>
                                            <p:fltVal val="0"/>
                                          </p:val>
                                        </p:tav>
                                        <p:tav tm="100000">
                                          <p:val>
                                            <p:strVal val="#ppt_h"/>
                                          </p:val>
                                        </p:tav>
                                      </p:tavLst>
                                    </p:anim>
                                  </p:childTnLst>
                                </p:cTn>
                              </p:par>
                              <p:par>
                                <p:cTn id="154" presetID="23" presetClass="entr" presetSubtype="16" fill="hold" grpId="0" nodeType="withEffect">
                                  <p:stCondLst>
                                    <p:cond delay="3000"/>
                                  </p:stCondLst>
                                  <p:childTnLst>
                                    <p:set>
                                      <p:cBhvr>
                                        <p:cTn id="155" dur="1" fill="hold">
                                          <p:stCondLst>
                                            <p:cond delay="0"/>
                                          </p:stCondLst>
                                        </p:cTn>
                                        <p:tgtEl>
                                          <p:spTgt spid="50"/>
                                        </p:tgtEl>
                                        <p:attrNameLst>
                                          <p:attrName>style.visibility</p:attrName>
                                        </p:attrNameLst>
                                      </p:cBhvr>
                                      <p:to>
                                        <p:strVal val="visible"/>
                                      </p:to>
                                    </p:set>
                                    <p:anim calcmode="lin" valueType="num">
                                      <p:cBhvr>
                                        <p:cTn id="156" dur="1000" fill="hold"/>
                                        <p:tgtEl>
                                          <p:spTgt spid="50"/>
                                        </p:tgtEl>
                                        <p:attrNameLst>
                                          <p:attrName>ppt_w</p:attrName>
                                        </p:attrNameLst>
                                      </p:cBhvr>
                                      <p:tavLst>
                                        <p:tav tm="0">
                                          <p:val>
                                            <p:fltVal val="0"/>
                                          </p:val>
                                        </p:tav>
                                        <p:tav tm="100000">
                                          <p:val>
                                            <p:strVal val="#ppt_w"/>
                                          </p:val>
                                        </p:tav>
                                      </p:tavLst>
                                    </p:anim>
                                    <p:anim calcmode="lin" valueType="num">
                                      <p:cBhvr>
                                        <p:cTn id="157" dur="1000" fill="hold"/>
                                        <p:tgtEl>
                                          <p:spTgt spid="50"/>
                                        </p:tgtEl>
                                        <p:attrNameLst>
                                          <p:attrName>ppt_h</p:attrName>
                                        </p:attrNameLst>
                                      </p:cBhvr>
                                      <p:tavLst>
                                        <p:tav tm="0">
                                          <p:val>
                                            <p:fltVal val="0"/>
                                          </p:val>
                                        </p:tav>
                                        <p:tav tm="100000">
                                          <p:val>
                                            <p:strVal val="#ppt_h"/>
                                          </p:val>
                                        </p:tav>
                                      </p:tavLst>
                                    </p:anim>
                                  </p:childTnLst>
                                </p:cTn>
                              </p:par>
                              <p:par>
                                <p:cTn id="158" presetID="26" presetClass="emph" presetSubtype="0" fill="hold" grpId="1" nodeType="withEffect">
                                  <p:stCondLst>
                                    <p:cond delay="4000"/>
                                  </p:stCondLst>
                                  <p:childTnLst>
                                    <p:animEffect transition="out" filter="fade">
                                      <p:cBhvr>
                                        <p:cTn id="159" dur="1000" tmFilter="0, 0; .2, .5; .8, .5; 1, 0"/>
                                        <p:tgtEl>
                                          <p:spTgt spid="49"/>
                                        </p:tgtEl>
                                      </p:cBhvr>
                                    </p:animEffect>
                                    <p:animScale>
                                      <p:cBhvr>
                                        <p:cTn id="160" dur="500" autoRev="1" fill="hold"/>
                                        <p:tgtEl>
                                          <p:spTgt spid="49"/>
                                        </p:tgtEl>
                                      </p:cBhvr>
                                      <p:by x="105000" y="105000"/>
                                    </p:animScale>
                                  </p:childTnLst>
                                </p:cTn>
                              </p:par>
                              <p:par>
                                <p:cTn id="161" presetID="26" presetClass="emph" presetSubtype="0" fill="hold" grpId="1" nodeType="withEffect">
                                  <p:stCondLst>
                                    <p:cond delay="4000"/>
                                  </p:stCondLst>
                                  <p:childTnLst>
                                    <p:animEffect transition="out" filter="fade">
                                      <p:cBhvr>
                                        <p:cTn id="162" dur="1000" tmFilter="0, 0; .2, .5; .8, .5; 1, 0"/>
                                        <p:tgtEl>
                                          <p:spTgt spid="50"/>
                                        </p:tgtEl>
                                      </p:cBhvr>
                                    </p:animEffect>
                                    <p:animScale>
                                      <p:cBhvr>
                                        <p:cTn id="163" dur="500" autoRev="1" fill="hold"/>
                                        <p:tgtEl>
                                          <p:spTgt spid="5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Chart bld="category"/>
        </p:bldSub>
      </p:bldGraphic>
      <p:bldP spid="2" grpId="0" animBg="1"/>
      <p:bldP spid="2" grpId="1" animBg="1"/>
      <p:bldP spid="4" grpId="0" animBg="1"/>
      <p:bldP spid="4" grpId="1" animBg="1"/>
      <p:bldP spid="30" grpId="0" animBg="1"/>
      <p:bldP spid="3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49" grpId="0" animBg="1"/>
      <p:bldP spid="49" grpId="1" animBg="1"/>
      <p:bldP spid="50" grpId="0" animBg="1"/>
      <p:bldP spid="50"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Rounded Corners 10">
            <a:extLst>
              <a:ext uri="{FF2B5EF4-FFF2-40B4-BE49-F238E27FC236}">
                <a16:creationId xmlns:a16="http://schemas.microsoft.com/office/drawing/2014/main" id="{E496BFC0-3744-D9D6-7506-63FCDF472530}"/>
              </a:ext>
            </a:extLst>
          </p:cNvPr>
          <p:cNvSpPr/>
          <p:nvPr/>
        </p:nvSpPr>
        <p:spPr>
          <a:xfrm>
            <a:off x="1626900" y="1576403"/>
            <a:ext cx="1739127" cy="44834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Montserrat" panose="00000500000000000000" pitchFamily="50" charset="0"/>
              </a:rPr>
              <a:t>Marketing</a:t>
            </a:r>
          </a:p>
        </p:txBody>
      </p:sp>
      <p:sp>
        <p:nvSpPr>
          <p:cNvPr id="31" name="Rectangle: Rounded Corners 10">
            <a:extLst>
              <a:ext uri="{FF2B5EF4-FFF2-40B4-BE49-F238E27FC236}">
                <a16:creationId xmlns:a16="http://schemas.microsoft.com/office/drawing/2014/main" id="{5993B3DB-92AB-20F7-8F63-56B415F3052D}"/>
              </a:ext>
            </a:extLst>
          </p:cNvPr>
          <p:cNvSpPr/>
          <p:nvPr/>
        </p:nvSpPr>
        <p:spPr>
          <a:xfrm>
            <a:off x="3538394" y="1576403"/>
            <a:ext cx="1739127" cy="44834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Montserrat" panose="00000500000000000000" pitchFamily="50" charset="0"/>
              </a:rPr>
              <a:t>Labor</a:t>
            </a:r>
          </a:p>
        </p:txBody>
      </p:sp>
      <p:sp>
        <p:nvSpPr>
          <p:cNvPr id="32" name="Rectangle: Rounded Corners 10">
            <a:extLst>
              <a:ext uri="{FF2B5EF4-FFF2-40B4-BE49-F238E27FC236}">
                <a16:creationId xmlns:a16="http://schemas.microsoft.com/office/drawing/2014/main" id="{9AAE2BE8-B73C-7919-1724-9EC538404CA8}"/>
              </a:ext>
            </a:extLst>
          </p:cNvPr>
          <p:cNvSpPr/>
          <p:nvPr/>
        </p:nvSpPr>
        <p:spPr>
          <a:xfrm>
            <a:off x="5449889" y="1576403"/>
            <a:ext cx="1739127" cy="44834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Montserrat" panose="00000500000000000000" pitchFamily="50" charset="0"/>
              </a:rPr>
              <a:t>Supplies</a:t>
            </a:r>
          </a:p>
        </p:txBody>
      </p:sp>
      <p:sp>
        <p:nvSpPr>
          <p:cNvPr id="33" name="Rectangle: Rounded Corners 10">
            <a:extLst>
              <a:ext uri="{FF2B5EF4-FFF2-40B4-BE49-F238E27FC236}">
                <a16:creationId xmlns:a16="http://schemas.microsoft.com/office/drawing/2014/main" id="{62C42FFD-C1FB-9A65-5109-E0852F6DF975}"/>
              </a:ext>
            </a:extLst>
          </p:cNvPr>
          <p:cNvSpPr/>
          <p:nvPr/>
        </p:nvSpPr>
        <p:spPr>
          <a:xfrm>
            <a:off x="7361383" y="1576403"/>
            <a:ext cx="1739127" cy="44834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Montserrat" panose="00000500000000000000" pitchFamily="50" charset="0"/>
              </a:rPr>
              <a:t>Admin</a:t>
            </a:r>
          </a:p>
        </p:txBody>
      </p:sp>
      <p:sp>
        <p:nvSpPr>
          <p:cNvPr id="34" name="Rectangle: Rounded Corners 10">
            <a:extLst>
              <a:ext uri="{FF2B5EF4-FFF2-40B4-BE49-F238E27FC236}">
                <a16:creationId xmlns:a16="http://schemas.microsoft.com/office/drawing/2014/main" id="{D8D8116B-451D-7AE3-53F9-5FA98D36A3F1}"/>
              </a:ext>
            </a:extLst>
          </p:cNvPr>
          <p:cNvSpPr/>
          <p:nvPr/>
        </p:nvSpPr>
        <p:spPr>
          <a:xfrm>
            <a:off x="9272869" y="1576403"/>
            <a:ext cx="1079861" cy="44834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Montserrat" panose="00000500000000000000" pitchFamily="50" charset="0"/>
              </a:rPr>
              <a:t>Actual</a:t>
            </a:r>
          </a:p>
        </p:txBody>
      </p:sp>
      <p:sp>
        <p:nvSpPr>
          <p:cNvPr id="4" name="Rectangle: Rounded Corners 10">
            <a:extLst>
              <a:ext uri="{FF2B5EF4-FFF2-40B4-BE49-F238E27FC236}">
                <a16:creationId xmlns:a16="http://schemas.microsoft.com/office/drawing/2014/main" id="{69453F20-7B06-3BB2-01B3-44A13C1E87A8}"/>
              </a:ext>
            </a:extLst>
          </p:cNvPr>
          <p:cNvSpPr/>
          <p:nvPr/>
        </p:nvSpPr>
        <p:spPr>
          <a:xfrm>
            <a:off x="1626900" y="2291938"/>
            <a:ext cx="1739127" cy="3712346"/>
          </a:xfrm>
          <a:prstGeom prst="roundRect">
            <a:avLst>
              <a:gd name="adj" fmla="val 14728"/>
            </a:avLst>
          </a:prstGeom>
          <a:solidFill>
            <a:srgbClr val="F2F5FA"/>
          </a:solidFill>
          <a:ln w="25400">
            <a:solidFill>
              <a:schemeClr val="bg1"/>
            </a:solidFill>
          </a:ln>
          <a:effectLst>
            <a:outerShdw blurRad="139700" dist="88900" dir="2700000" sx="98000" sy="98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accent1"/>
              </a:solidFill>
              <a:latin typeface="Montserrat" panose="00000500000000000000" pitchFamily="50" charset="0"/>
            </a:endParaRPr>
          </a:p>
        </p:txBody>
      </p:sp>
      <p:sp>
        <p:nvSpPr>
          <p:cNvPr id="5" name="Rectangle: Rounded Corners 10">
            <a:extLst>
              <a:ext uri="{FF2B5EF4-FFF2-40B4-BE49-F238E27FC236}">
                <a16:creationId xmlns:a16="http://schemas.microsoft.com/office/drawing/2014/main" id="{56CA6132-8F88-F114-CA5B-F73CAAA2679F}"/>
              </a:ext>
            </a:extLst>
          </p:cNvPr>
          <p:cNvSpPr/>
          <p:nvPr/>
        </p:nvSpPr>
        <p:spPr>
          <a:xfrm>
            <a:off x="5449889" y="2291938"/>
            <a:ext cx="1739127" cy="3712346"/>
          </a:xfrm>
          <a:prstGeom prst="roundRect">
            <a:avLst>
              <a:gd name="adj" fmla="val 14728"/>
            </a:avLst>
          </a:prstGeom>
          <a:solidFill>
            <a:srgbClr val="F2F5FA"/>
          </a:solidFill>
          <a:ln w="25400">
            <a:solidFill>
              <a:schemeClr val="bg1"/>
            </a:solidFill>
          </a:ln>
          <a:effectLst>
            <a:outerShdw blurRad="139700" dist="88900" dir="2700000" sx="98000" sy="98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accent1"/>
              </a:solidFill>
              <a:latin typeface="Montserrat" panose="00000500000000000000" pitchFamily="50" charset="0"/>
            </a:endParaRPr>
          </a:p>
        </p:txBody>
      </p:sp>
      <p:sp>
        <p:nvSpPr>
          <p:cNvPr id="6" name="Rectangle: Rounded Corners 10">
            <a:extLst>
              <a:ext uri="{FF2B5EF4-FFF2-40B4-BE49-F238E27FC236}">
                <a16:creationId xmlns:a16="http://schemas.microsoft.com/office/drawing/2014/main" id="{9655BF7D-1956-EE1F-7998-5114A9948D5F}"/>
              </a:ext>
            </a:extLst>
          </p:cNvPr>
          <p:cNvSpPr/>
          <p:nvPr/>
        </p:nvSpPr>
        <p:spPr>
          <a:xfrm>
            <a:off x="3538394" y="2291938"/>
            <a:ext cx="1739127" cy="3712346"/>
          </a:xfrm>
          <a:prstGeom prst="roundRect">
            <a:avLst>
              <a:gd name="adj" fmla="val 14728"/>
            </a:avLst>
          </a:prstGeom>
          <a:solidFill>
            <a:srgbClr val="F2F5FA"/>
          </a:solidFill>
          <a:ln w="25400">
            <a:solidFill>
              <a:schemeClr val="bg1"/>
            </a:solidFill>
          </a:ln>
          <a:effectLst>
            <a:outerShdw blurRad="139700" dist="88900" dir="2700000" sx="98000" sy="98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accent1"/>
              </a:solidFill>
              <a:latin typeface="Montserrat" panose="00000500000000000000" pitchFamily="50" charset="0"/>
            </a:endParaRPr>
          </a:p>
        </p:txBody>
      </p:sp>
      <p:sp>
        <p:nvSpPr>
          <p:cNvPr id="7" name="Rectangle: Rounded Corners 10">
            <a:extLst>
              <a:ext uri="{FF2B5EF4-FFF2-40B4-BE49-F238E27FC236}">
                <a16:creationId xmlns:a16="http://schemas.microsoft.com/office/drawing/2014/main" id="{CFA4AE74-8C99-5B7E-2E54-B016000732EC}"/>
              </a:ext>
            </a:extLst>
          </p:cNvPr>
          <p:cNvSpPr/>
          <p:nvPr/>
        </p:nvSpPr>
        <p:spPr>
          <a:xfrm>
            <a:off x="7361383" y="2291938"/>
            <a:ext cx="1739127" cy="3712346"/>
          </a:xfrm>
          <a:prstGeom prst="roundRect">
            <a:avLst>
              <a:gd name="adj" fmla="val 14728"/>
            </a:avLst>
          </a:prstGeom>
          <a:solidFill>
            <a:srgbClr val="F2F5FA"/>
          </a:solidFill>
          <a:ln w="25400">
            <a:solidFill>
              <a:schemeClr val="bg1"/>
            </a:solidFill>
          </a:ln>
          <a:effectLst>
            <a:outerShdw blurRad="139700" dist="88900" dir="2700000" sx="98000" sy="98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accent1"/>
              </a:solidFill>
              <a:latin typeface="Montserrat" panose="00000500000000000000" pitchFamily="50" charset="0"/>
            </a:endParaRPr>
          </a:p>
        </p:txBody>
      </p:sp>
      <p:sp>
        <p:nvSpPr>
          <p:cNvPr id="8" name="Rectangle: Rounded Corners 10">
            <a:extLst>
              <a:ext uri="{FF2B5EF4-FFF2-40B4-BE49-F238E27FC236}">
                <a16:creationId xmlns:a16="http://schemas.microsoft.com/office/drawing/2014/main" id="{3730B6D5-DD43-E211-7E91-D2D0D31FE6AB}"/>
              </a:ext>
            </a:extLst>
          </p:cNvPr>
          <p:cNvSpPr/>
          <p:nvPr/>
        </p:nvSpPr>
        <p:spPr>
          <a:xfrm>
            <a:off x="9272869" y="2291938"/>
            <a:ext cx="1079861" cy="3712346"/>
          </a:xfrm>
          <a:prstGeom prst="roundRect">
            <a:avLst>
              <a:gd name="adj" fmla="val 22426"/>
            </a:avLst>
          </a:prstGeom>
          <a:solidFill>
            <a:srgbClr val="F2F5FA"/>
          </a:solidFill>
          <a:ln w="25400">
            <a:solidFill>
              <a:schemeClr val="bg1"/>
            </a:solidFill>
          </a:ln>
          <a:effectLst>
            <a:outerShdw blurRad="139700" dist="88900" dir="2700000" sx="98000" sy="98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accent1"/>
              </a:solidFill>
              <a:latin typeface="Montserrat" panose="00000500000000000000" pitchFamily="50" charset="0"/>
            </a:endParaRPr>
          </a:p>
        </p:txBody>
      </p:sp>
      <p:sp>
        <p:nvSpPr>
          <p:cNvPr id="3" name="TextBox 2">
            <a:extLst>
              <a:ext uri="{FF2B5EF4-FFF2-40B4-BE49-F238E27FC236}">
                <a16:creationId xmlns:a16="http://schemas.microsoft.com/office/drawing/2014/main" id="{B14D8A74-F48C-D687-A63F-FF7E1D4207AC}"/>
              </a:ext>
            </a:extLst>
          </p:cNvPr>
          <p:cNvSpPr txBox="1"/>
          <p:nvPr/>
        </p:nvSpPr>
        <p:spPr>
          <a:xfrm>
            <a:off x="2311159" y="486545"/>
            <a:ext cx="7569701" cy="553998"/>
          </a:xfrm>
          <a:prstGeom prst="rect">
            <a:avLst/>
          </a:prstGeom>
          <a:noFill/>
        </p:spPr>
        <p:txBody>
          <a:bodyPr wrap="none" rtlCol="0">
            <a:spAutoFit/>
          </a:bodyPr>
          <a:lstStyle/>
          <a:p>
            <a:pPr algn="ctr"/>
            <a:r>
              <a:rPr lang="en-US" sz="3000" dirty="0">
                <a:solidFill>
                  <a:schemeClr val="tx2">
                    <a:lumMod val="60000"/>
                    <a:lumOff val="40000"/>
                  </a:schemeClr>
                </a:solidFill>
                <a:latin typeface="Montserrat" panose="00000500000000000000" pitchFamily="50" charset="0"/>
              </a:rPr>
              <a:t>Budget &amp; Actual (</a:t>
            </a:r>
            <a:r>
              <a:rPr lang="en-US" sz="3000" dirty="0">
                <a:solidFill>
                  <a:schemeClr val="accent3"/>
                </a:solidFill>
                <a:latin typeface="Montserrat" panose="00000500000000000000" pitchFamily="50" charset="0"/>
              </a:rPr>
              <a:t>under</a:t>
            </a:r>
            <a:r>
              <a:rPr lang="en-US" sz="3000" dirty="0">
                <a:solidFill>
                  <a:schemeClr val="tx2">
                    <a:lumMod val="60000"/>
                    <a:lumOff val="40000"/>
                  </a:schemeClr>
                </a:solidFill>
                <a:latin typeface="Montserrat" panose="00000500000000000000" pitchFamily="50" charset="0"/>
              </a:rPr>
              <a:t> / </a:t>
            </a:r>
            <a:r>
              <a:rPr lang="en-US" sz="3000" dirty="0">
                <a:solidFill>
                  <a:schemeClr val="accent2"/>
                </a:solidFill>
                <a:latin typeface="Montserrat" panose="00000500000000000000" pitchFamily="50" charset="0"/>
              </a:rPr>
              <a:t>over</a:t>
            </a:r>
            <a:r>
              <a:rPr lang="en-US" sz="3000" dirty="0">
                <a:solidFill>
                  <a:schemeClr val="tx2">
                    <a:lumMod val="60000"/>
                    <a:lumOff val="40000"/>
                  </a:schemeClr>
                </a:solidFill>
                <a:latin typeface="Montserrat" panose="00000500000000000000" pitchFamily="50" charset="0"/>
              </a:rPr>
              <a:t> budget)</a:t>
            </a:r>
          </a:p>
        </p:txBody>
      </p:sp>
      <p:graphicFrame>
        <p:nvGraphicFramePr>
          <p:cNvPr id="10" name="Table 10">
            <a:extLst>
              <a:ext uri="{FF2B5EF4-FFF2-40B4-BE49-F238E27FC236}">
                <a16:creationId xmlns:a16="http://schemas.microsoft.com/office/drawing/2014/main" id="{A7E5A92E-CF35-2EF4-1927-76B0E7C0925B}"/>
              </a:ext>
            </a:extLst>
          </p:cNvPr>
          <p:cNvGraphicFramePr>
            <a:graphicFrameLocks noGrp="1"/>
          </p:cNvGraphicFramePr>
          <p:nvPr>
            <p:extLst>
              <p:ext uri="{D42A27DB-BD31-4B8C-83A1-F6EECF244321}">
                <p14:modId xmlns:p14="http://schemas.microsoft.com/office/powerpoint/2010/main" val="3536476363"/>
              </p:ext>
            </p:extLst>
          </p:nvPr>
        </p:nvGraphicFramePr>
        <p:xfrm>
          <a:off x="1016939" y="2826326"/>
          <a:ext cx="9991488" cy="2529445"/>
        </p:xfrm>
        <a:graphic>
          <a:graphicData uri="http://schemas.openxmlformats.org/drawingml/2006/table">
            <a:tbl>
              <a:tblPr firstRow="1" bandRow="1">
                <a:tableStyleId>{5C22544A-7EE6-4342-B048-85BDC9FD1C3A}</a:tableStyleId>
              </a:tblPr>
              <a:tblGrid>
                <a:gridCol w="9991488">
                  <a:extLst>
                    <a:ext uri="{9D8B030D-6E8A-4147-A177-3AD203B41FA5}">
                      <a16:colId xmlns:a16="http://schemas.microsoft.com/office/drawing/2014/main" val="3958805458"/>
                    </a:ext>
                  </a:extLst>
                </a:gridCol>
              </a:tblGrid>
              <a:tr h="505889">
                <a:tc>
                  <a:txBody>
                    <a:bodyPr/>
                    <a:lstStyle/>
                    <a:p>
                      <a:endParaRPr lang="en-UA" dirty="0"/>
                    </a:p>
                  </a:txBody>
                  <a:tcPr marL="110642" marR="110642">
                    <a:lnL w="12700" cmpd="sng">
                      <a:noFill/>
                    </a:lnL>
                    <a:lnR w="12700" cmpd="sng">
                      <a:noFill/>
                    </a:lnR>
                    <a:lnT w="9525" cap="flat" cmpd="sng" algn="ctr">
                      <a:solidFill>
                        <a:schemeClr val="accent1">
                          <a:lumMod val="20000"/>
                          <a:lumOff val="80000"/>
                        </a:schemeClr>
                      </a:solidFill>
                      <a:prstDash val="solid"/>
                      <a:round/>
                      <a:headEnd type="none" w="med" len="med"/>
                      <a:tailEnd type="none" w="med" len="med"/>
                    </a:lnT>
                    <a:lnB w="9525"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1255495"/>
                  </a:ext>
                </a:extLst>
              </a:tr>
              <a:tr h="505889">
                <a:tc>
                  <a:txBody>
                    <a:bodyPr/>
                    <a:lstStyle/>
                    <a:p>
                      <a:endParaRPr lang="en-UA" dirty="0"/>
                    </a:p>
                  </a:txBody>
                  <a:tcPr marL="110642" marR="110642">
                    <a:lnL w="12700" cmpd="sng">
                      <a:noFill/>
                    </a:lnL>
                    <a:lnR w="12700" cmpd="sng">
                      <a:noFill/>
                    </a:lnR>
                    <a:lnT w="9525" cap="flat" cmpd="sng" algn="ctr">
                      <a:solidFill>
                        <a:schemeClr val="accent1">
                          <a:lumMod val="20000"/>
                          <a:lumOff val="80000"/>
                        </a:schemeClr>
                      </a:solidFill>
                      <a:prstDash val="solid"/>
                      <a:round/>
                      <a:headEnd type="none" w="med" len="med"/>
                      <a:tailEnd type="none" w="med" len="med"/>
                    </a:lnT>
                    <a:lnB w="9525"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1674845"/>
                  </a:ext>
                </a:extLst>
              </a:tr>
              <a:tr h="505889">
                <a:tc>
                  <a:txBody>
                    <a:bodyPr/>
                    <a:lstStyle/>
                    <a:p>
                      <a:endParaRPr lang="en-UA" dirty="0"/>
                    </a:p>
                  </a:txBody>
                  <a:tcPr marL="110642" marR="110642">
                    <a:lnL w="12700" cmpd="sng">
                      <a:noFill/>
                    </a:lnL>
                    <a:lnR w="12700" cmpd="sng">
                      <a:noFill/>
                    </a:lnR>
                    <a:lnT w="9525" cap="flat" cmpd="sng" algn="ctr">
                      <a:solidFill>
                        <a:schemeClr val="accent1">
                          <a:lumMod val="20000"/>
                          <a:lumOff val="80000"/>
                        </a:schemeClr>
                      </a:solidFill>
                      <a:prstDash val="solid"/>
                      <a:round/>
                      <a:headEnd type="none" w="med" len="med"/>
                      <a:tailEnd type="none" w="med" len="med"/>
                    </a:lnT>
                    <a:lnB w="9525"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73234766"/>
                  </a:ext>
                </a:extLst>
              </a:tr>
              <a:tr h="505889">
                <a:tc>
                  <a:txBody>
                    <a:bodyPr/>
                    <a:lstStyle/>
                    <a:p>
                      <a:endParaRPr lang="en-UA" dirty="0"/>
                    </a:p>
                  </a:txBody>
                  <a:tcPr marL="110642" marR="110642">
                    <a:lnL w="12700" cmpd="sng">
                      <a:noFill/>
                    </a:lnL>
                    <a:lnR w="12700" cmpd="sng">
                      <a:noFill/>
                    </a:lnR>
                    <a:lnT w="9525" cap="flat" cmpd="sng" algn="ctr">
                      <a:solidFill>
                        <a:schemeClr val="accent1">
                          <a:lumMod val="20000"/>
                          <a:lumOff val="80000"/>
                        </a:schemeClr>
                      </a:solidFill>
                      <a:prstDash val="solid"/>
                      <a:round/>
                      <a:headEnd type="none" w="med" len="med"/>
                      <a:tailEnd type="none" w="med" len="med"/>
                    </a:lnT>
                    <a:lnB w="9525"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7458774"/>
                  </a:ext>
                </a:extLst>
              </a:tr>
              <a:tr h="505889">
                <a:tc>
                  <a:txBody>
                    <a:bodyPr/>
                    <a:lstStyle/>
                    <a:p>
                      <a:endParaRPr lang="en-UA" dirty="0"/>
                    </a:p>
                  </a:txBody>
                  <a:tcPr marL="110642" marR="110642">
                    <a:lnL w="12700" cmpd="sng">
                      <a:noFill/>
                    </a:lnL>
                    <a:lnR w="12700" cmpd="sng">
                      <a:noFill/>
                    </a:lnR>
                    <a:lnT w="9525" cap="flat" cmpd="sng" algn="ctr">
                      <a:solidFill>
                        <a:schemeClr val="accent1">
                          <a:lumMod val="20000"/>
                          <a:lumOff val="80000"/>
                        </a:schemeClr>
                      </a:solidFill>
                      <a:prstDash val="solid"/>
                      <a:round/>
                      <a:headEnd type="none" w="med" len="med"/>
                      <a:tailEnd type="none" w="med" len="med"/>
                    </a:lnT>
                    <a:lnB w="9525"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023343"/>
                  </a:ext>
                </a:extLst>
              </a:tr>
            </a:tbl>
          </a:graphicData>
        </a:graphic>
      </p:graphicFrame>
      <p:grpSp>
        <p:nvGrpSpPr>
          <p:cNvPr id="43" name="Group 42">
            <a:extLst>
              <a:ext uri="{FF2B5EF4-FFF2-40B4-BE49-F238E27FC236}">
                <a16:creationId xmlns:a16="http://schemas.microsoft.com/office/drawing/2014/main" id="{87E3B727-068E-4FC7-A4E2-99DE4E22231C}"/>
              </a:ext>
            </a:extLst>
          </p:cNvPr>
          <p:cNvGrpSpPr/>
          <p:nvPr/>
        </p:nvGrpSpPr>
        <p:grpSpPr>
          <a:xfrm>
            <a:off x="1626899" y="5355775"/>
            <a:ext cx="1739127" cy="648510"/>
            <a:chOff x="1626899" y="5355775"/>
            <a:chExt cx="1739127" cy="648510"/>
          </a:xfrm>
        </p:grpSpPr>
        <p:cxnSp>
          <p:nvCxnSpPr>
            <p:cNvPr id="12" name="Straight Connector 11">
              <a:extLst>
                <a:ext uri="{FF2B5EF4-FFF2-40B4-BE49-F238E27FC236}">
                  <a16:creationId xmlns:a16="http://schemas.microsoft.com/office/drawing/2014/main" id="{9A93FACA-9CB9-AF87-BD71-BB4B6926869B}"/>
                </a:ext>
              </a:extLst>
            </p:cNvPr>
            <p:cNvCxnSpPr>
              <a:cxnSpLocks/>
            </p:cNvCxnSpPr>
            <p:nvPr/>
          </p:nvCxnSpPr>
          <p:spPr>
            <a:xfrm>
              <a:off x="2496463" y="5355775"/>
              <a:ext cx="0" cy="64851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ABC6E87-703D-09C4-5788-9220B7DAB378}"/>
                </a:ext>
              </a:extLst>
            </p:cNvPr>
            <p:cNvSpPr/>
            <p:nvPr/>
          </p:nvSpPr>
          <p:spPr>
            <a:xfrm>
              <a:off x="1626899" y="5457109"/>
              <a:ext cx="869555" cy="42208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680"/>
                </a:lnSpc>
              </a:pPr>
              <a:r>
                <a:rPr lang="en-US" sz="1200" b="1" dirty="0">
                  <a:solidFill>
                    <a:schemeClr val="accent1"/>
                  </a:solidFill>
                  <a:latin typeface="Montserrat" panose="00000500000000000000" pitchFamily="50" charset="0"/>
                </a:rPr>
                <a:t>Budget</a:t>
              </a:r>
              <a:endParaRPr lang="en-US" sz="1050" dirty="0">
                <a:solidFill>
                  <a:schemeClr val="tx2"/>
                </a:solidFill>
                <a:latin typeface="Montserrat" panose="00000500000000000000" pitchFamily="50" charset="0"/>
              </a:endParaRPr>
            </a:p>
          </p:txBody>
        </p:sp>
        <p:sp>
          <p:nvSpPr>
            <p:cNvPr id="21" name="Rectangle 20">
              <a:extLst>
                <a:ext uri="{FF2B5EF4-FFF2-40B4-BE49-F238E27FC236}">
                  <a16:creationId xmlns:a16="http://schemas.microsoft.com/office/drawing/2014/main" id="{67048906-95D0-0EEF-A490-3C9CFAC4662E}"/>
                </a:ext>
              </a:extLst>
            </p:cNvPr>
            <p:cNvSpPr/>
            <p:nvPr/>
          </p:nvSpPr>
          <p:spPr>
            <a:xfrm>
              <a:off x="2496471" y="5457109"/>
              <a:ext cx="869555" cy="42208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680"/>
                </a:lnSpc>
              </a:pPr>
              <a:r>
                <a:rPr lang="en-US" sz="1200" b="1" dirty="0">
                  <a:solidFill>
                    <a:schemeClr val="accent1"/>
                  </a:solidFill>
                  <a:latin typeface="Montserrat" panose="00000500000000000000" pitchFamily="50" charset="0"/>
                </a:rPr>
                <a:t>Variance</a:t>
              </a:r>
              <a:endParaRPr lang="en-US" sz="1050" dirty="0">
                <a:solidFill>
                  <a:schemeClr val="tx2"/>
                </a:solidFill>
                <a:latin typeface="Montserrat" panose="00000500000000000000" pitchFamily="50" charset="0"/>
              </a:endParaRPr>
            </a:p>
          </p:txBody>
        </p:sp>
      </p:grpSp>
      <p:grpSp>
        <p:nvGrpSpPr>
          <p:cNvPr id="44" name="Group 43">
            <a:extLst>
              <a:ext uri="{FF2B5EF4-FFF2-40B4-BE49-F238E27FC236}">
                <a16:creationId xmlns:a16="http://schemas.microsoft.com/office/drawing/2014/main" id="{007D6787-D87B-49AF-950E-DF7457630A3E}"/>
              </a:ext>
            </a:extLst>
          </p:cNvPr>
          <p:cNvGrpSpPr/>
          <p:nvPr/>
        </p:nvGrpSpPr>
        <p:grpSpPr>
          <a:xfrm>
            <a:off x="3538394" y="5355775"/>
            <a:ext cx="1739128" cy="648510"/>
            <a:chOff x="3538394" y="5355775"/>
            <a:chExt cx="1739128" cy="648510"/>
          </a:xfrm>
        </p:grpSpPr>
        <p:cxnSp>
          <p:nvCxnSpPr>
            <p:cNvPr id="15" name="Straight Connector 14">
              <a:extLst>
                <a:ext uri="{FF2B5EF4-FFF2-40B4-BE49-F238E27FC236}">
                  <a16:creationId xmlns:a16="http://schemas.microsoft.com/office/drawing/2014/main" id="{1A5D6B1C-89FE-88DE-44DC-BCB57253224C}"/>
                </a:ext>
              </a:extLst>
            </p:cNvPr>
            <p:cNvCxnSpPr>
              <a:cxnSpLocks/>
            </p:cNvCxnSpPr>
            <p:nvPr/>
          </p:nvCxnSpPr>
          <p:spPr>
            <a:xfrm>
              <a:off x="4407958" y="5355775"/>
              <a:ext cx="0" cy="64851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40F7B1BD-A4C4-B6BF-950F-F53C45DF6368}"/>
                </a:ext>
              </a:extLst>
            </p:cNvPr>
            <p:cNvSpPr/>
            <p:nvPr/>
          </p:nvSpPr>
          <p:spPr>
            <a:xfrm>
              <a:off x="3538394" y="5457109"/>
              <a:ext cx="869555" cy="42208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680"/>
                </a:lnSpc>
              </a:pPr>
              <a:r>
                <a:rPr lang="en-US" sz="1200" b="1" dirty="0">
                  <a:solidFill>
                    <a:schemeClr val="accent1"/>
                  </a:solidFill>
                  <a:latin typeface="Montserrat" panose="00000500000000000000" pitchFamily="50" charset="0"/>
                </a:rPr>
                <a:t>Budget</a:t>
              </a:r>
              <a:endParaRPr lang="en-US" sz="1050" dirty="0">
                <a:solidFill>
                  <a:schemeClr val="tx2"/>
                </a:solidFill>
                <a:latin typeface="Montserrat" panose="00000500000000000000" pitchFamily="50" charset="0"/>
              </a:endParaRPr>
            </a:p>
          </p:txBody>
        </p:sp>
        <p:sp>
          <p:nvSpPr>
            <p:cNvPr id="23" name="Rectangle 22">
              <a:extLst>
                <a:ext uri="{FF2B5EF4-FFF2-40B4-BE49-F238E27FC236}">
                  <a16:creationId xmlns:a16="http://schemas.microsoft.com/office/drawing/2014/main" id="{C6EE0B32-B994-B588-A5AD-68038C894140}"/>
                </a:ext>
              </a:extLst>
            </p:cNvPr>
            <p:cNvSpPr/>
            <p:nvPr/>
          </p:nvSpPr>
          <p:spPr>
            <a:xfrm>
              <a:off x="4407967" y="5457109"/>
              <a:ext cx="869555" cy="42208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680"/>
                </a:lnSpc>
              </a:pPr>
              <a:r>
                <a:rPr lang="en-US" sz="1200" b="1" dirty="0">
                  <a:solidFill>
                    <a:schemeClr val="accent1"/>
                  </a:solidFill>
                  <a:latin typeface="Montserrat" panose="00000500000000000000" pitchFamily="50" charset="0"/>
                </a:rPr>
                <a:t>Variance</a:t>
              </a:r>
              <a:endParaRPr lang="en-US" sz="1050" dirty="0">
                <a:solidFill>
                  <a:schemeClr val="tx2"/>
                </a:solidFill>
                <a:latin typeface="Montserrat" panose="00000500000000000000" pitchFamily="50" charset="0"/>
              </a:endParaRPr>
            </a:p>
          </p:txBody>
        </p:sp>
      </p:grpSp>
      <p:grpSp>
        <p:nvGrpSpPr>
          <p:cNvPr id="45" name="Group 44">
            <a:extLst>
              <a:ext uri="{FF2B5EF4-FFF2-40B4-BE49-F238E27FC236}">
                <a16:creationId xmlns:a16="http://schemas.microsoft.com/office/drawing/2014/main" id="{003F063D-CA86-4094-8443-E9050C0E12C4}"/>
              </a:ext>
            </a:extLst>
          </p:cNvPr>
          <p:cNvGrpSpPr/>
          <p:nvPr/>
        </p:nvGrpSpPr>
        <p:grpSpPr>
          <a:xfrm>
            <a:off x="5449897" y="5355775"/>
            <a:ext cx="1739128" cy="648510"/>
            <a:chOff x="5449897" y="5355775"/>
            <a:chExt cx="1739128" cy="648510"/>
          </a:xfrm>
        </p:grpSpPr>
        <p:cxnSp>
          <p:nvCxnSpPr>
            <p:cNvPr id="16" name="Straight Connector 15">
              <a:extLst>
                <a:ext uri="{FF2B5EF4-FFF2-40B4-BE49-F238E27FC236}">
                  <a16:creationId xmlns:a16="http://schemas.microsoft.com/office/drawing/2014/main" id="{9E3DB4B1-577A-C393-A338-50797BDD23BE}"/>
                </a:ext>
              </a:extLst>
            </p:cNvPr>
            <p:cNvCxnSpPr>
              <a:cxnSpLocks/>
            </p:cNvCxnSpPr>
            <p:nvPr/>
          </p:nvCxnSpPr>
          <p:spPr>
            <a:xfrm>
              <a:off x="6319453" y="5355775"/>
              <a:ext cx="0" cy="64851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31B76EA8-D51B-9135-54A7-4BD5637D1CC8}"/>
                </a:ext>
              </a:extLst>
            </p:cNvPr>
            <p:cNvSpPr/>
            <p:nvPr/>
          </p:nvSpPr>
          <p:spPr>
            <a:xfrm>
              <a:off x="5449897" y="5457109"/>
              <a:ext cx="869555" cy="42208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680"/>
                </a:lnSpc>
              </a:pPr>
              <a:r>
                <a:rPr lang="en-US" sz="1200" b="1" dirty="0">
                  <a:solidFill>
                    <a:schemeClr val="accent1"/>
                  </a:solidFill>
                  <a:latin typeface="Montserrat" panose="00000500000000000000" pitchFamily="50" charset="0"/>
                </a:rPr>
                <a:t>Budget</a:t>
              </a:r>
              <a:endParaRPr lang="en-US" sz="1050" dirty="0">
                <a:solidFill>
                  <a:schemeClr val="tx2"/>
                </a:solidFill>
                <a:latin typeface="Montserrat" panose="00000500000000000000" pitchFamily="50" charset="0"/>
              </a:endParaRPr>
            </a:p>
          </p:txBody>
        </p:sp>
        <p:sp>
          <p:nvSpPr>
            <p:cNvPr id="25" name="Rectangle 24">
              <a:extLst>
                <a:ext uri="{FF2B5EF4-FFF2-40B4-BE49-F238E27FC236}">
                  <a16:creationId xmlns:a16="http://schemas.microsoft.com/office/drawing/2014/main" id="{423FB988-C53C-0BD0-0D81-D87021AA1FD1}"/>
                </a:ext>
              </a:extLst>
            </p:cNvPr>
            <p:cNvSpPr/>
            <p:nvPr/>
          </p:nvSpPr>
          <p:spPr>
            <a:xfrm>
              <a:off x="6319470" y="5457109"/>
              <a:ext cx="869555" cy="42208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680"/>
                </a:lnSpc>
              </a:pPr>
              <a:r>
                <a:rPr lang="en-US" sz="1200" b="1" dirty="0">
                  <a:solidFill>
                    <a:schemeClr val="accent1"/>
                  </a:solidFill>
                  <a:latin typeface="Montserrat" panose="00000500000000000000" pitchFamily="50" charset="0"/>
                </a:rPr>
                <a:t>Variance</a:t>
              </a:r>
              <a:endParaRPr lang="en-US" sz="1050" dirty="0">
                <a:solidFill>
                  <a:schemeClr val="tx2"/>
                </a:solidFill>
                <a:latin typeface="Montserrat" panose="00000500000000000000" pitchFamily="50" charset="0"/>
              </a:endParaRPr>
            </a:p>
          </p:txBody>
        </p:sp>
      </p:grpSp>
      <p:grpSp>
        <p:nvGrpSpPr>
          <p:cNvPr id="46" name="Group 45">
            <a:extLst>
              <a:ext uri="{FF2B5EF4-FFF2-40B4-BE49-F238E27FC236}">
                <a16:creationId xmlns:a16="http://schemas.microsoft.com/office/drawing/2014/main" id="{C08CF3EF-4780-433B-A8A7-F79F67B1519E}"/>
              </a:ext>
            </a:extLst>
          </p:cNvPr>
          <p:cNvGrpSpPr/>
          <p:nvPr/>
        </p:nvGrpSpPr>
        <p:grpSpPr>
          <a:xfrm>
            <a:off x="7361383" y="5355775"/>
            <a:ext cx="1739127" cy="648510"/>
            <a:chOff x="7361383" y="5355775"/>
            <a:chExt cx="1739127" cy="648510"/>
          </a:xfrm>
        </p:grpSpPr>
        <p:cxnSp>
          <p:nvCxnSpPr>
            <p:cNvPr id="17" name="Straight Connector 16">
              <a:extLst>
                <a:ext uri="{FF2B5EF4-FFF2-40B4-BE49-F238E27FC236}">
                  <a16:creationId xmlns:a16="http://schemas.microsoft.com/office/drawing/2014/main" id="{8764AFBA-1DBA-803C-6FD5-01F9DC174167}"/>
                </a:ext>
              </a:extLst>
            </p:cNvPr>
            <p:cNvCxnSpPr>
              <a:cxnSpLocks/>
            </p:cNvCxnSpPr>
            <p:nvPr/>
          </p:nvCxnSpPr>
          <p:spPr>
            <a:xfrm>
              <a:off x="8230947" y="5355775"/>
              <a:ext cx="0" cy="64851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FA7B51B3-5C46-2832-DCDD-A9B3AF7F7624}"/>
                </a:ext>
              </a:extLst>
            </p:cNvPr>
            <p:cNvSpPr/>
            <p:nvPr/>
          </p:nvSpPr>
          <p:spPr>
            <a:xfrm>
              <a:off x="7361383" y="5457109"/>
              <a:ext cx="869555" cy="42208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680"/>
                </a:lnSpc>
              </a:pPr>
              <a:r>
                <a:rPr lang="en-US" sz="1200" b="1" dirty="0">
                  <a:solidFill>
                    <a:schemeClr val="accent1"/>
                  </a:solidFill>
                  <a:latin typeface="Montserrat" panose="00000500000000000000" pitchFamily="50" charset="0"/>
                </a:rPr>
                <a:t>Budget</a:t>
              </a:r>
              <a:endParaRPr lang="en-US" sz="1050" dirty="0">
                <a:solidFill>
                  <a:schemeClr val="tx2"/>
                </a:solidFill>
                <a:latin typeface="Montserrat" panose="00000500000000000000" pitchFamily="50" charset="0"/>
              </a:endParaRPr>
            </a:p>
          </p:txBody>
        </p:sp>
        <p:sp>
          <p:nvSpPr>
            <p:cNvPr id="27" name="Rectangle 26">
              <a:extLst>
                <a:ext uri="{FF2B5EF4-FFF2-40B4-BE49-F238E27FC236}">
                  <a16:creationId xmlns:a16="http://schemas.microsoft.com/office/drawing/2014/main" id="{0A5FEBF7-D228-1C66-D298-E12163F17B53}"/>
                </a:ext>
              </a:extLst>
            </p:cNvPr>
            <p:cNvSpPr/>
            <p:nvPr/>
          </p:nvSpPr>
          <p:spPr>
            <a:xfrm>
              <a:off x="8230955" y="5457109"/>
              <a:ext cx="869555" cy="42208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680"/>
                </a:lnSpc>
              </a:pPr>
              <a:r>
                <a:rPr lang="en-US" sz="1200" b="1" dirty="0">
                  <a:solidFill>
                    <a:schemeClr val="accent1"/>
                  </a:solidFill>
                  <a:latin typeface="Montserrat" panose="00000500000000000000" pitchFamily="50" charset="0"/>
                </a:rPr>
                <a:t>Variance</a:t>
              </a:r>
              <a:endParaRPr lang="en-US" sz="1050" dirty="0">
                <a:solidFill>
                  <a:schemeClr val="tx2"/>
                </a:solidFill>
                <a:latin typeface="Montserrat" panose="00000500000000000000" pitchFamily="50" charset="0"/>
              </a:endParaRPr>
            </a:p>
          </p:txBody>
        </p:sp>
      </p:grpSp>
      <p:grpSp>
        <p:nvGrpSpPr>
          <p:cNvPr id="2" name="Group 1">
            <a:extLst>
              <a:ext uri="{FF2B5EF4-FFF2-40B4-BE49-F238E27FC236}">
                <a16:creationId xmlns:a16="http://schemas.microsoft.com/office/drawing/2014/main" id="{D3E6E0AE-86A6-47A7-856F-D45DA3AF1D1F}"/>
              </a:ext>
            </a:extLst>
          </p:cNvPr>
          <p:cNvGrpSpPr/>
          <p:nvPr/>
        </p:nvGrpSpPr>
        <p:grpSpPr>
          <a:xfrm>
            <a:off x="1016939" y="2863351"/>
            <a:ext cx="524990" cy="2765882"/>
            <a:chOff x="1016939" y="2863351"/>
            <a:chExt cx="524990" cy="2765882"/>
          </a:xfrm>
        </p:grpSpPr>
        <p:sp>
          <p:nvSpPr>
            <p:cNvPr id="36" name="Rectangle 35">
              <a:extLst>
                <a:ext uri="{FF2B5EF4-FFF2-40B4-BE49-F238E27FC236}">
                  <a16:creationId xmlns:a16="http://schemas.microsoft.com/office/drawing/2014/main" id="{54366365-88FB-EAF6-9283-E9379BEE451E}"/>
                </a:ext>
              </a:extLst>
            </p:cNvPr>
            <p:cNvSpPr/>
            <p:nvPr/>
          </p:nvSpPr>
          <p:spPr>
            <a:xfrm>
              <a:off x="1016939" y="5390977"/>
              <a:ext cx="524990" cy="23825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nSpc>
                  <a:spcPts val="1680"/>
                </a:lnSpc>
              </a:pPr>
              <a:r>
                <a:rPr lang="en-US" sz="1000" b="1" dirty="0">
                  <a:solidFill>
                    <a:schemeClr val="tx2">
                      <a:lumMod val="60000"/>
                      <a:lumOff val="40000"/>
                    </a:schemeClr>
                  </a:solidFill>
                  <a:latin typeface="Montserrat" panose="00000500000000000000" pitchFamily="50" charset="0"/>
                </a:rPr>
                <a:t>0</a:t>
              </a:r>
              <a:endParaRPr lang="en-US" sz="800" dirty="0">
                <a:solidFill>
                  <a:schemeClr val="tx2">
                    <a:lumMod val="60000"/>
                    <a:lumOff val="40000"/>
                  </a:schemeClr>
                </a:solidFill>
                <a:latin typeface="Montserrat" panose="00000500000000000000" pitchFamily="50" charset="0"/>
              </a:endParaRPr>
            </a:p>
          </p:txBody>
        </p:sp>
        <p:sp>
          <p:nvSpPr>
            <p:cNvPr id="37" name="Rectangle 36">
              <a:extLst>
                <a:ext uri="{FF2B5EF4-FFF2-40B4-BE49-F238E27FC236}">
                  <a16:creationId xmlns:a16="http://schemas.microsoft.com/office/drawing/2014/main" id="{6355739C-9796-859E-8D74-56DC3A72391C}"/>
                </a:ext>
              </a:extLst>
            </p:cNvPr>
            <p:cNvSpPr/>
            <p:nvPr/>
          </p:nvSpPr>
          <p:spPr>
            <a:xfrm>
              <a:off x="1016939" y="4882976"/>
              <a:ext cx="260281" cy="23825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nSpc>
                  <a:spcPts val="1680"/>
                </a:lnSpc>
              </a:pPr>
              <a:r>
                <a:rPr lang="en-US" sz="1000" b="1" dirty="0">
                  <a:solidFill>
                    <a:schemeClr val="tx2">
                      <a:lumMod val="60000"/>
                      <a:lumOff val="40000"/>
                    </a:schemeClr>
                  </a:solidFill>
                  <a:latin typeface="Montserrat" panose="00000500000000000000" pitchFamily="50" charset="0"/>
                </a:rPr>
                <a:t>20</a:t>
              </a:r>
              <a:endParaRPr lang="en-US" sz="800" dirty="0">
                <a:solidFill>
                  <a:schemeClr val="tx2">
                    <a:lumMod val="60000"/>
                    <a:lumOff val="40000"/>
                  </a:schemeClr>
                </a:solidFill>
                <a:latin typeface="Montserrat" panose="00000500000000000000" pitchFamily="50" charset="0"/>
              </a:endParaRPr>
            </a:p>
          </p:txBody>
        </p:sp>
        <p:sp>
          <p:nvSpPr>
            <p:cNvPr id="38" name="Rectangle 37">
              <a:extLst>
                <a:ext uri="{FF2B5EF4-FFF2-40B4-BE49-F238E27FC236}">
                  <a16:creationId xmlns:a16="http://schemas.microsoft.com/office/drawing/2014/main" id="{3E0A597D-9D13-14B2-8A68-A165D07B58F1}"/>
                </a:ext>
              </a:extLst>
            </p:cNvPr>
            <p:cNvSpPr/>
            <p:nvPr/>
          </p:nvSpPr>
          <p:spPr>
            <a:xfrm>
              <a:off x="1016939" y="4363687"/>
              <a:ext cx="260281" cy="23825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nSpc>
                  <a:spcPts val="1680"/>
                </a:lnSpc>
              </a:pPr>
              <a:r>
                <a:rPr lang="en-US" sz="1000" b="1" dirty="0">
                  <a:solidFill>
                    <a:schemeClr val="tx2">
                      <a:lumMod val="60000"/>
                      <a:lumOff val="40000"/>
                    </a:schemeClr>
                  </a:solidFill>
                  <a:latin typeface="Montserrat" panose="00000500000000000000" pitchFamily="50" charset="0"/>
                </a:rPr>
                <a:t>40</a:t>
              </a:r>
              <a:endParaRPr lang="en-US" sz="800" dirty="0">
                <a:solidFill>
                  <a:schemeClr val="tx2">
                    <a:lumMod val="60000"/>
                    <a:lumOff val="40000"/>
                  </a:schemeClr>
                </a:solidFill>
                <a:latin typeface="Montserrat" panose="00000500000000000000" pitchFamily="50" charset="0"/>
              </a:endParaRPr>
            </a:p>
          </p:txBody>
        </p:sp>
        <p:sp>
          <p:nvSpPr>
            <p:cNvPr id="39" name="Rectangle 38">
              <a:extLst>
                <a:ext uri="{FF2B5EF4-FFF2-40B4-BE49-F238E27FC236}">
                  <a16:creationId xmlns:a16="http://schemas.microsoft.com/office/drawing/2014/main" id="{4FA7551C-E047-F2F6-0FC6-B46E6645920D}"/>
                </a:ext>
              </a:extLst>
            </p:cNvPr>
            <p:cNvSpPr/>
            <p:nvPr/>
          </p:nvSpPr>
          <p:spPr>
            <a:xfrm>
              <a:off x="1016939" y="3875370"/>
              <a:ext cx="260281" cy="23825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nSpc>
                  <a:spcPts val="1680"/>
                </a:lnSpc>
              </a:pPr>
              <a:r>
                <a:rPr lang="en-US" sz="1000" b="1" dirty="0">
                  <a:solidFill>
                    <a:schemeClr val="tx2">
                      <a:lumMod val="60000"/>
                      <a:lumOff val="40000"/>
                    </a:schemeClr>
                  </a:solidFill>
                  <a:latin typeface="Montserrat" panose="00000500000000000000" pitchFamily="50" charset="0"/>
                </a:rPr>
                <a:t>60</a:t>
              </a:r>
              <a:endParaRPr lang="en-US" sz="800" dirty="0">
                <a:solidFill>
                  <a:schemeClr val="tx2">
                    <a:lumMod val="60000"/>
                    <a:lumOff val="40000"/>
                  </a:schemeClr>
                </a:solidFill>
                <a:latin typeface="Montserrat" panose="00000500000000000000" pitchFamily="50" charset="0"/>
              </a:endParaRPr>
            </a:p>
          </p:txBody>
        </p:sp>
        <p:sp>
          <p:nvSpPr>
            <p:cNvPr id="40" name="Rectangle 39">
              <a:extLst>
                <a:ext uri="{FF2B5EF4-FFF2-40B4-BE49-F238E27FC236}">
                  <a16:creationId xmlns:a16="http://schemas.microsoft.com/office/drawing/2014/main" id="{DB52D6A2-C1A3-034A-AE3D-6C1CE4ECDAEA}"/>
                </a:ext>
              </a:extLst>
            </p:cNvPr>
            <p:cNvSpPr/>
            <p:nvPr/>
          </p:nvSpPr>
          <p:spPr>
            <a:xfrm>
              <a:off x="1016939" y="3368040"/>
              <a:ext cx="260281" cy="23825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nSpc>
                  <a:spcPts val="1680"/>
                </a:lnSpc>
              </a:pPr>
              <a:r>
                <a:rPr lang="en-US" sz="1000" b="1" dirty="0">
                  <a:solidFill>
                    <a:schemeClr val="tx2">
                      <a:lumMod val="60000"/>
                      <a:lumOff val="40000"/>
                    </a:schemeClr>
                  </a:solidFill>
                  <a:latin typeface="Montserrat" panose="00000500000000000000" pitchFamily="50" charset="0"/>
                </a:rPr>
                <a:t>80</a:t>
              </a:r>
              <a:endParaRPr lang="en-US" sz="800" dirty="0">
                <a:solidFill>
                  <a:schemeClr val="tx2">
                    <a:lumMod val="60000"/>
                    <a:lumOff val="40000"/>
                  </a:schemeClr>
                </a:solidFill>
                <a:latin typeface="Montserrat" panose="00000500000000000000" pitchFamily="50" charset="0"/>
              </a:endParaRPr>
            </a:p>
          </p:txBody>
        </p:sp>
        <p:sp>
          <p:nvSpPr>
            <p:cNvPr id="41" name="Rectangle 40">
              <a:extLst>
                <a:ext uri="{FF2B5EF4-FFF2-40B4-BE49-F238E27FC236}">
                  <a16:creationId xmlns:a16="http://schemas.microsoft.com/office/drawing/2014/main" id="{41E0A94D-D57C-4E74-2AFD-F1AFBB3370D1}"/>
                </a:ext>
              </a:extLst>
            </p:cNvPr>
            <p:cNvSpPr/>
            <p:nvPr/>
          </p:nvSpPr>
          <p:spPr>
            <a:xfrm>
              <a:off x="1016939" y="2863351"/>
              <a:ext cx="260281" cy="23825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nSpc>
                  <a:spcPts val="1680"/>
                </a:lnSpc>
              </a:pPr>
              <a:r>
                <a:rPr lang="en-US" sz="1000" b="1" dirty="0">
                  <a:solidFill>
                    <a:schemeClr val="tx2">
                      <a:lumMod val="60000"/>
                      <a:lumOff val="40000"/>
                    </a:schemeClr>
                  </a:solidFill>
                  <a:latin typeface="Montserrat" panose="00000500000000000000" pitchFamily="50" charset="0"/>
                </a:rPr>
                <a:t>100</a:t>
              </a:r>
              <a:endParaRPr lang="en-US" sz="800" dirty="0">
                <a:solidFill>
                  <a:schemeClr val="tx2">
                    <a:lumMod val="60000"/>
                    <a:lumOff val="40000"/>
                  </a:schemeClr>
                </a:solidFill>
                <a:latin typeface="Montserrat" panose="00000500000000000000" pitchFamily="50" charset="0"/>
              </a:endParaRPr>
            </a:p>
          </p:txBody>
        </p:sp>
      </p:grpSp>
      <p:grpSp>
        <p:nvGrpSpPr>
          <p:cNvPr id="9" name="Group 8">
            <a:extLst>
              <a:ext uri="{FF2B5EF4-FFF2-40B4-BE49-F238E27FC236}">
                <a16:creationId xmlns:a16="http://schemas.microsoft.com/office/drawing/2014/main" id="{B24B2C74-9258-4531-A04E-5CFCC4AD1ACE}"/>
              </a:ext>
            </a:extLst>
          </p:cNvPr>
          <p:cNvGrpSpPr/>
          <p:nvPr/>
        </p:nvGrpSpPr>
        <p:grpSpPr>
          <a:xfrm>
            <a:off x="1760792" y="4470237"/>
            <a:ext cx="623365" cy="885534"/>
            <a:chOff x="1760792" y="4470237"/>
            <a:chExt cx="623365" cy="885534"/>
          </a:xfrm>
        </p:grpSpPr>
        <p:sp>
          <p:nvSpPr>
            <p:cNvPr id="48" name="Rectangle 47">
              <a:extLst>
                <a:ext uri="{FF2B5EF4-FFF2-40B4-BE49-F238E27FC236}">
                  <a16:creationId xmlns:a16="http://schemas.microsoft.com/office/drawing/2014/main" id="{D75DDDCD-DF9D-7EB4-2404-97438F75AB1A}"/>
                </a:ext>
              </a:extLst>
            </p:cNvPr>
            <p:cNvSpPr/>
            <p:nvPr/>
          </p:nvSpPr>
          <p:spPr>
            <a:xfrm>
              <a:off x="1771640" y="4788568"/>
              <a:ext cx="612517" cy="5672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58" name="Rectangle 57">
              <a:extLst>
                <a:ext uri="{FF2B5EF4-FFF2-40B4-BE49-F238E27FC236}">
                  <a16:creationId xmlns:a16="http://schemas.microsoft.com/office/drawing/2014/main" id="{D80458BB-9EE3-60D2-6092-02544694DA98}"/>
                </a:ext>
              </a:extLst>
            </p:cNvPr>
            <p:cNvSpPr/>
            <p:nvPr/>
          </p:nvSpPr>
          <p:spPr>
            <a:xfrm>
              <a:off x="1760792" y="4470237"/>
              <a:ext cx="601770" cy="2145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680"/>
                </a:lnSpc>
              </a:pPr>
              <a:r>
                <a:rPr lang="en-US" sz="1200" b="1" dirty="0">
                  <a:solidFill>
                    <a:schemeClr val="tx2"/>
                  </a:solidFill>
                  <a:latin typeface="Montserrat" panose="00000500000000000000" pitchFamily="50" charset="0"/>
                </a:rPr>
                <a:t>21</a:t>
              </a:r>
              <a:endParaRPr lang="en-US" sz="1050" dirty="0">
                <a:solidFill>
                  <a:schemeClr val="tx2"/>
                </a:solidFill>
                <a:latin typeface="Montserrat" panose="00000500000000000000" pitchFamily="50" charset="0"/>
              </a:endParaRPr>
            </a:p>
          </p:txBody>
        </p:sp>
      </p:grpSp>
      <p:grpSp>
        <p:nvGrpSpPr>
          <p:cNvPr id="11" name="Group 10">
            <a:extLst>
              <a:ext uri="{FF2B5EF4-FFF2-40B4-BE49-F238E27FC236}">
                <a16:creationId xmlns:a16="http://schemas.microsoft.com/office/drawing/2014/main" id="{525393D5-CF81-4041-ACFC-6A678BC184A4}"/>
              </a:ext>
            </a:extLst>
          </p:cNvPr>
          <p:cNvGrpSpPr/>
          <p:nvPr/>
        </p:nvGrpSpPr>
        <p:grpSpPr>
          <a:xfrm>
            <a:off x="2633563" y="4470237"/>
            <a:ext cx="612517" cy="558964"/>
            <a:chOff x="2633563" y="4470237"/>
            <a:chExt cx="612517" cy="558964"/>
          </a:xfrm>
        </p:grpSpPr>
        <p:sp>
          <p:nvSpPr>
            <p:cNvPr id="49" name="Rectangle 48">
              <a:extLst>
                <a:ext uri="{FF2B5EF4-FFF2-40B4-BE49-F238E27FC236}">
                  <a16:creationId xmlns:a16="http://schemas.microsoft.com/office/drawing/2014/main" id="{23066300-E3B3-4F30-4C72-175834294DFB}"/>
                </a:ext>
              </a:extLst>
            </p:cNvPr>
            <p:cNvSpPr/>
            <p:nvPr/>
          </p:nvSpPr>
          <p:spPr>
            <a:xfrm>
              <a:off x="2633563" y="4788569"/>
              <a:ext cx="612517" cy="2406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59" name="Rectangle 58">
              <a:extLst>
                <a:ext uri="{FF2B5EF4-FFF2-40B4-BE49-F238E27FC236}">
                  <a16:creationId xmlns:a16="http://schemas.microsoft.com/office/drawing/2014/main" id="{98D1C070-0807-96BA-1A31-3873AC26CF5B}"/>
                </a:ext>
              </a:extLst>
            </p:cNvPr>
            <p:cNvSpPr/>
            <p:nvPr/>
          </p:nvSpPr>
          <p:spPr>
            <a:xfrm>
              <a:off x="2639533" y="4470237"/>
              <a:ext cx="601770" cy="2145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680"/>
                </a:lnSpc>
              </a:pPr>
              <a:r>
                <a:rPr lang="en-US" sz="1200" b="1" dirty="0">
                  <a:solidFill>
                    <a:schemeClr val="tx2"/>
                  </a:solidFill>
                  <a:latin typeface="Montserrat" panose="00000500000000000000" pitchFamily="50" charset="0"/>
                </a:rPr>
                <a:t>7.5</a:t>
              </a:r>
              <a:endParaRPr lang="en-US" sz="1050" dirty="0">
                <a:solidFill>
                  <a:schemeClr val="tx2"/>
                </a:solidFill>
                <a:latin typeface="Montserrat" panose="00000500000000000000" pitchFamily="50" charset="0"/>
              </a:endParaRPr>
            </a:p>
          </p:txBody>
        </p:sp>
      </p:grpSp>
      <p:grpSp>
        <p:nvGrpSpPr>
          <p:cNvPr id="13" name="Group 12">
            <a:extLst>
              <a:ext uri="{FF2B5EF4-FFF2-40B4-BE49-F238E27FC236}">
                <a16:creationId xmlns:a16="http://schemas.microsoft.com/office/drawing/2014/main" id="{25FFBE65-DC77-4EC9-A010-D75A8D91B055}"/>
              </a:ext>
            </a:extLst>
          </p:cNvPr>
          <p:cNvGrpSpPr/>
          <p:nvPr/>
        </p:nvGrpSpPr>
        <p:grpSpPr>
          <a:xfrm>
            <a:off x="3665997" y="3691667"/>
            <a:ext cx="612517" cy="1310702"/>
            <a:chOff x="3665997" y="3691667"/>
            <a:chExt cx="612517" cy="1310702"/>
          </a:xfrm>
        </p:grpSpPr>
        <p:sp>
          <p:nvSpPr>
            <p:cNvPr id="51" name="Rectangle 50">
              <a:extLst>
                <a:ext uri="{FF2B5EF4-FFF2-40B4-BE49-F238E27FC236}">
                  <a16:creationId xmlns:a16="http://schemas.microsoft.com/office/drawing/2014/main" id="{2752435D-89A3-E09E-B713-46536BFD264C}"/>
                </a:ext>
              </a:extLst>
            </p:cNvPr>
            <p:cNvSpPr/>
            <p:nvPr/>
          </p:nvSpPr>
          <p:spPr>
            <a:xfrm>
              <a:off x="3665997" y="4021666"/>
              <a:ext cx="612517" cy="9807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60" name="Rectangle 59">
              <a:extLst>
                <a:ext uri="{FF2B5EF4-FFF2-40B4-BE49-F238E27FC236}">
                  <a16:creationId xmlns:a16="http://schemas.microsoft.com/office/drawing/2014/main" id="{817A3050-55C9-CC6A-699E-205D3EB7341F}"/>
                </a:ext>
              </a:extLst>
            </p:cNvPr>
            <p:cNvSpPr/>
            <p:nvPr/>
          </p:nvSpPr>
          <p:spPr>
            <a:xfrm>
              <a:off x="3672287" y="3691667"/>
              <a:ext cx="601770" cy="2145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680"/>
                </a:lnSpc>
              </a:pPr>
              <a:r>
                <a:rPr lang="en-US" sz="1200" b="1" dirty="0">
                  <a:solidFill>
                    <a:schemeClr val="tx2"/>
                  </a:solidFill>
                  <a:latin typeface="Montserrat" panose="00000500000000000000" pitchFamily="50" charset="0"/>
                </a:rPr>
                <a:t>41.2</a:t>
              </a:r>
              <a:endParaRPr lang="en-US" sz="1050" dirty="0">
                <a:solidFill>
                  <a:schemeClr val="tx2"/>
                </a:solidFill>
                <a:latin typeface="Montserrat" panose="00000500000000000000" pitchFamily="50" charset="0"/>
              </a:endParaRPr>
            </a:p>
          </p:txBody>
        </p:sp>
      </p:grpSp>
      <p:grpSp>
        <p:nvGrpSpPr>
          <p:cNvPr id="14" name="Group 13">
            <a:extLst>
              <a:ext uri="{FF2B5EF4-FFF2-40B4-BE49-F238E27FC236}">
                <a16:creationId xmlns:a16="http://schemas.microsoft.com/office/drawing/2014/main" id="{133B8167-4AED-4E7E-8BEF-20827E07DC77}"/>
              </a:ext>
            </a:extLst>
          </p:cNvPr>
          <p:cNvGrpSpPr/>
          <p:nvPr/>
        </p:nvGrpSpPr>
        <p:grpSpPr>
          <a:xfrm>
            <a:off x="4531112" y="3559463"/>
            <a:ext cx="612518" cy="462203"/>
            <a:chOff x="4531112" y="3559463"/>
            <a:chExt cx="612518" cy="462203"/>
          </a:xfrm>
        </p:grpSpPr>
        <p:sp>
          <p:nvSpPr>
            <p:cNvPr id="52" name="Rectangle 51">
              <a:extLst>
                <a:ext uri="{FF2B5EF4-FFF2-40B4-BE49-F238E27FC236}">
                  <a16:creationId xmlns:a16="http://schemas.microsoft.com/office/drawing/2014/main" id="{CBE225FE-356A-47AF-B17C-1A15765D707D}"/>
                </a:ext>
              </a:extLst>
            </p:cNvPr>
            <p:cNvSpPr/>
            <p:nvPr/>
          </p:nvSpPr>
          <p:spPr>
            <a:xfrm>
              <a:off x="4531112" y="3875370"/>
              <a:ext cx="612517" cy="1462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61" name="Rectangle 60">
              <a:extLst>
                <a:ext uri="{FF2B5EF4-FFF2-40B4-BE49-F238E27FC236}">
                  <a16:creationId xmlns:a16="http://schemas.microsoft.com/office/drawing/2014/main" id="{AA6CF148-FC7E-61B8-DC3A-E5A12F26CD03}"/>
                </a:ext>
              </a:extLst>
            </p:cNvPr>
            <p:cNvSpPr/>
            <p:nvPr/>
          </p:nvSpPr>
          <p:spPr>
            <a:xfrm>
              <a:off x="4541860" y="3559463"/>
              <a:ext cx="601770" cy="2145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680"/>
                </a:lnSpc>
              </a:pPr>
              <a:r>
                <a:rPr lang="en-US" sz="1200" b="1" dirty="0">
                  <a:solidFill>
                    <a:schemeClr val="tx2"/>
                  </a:solidFill>
                  <a:latin typeface="Montserrat" panose="00000500000000000000" pitchFamily="50" charset="0"/>
                </a:rPr>
                <a:t>4.4</a:t>
              </a:r>
              <a:endParaRPr lang="en-US" sz="1050" dirty="0">
                <a:solidFill>
                  <a:schemeClr val="tx2"/>
                </a:solidFill>
                <a:latin typeface="Montserrat" panose="00000500000000000000" pitchFamily="50" charset="0"/>
              </a:endParaRPr>
            </a:p>
          </p:txBody>
        </p:sp>
      </p:grpSp>
      <p:grpSp>
        <p:nvGrpSpPr>
          <p:cNvPr id="18" name="Group 17">
            <a:extLst>
              <a:ext uri="{FF2B5EF4-FFF2-40B4-BE49-F238E27FC236}">
                <a16:creationId xmlns:a16="http://schemas.microsoft.com/office/drawing/2014/main" id="{92647AE1-1278-48E5-B826-C0B3F0AD36C7}"/>
              </a:ext>
            </a:extLst>
          </p:cNvPr>
          <p:cNvGrpSpPr/>
          <p:nvPr/>
        </p:nvGrpSpPr>
        <p:grpSpPr>
          <a:xfrm>
            <a:off x="5578415" y="3217936"/>
            <a:ext cx="612517" cy="657434"/>
            <a:chOff x="5578415" y="3217936"/>
            <a:chExt cx="612517" cy="657434"/>
          </a:xfrm>
        </p:grpSpPr>
        <p:sp>
          <p:nvSpPr>
            <p:cNvPr id="53" name="Rectangle 52">
              <a:extLst>
                <a:ext uri="{FF2B5EF4-FFF2-40B4-BE49-F238E27FC236}">
                  <a16:creationId xmlns:a16="http://schemas.microsoft.com/office/drawing/2014/main" id="{209D2F81-3A30-C199-C46F-843B5E49C04D}"/>
                </a:ext>
              </a:extLst>
            </p:cNvPr>
            <p:cNvSpPr/>
            <p:nvPr/>
          </p:nvSpPr>
          <p:spPr>
            <a:xfrm>
              <a:off x="5578415" y="3551370"/>
              <a:ext cx="612517"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62" name="Rectangle 61">
              <a:extLst>
                <a:ext uri="{FF2B5EF4-FFF2-40B4-BE49-F238E27FC236}">
                  <a16:creationId xmlns:a16="http://schemas.microsoft.com/office/drawing/2014/main" id="{4E74AA12-A7D9-DDA1-40EB-651EF7E429C0}"/>
                </a:ext>
              </a:extLst>
            </p:cNvPr>
            <p:cNvSpPr/>
            <p:nvPr/>
          </p:nvSpPr>
          <p:spPr>
            <a:xfrm>
              <a:off x="5583790" y="3217936"/>
              <a:ext cx="601770" cy="2145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680"/>
                </a:lnSpc>
              </a:pPr>
              <a:r>
                <a:rPr lang="en-US" sz="1200" b="1" dirty="0">
                  <a:solidFill>
                    <a:schemeClr val="tx2"/>
                  </a:solidFill>
                  <a:latin typeface="Montserrat" panose="00000500000000000000" pitchFamily="50" charset="0"/>
                </a:rPr>
                <a:t>13.2</a:t>
              </a:r>
              <a:endParaRPr lang="en-US" sz="1050" dirty="0">
                <a:solidFill>
                  <a:schemeClr val="tx2"/>
                </a:solidFill>
                <a:latin typeface="Montserrat" panose="00000500000000000000" pitchFamily="50" charset="0"/>
              </a:endParaRPr>
            </a:p>
          </p:txBody>
        </p:sp>
      </p:grpSp>
      <p:grpSp>
        <p:nvGrpSpPr>
          <p:cNvPr id="19" name="Group 18">
            <a:extLst>
              <a:ext uri="{FF2B5EF4-FFF2-40B4-BE49-F238E27FC236}">
                <a16:creationId xmlns:a16="http://schemas.microsoft.com/office/drawing/2014/main" id="{FE84BFD1-E2C6-41FE-9025-BDBDA55B95C1}"/>
              </a:ext>
            </a:extLst>
          </p:cNvPr>
          <p:cNvGrpSpPr/>
          <p:nvPr/>
        </p:nvGrpSpPr>
        <p:grpSpPr>
          <a:xfrm>
            <a:off x="6447989" y="3096749"/>
            <a:ext cx="612517" cy="450871"/>
            <a:chOff x="6447989" y="3096749"/>
            <a:chExt cx="612517" cy="450871"/>
          </a:xfrm>
        </p:grpSpPr>
        <p:sp>
          <p:nvSpPr>
            <p:cNvPr id="54" name="Rectangle 53">
              <a:extLst>
                <a:ext uri="{FF2B5EF4-FFF2-40B4-BE49-F238E27FC236}">
                  <a16:creationId xmlns:a16="http://schemas.microsoft.com/office/drawing/2014/main" id="{3B5F4C41-4E2A-0AA6-ECC7-508142D19039}"/>
                </a:ext>
              </a:extLst>
            </p:cNvPr>
            <p:cNvSpPr/>
            <p:nvPr/>
          </p:nvSpPr>
          <p:spPr>
            <a:xfrm>
              <a:off x="6447989" y="3426715"/>
              <a:ext cx="612517" cy="1209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63" name="Rectangle 62">
              <a:extLst>
                <a:ext uri="{FF2B5EF4-FFF2-40B4-BE49-F238E27FC236}">
                  <a16:creationId xmlns:a16="http://schemas.microsoft.com/office/drawing/2014/main" id="{928224E6-483D-5AAC-BDED-090480B1524C}"/>
                </a:ext>
              </a:extLst>
            </p:cNvPr>
            <p:cNvSpPr/>
            <p:nvPr/>
          </p:nvSpPr>
          <p:spPr>
            <a:xfrm>
              <a:off x="6453363" y="3096749"/>
              <a:ext cx="601770" cy="2145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680"/>
                </a:lnSpc>
              </a:pPr>
              <a:r>
                <a:rPr lang="en-US" sz="1200" b="1" dirty="0">
                  <a:solidFill>
                    <a:schemeClr val="tx2"/>
                  </a:solidFill>
                  <a:latin typeface="Montserrat" panose="00000500000000000000" pitchFamily="50" charset="0"/>
                </a:rPr>
                <a:t>2.5</a:t>
              </a:r>
              <a:endParaRPr lang="en-US" sz="1050" dirty="0">
                <a:solidFill>
                  <a:schemeClr val="tx2"/>
                </a:solidFill>
                <a:latin typeface="Montserrat" panose="00000500000000000000" pitchFamily="50" charset="0"/>
              </a:endParaRPr>
            </a:p>
          </p:txBody>
        </p:sp>
      </p:grpSp>
      <p:grpSp>
        <p:nvGrpSpPr>
          <p:cNvPr id="28" name="Group 27">
            <a:extLst>
              <a:ext uri="{FF2B5EF4-FFF2-40B4-BE49-F238E27FC236}">
                <a16:creationId xmlns:a16="http://schemas.microsoft.com/office/drawing/2014/main" id="{4307A684-760D-4783-8FFA-42C9E5B53C51}"/>
              </a:ext>
            </a:extLst>
          </p:cNvPr>
          <p:cNvGrpSpPr/>
          <p:nvPr/>
        </p:nvGrpSpPr>
        <p:grpSpPr>
          <a:xfrm>
            <a:off x="7489902" y="2780183"/>
            <a:ext cx="612517" cy="641556"/>
            <a:chOff x="7489902" y="2780183"/>
            <a:chExt cx="612517" cy="641556"/>
          </a:xfrm>
        </p:grpSpPr>
        <p:sp>
          <p:nvSpPr>
            <p:cNvPr id="55" name="Rectangle 54">
              <a:extLst>
                <a:ext uri="{FF2B5EF4-FFF2-40B4-BE49-F238E27FC236}">
                  <a16:creationId xmlns:a16="http://schemas.microsoft.com/office/drawing/2014/main" id="{EC0BF69D-303C-1468-3C44-3120E7E70C37}"/>
                </a:ext>
              </a:extLst>
            </p:cNvPr>
            <p:cNvSpPr/>
            <p:nvPr/>
          </p:nvSpPr>
          <p:spPr>
            <a:xfrm>
              <a:off x="7489902" y="3101606"/>
              <a:ext cx="612517" cy="3201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64" name="Rectangle 63">
              <a:extLst>
                <a:ext uri="{FF2B5EF4-FFF2-40B4-BE49-F238E27FC236}">
                  <a16:creationId xmlns:a16="http://schemas.microsoft.com/office/drawing/2014/main" id="{D5BABB46-6FC9-8D8B-9F14-99CDAB9F154D}"/>
                </a:ext>
              </a:extLst>
            </p:cNvPr>
            <p:cNvSpPr/>
            <p:nvPr/>
          </p:nvSpPr>
          <p:spPr>
            <a:xfrm>
              <a:off x="7495276" y="2780183"/>
              <a:ext cx="601770" cy="2145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680"/>
                </a:lnSpc>
              </a:pPr>
              <a:r>
                <a:rPr lang="en-US" sz="1200" b="1" dirty="0">
                  <a:solidFill>
                    <a:schemeClr val="tx2"/>
                  </a:solidFill>
                  <a:latin typeface="Montserrat" panose="00000500000000000000" pitchFamily="50" charset="0"/>
                </a:rPr>
                <a:t>14.4</a:t>
              </a:r>
              <a:endParaRPr lang="en-US" sz="1050" dirty="0">
                <a:solidFill>
                  <a:schemeClr val="tx2"/>
                </a:solidFill>
                <a:latin typeface="Montserrat" panose="00000500000000000000" pitchFamily="50" charset="0"/>
              </a:endParaRPr>
            </a:p>
          </p:txBody>
        </p:sp>
      </p:grpSp>
      <p:grpSp>
        <p:nvGrpSpPr>
          <p:cNvPr id="29" name="Group 28">
            <a:extLst>
              <a:ext uri="{FF2B5EF4-FFF2-40B4-BE49-F238E27FC236}">
                <a16:creationId xmlns:a16="http://schemas.microsoft.com/office/drawing/2014/main" id="{7774B7A8-31CA-494C-856D-36DA444EAAD4}"/>
              </a:ext>
            </a:extLst>
          </p:cNvPr>
          <p:cNvGrpSpPr/>
          <p:nvPr/>
        </p:nvGrpSpPr>
        <p:grpSpPr>
          <a:xfrm>
            <a:off x="8359474" y="2682647"/>
            <a:ext cx="612517" cy="418959"/>
            <a:chOff x="8359474" y="2682647"/>
            <a:chExt cx="612517" cy="418959"/>
          </a:xfrm>
        </p:grpSpPr>
        <p:sp>
          <p:nvSpPr>
            <p:cNvPr id="56" name="Rectangle 55">
              <a:extLst>
                <a:ext uri="{FF2B5EF4-FFF2-40B4-BE49-F238E27FC236}">
                  <a16:creationId xmlns:a16="http://schemas.microsoft.com/office/drawing/2014/main" id="{87677D95-FC30-135E-4CB3-7048910544C9}"/>
                </a:ext>
              </a:extLst>
            </p:cNvPr>
            <p:cNvSpPr/>
            <p:nvPr/>
          </p:nvSpPr>
          <p:spPr>
            <a:xfrm>
              <a:off x="8359474" y="3010768"/>
              <a:ext cx="612517" cy="908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65" name="Rectangle 64">
              <a:extLst>
                <a:ext uri="{FF2B5EF4-FFF2-40B4-BE49-F238E27FC236}">
                  <a16:creationId xmlns:a16="http://schemas.microsoft.com/office/drawing/2014/main" id="{B08B54CD-B517-30E7-C5B2-2925E8DA37C7}"/>
                </a:ext>
              </a:extLst>
            </p:cNvPr>
            <p:cNvSpPr/>
            <p:nvPr/>
          </p:nvSpPr>
          <p:spPr>
            <a:xfrm>
              <a:off x="8364848" y="2682647"/>
              <a:ext cx="601770" cy="2145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680"/>
                </a:lnSpc>
              </a:pPr>
              <a:r>
                <a:rPr lang="en-US" sz="1200" b="1" dirty="0">
                  <a:solidFill>
                    <a:schemeClr val="tx2"/>
                  </a:solidFill>
                  <a:latin typeface="Montserrat" panose="00000500000000000000" pitchFamily="50" charset="0"/>
                </a:rPr>
                <a:t>1.7</a:t>
              </a:r>
              <a:endParaRPr lang="en-US" sz="1050" dirty="0">
                <a:solidFill>
                  <a:schemeClr val="tx2"/>
                </a:solidFill>
                <a:latin typeface="Montserrat" panose="00000500000000000000" pitchFamily="50" charset="0"/>
              </a:endParaRPr>
            </a:p>
          </p:txBody>
        </p:sp>
      </p:grpSp>
      <p:cxnSp>
        <p:nvCxnSpPr>
          <p:cNvPr id="69" name="Straight Connector 68">
            <a:extLst>
              <a:ext uri="{FF2B5EF4-FFF2-40B4-BE49-F238E27FC236}">
                <a16:creationId xmlns:a16="http://schemas.microsoft.com/office/drawing/2014/main" id="{E5BFABE0-98FE-FAAF-868D-9C3897A4382F}"/>
              </a:ext>
            </a:extLst>
          </p:cNvPr>
          <p:cNvCxnSpPr>
            <a:cxnSpLocks/>
          </p:cNvCxnSpPr>
          <p:nvPr/>
        </p:nvCxnSpPr>
        <p:spPr>
          <a:xfrm>
            <a:off x="9119396" y="3010768"/>
            <a:ext cx="152292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BBB5DC7C-9A84-4D64-9F34-09217DE34881}"/>
              </a:ext>
            </a:extLst>
          </p:cNvPr>
          <p:cNvGrpSpPr/>
          <p:nvPr/>
        </p:nvGrpSpPr>
        <p:grpSpPr>
          <a:xfrm>
            <a:off x="9502504" y="2531388"/>
            <a:ext cx="677817" cy="2824383"/>
            <a:chOff x="9502504" y="2531388"/>
            <a:chExt cx="677817" cy="2824383"/>
          </a:xfrm>
        </p:grpSpPr>
        <p:grpSp>
          <p:nvGrpSpPr>
            <p:cNvPr id="35" name="Group 34">
              <a:extLst>
                <a:ext uri="{FF2B5EF4-FFF2-40B4-BE49-F238E27FC236}">
                  <a16:creationId xmlns:a16="http://schemas.microsoft.com/office/drawing/2014/main" id="{4EC17481-A29A-44D2-B279-80754F1F5E64}"/>
                </a:ext>
              </a:extLst>
            </p:cNvPr>
            <p:cNvGrpSpPr/>
            <p:nvPr/>
          </p:nvGrpSpPr>
          <p:grpSpPr>
            <a:xfrm>
              <a:off x="9502504" y="3101606"/>
              <a:ext cx="612517" cy="2254165"/>
              <a:chOff x="9502504" y="3101606"/>
              <a:chExt cx="612517" cy="2254165"/>
            </a:xfrm>
          </p:grpSpPr>
          <p:sp>
            <p:nvSpPr>
              <p:cNvPr id="57" name="Rectangle 56">
                <a:extLst>
                  <a:ext uri="{FF2B5EF4-FFF2-40B4-BE49-F238E27FC236}">
                    <a16:creationId xmlns:a16="http://schemas.microsoft.com/office/drawing/2014/main" id="{42263AA9-B34C-4879-8C2B-1522E9C50E45}"/>
                  </a:ext>
                </a:extLst>
              </p:cNvPr>
              <p:cNvSpPr/>
              <p:nvPr/>
            </p:nvSpPr>
            <p:spPr>
              <a:xfrm>
                <a:off x="9502504" y="3101606"/>
                <a:ext cx="612517" cy="225416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66" name="Rectangle 65">
                <a:extLst>
                  <a:ext uri="{FF2B5EF4-FFF2-40B4-BE49-F238E27FC236}">
                    <a16:creationId xmlns:a16="http://schemas.microsoft.com/office/drawing/2014/main" id="{AFC8F388-A99A-4748-FA38-83138AC0C2B8}"/>
                  </a:ext>
                </a:extLst>
              </p:cNvPr>
              <p:cNvSpPr/>
              <p:nvPr/>
            </p:nvSpPr>
            <p:spPr>
              <a:xfrm>
                <a:off x="9507877" y="3220343"/>
                <a:ext cx="601770" cy="2145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680"/>
                  </a:lnSpc>
                </a:pPr>
                <a:r>
                  <a:rPr lang="en-US" sz="1200" b="1" dirty="0">
                    <a:solidFill>
                      <a:schemeClr val="tx2"/>
                    </a:solidFill>
                    <a:latin typeface="Montserrat" panose="00000500000000000000" pitchFamily="50" charset="0"/>
                  </a:rPr>
                  <a:t>87.5</a:t>
                </a:r>
                <a:endParaRPr lang="en-US" sz="1050" dirty="0">
                  <a:solidFill>
                    <a:schemeClr val="tx2"/>
                  </a:solidFill>
                  <a:latin typeface="Montserrat" panose="00000500000000000000" pitchFamily="50" charset="0"/>
                </a:endParaRPr>
              </a:p>
            </p:txBody>
          </p:sp>
        </p:grpSp>
        <p:sp>
          <p:nvSpPr>
            <p:cNvPr id="72" name="Rectangle 71">
              <a:extLst>
                <a:ext uri="{FF2B5EF4-FFF2-40B4-BE49-F238E27FC236}">
                  <a16:creationId xmlns:a16="http://schemas.microsoft.com/office/drawing/2014/main" id="{46A50519-5CBD-F892-C88C-2B0E860D2450}"/>
                </a:ext>
              </a:extLst>
            </p:cNvPr>
            <p:cNvSpPr/>
            <p:nvPr/>
          </p:nvSpPr>
          <p:spPr>
            <a:xfrm>
              <a:off x="9502505" y="2531388"/>
              <a:ext cx="677816" cy="42208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nSpc>
                  <a:spcPts val="1680"/>
                </a:lnSpc>
              </a:pPr>
              <a:r>
                <a:rPr lang="en-US" sz="1200" b="1" dirty="0">
                  <a:solidFill>
                    <a:schemeClr val="tx2"/>
                  </a:solidFill>
                  <a:latin typeface="Montserrat" panose="00000500000000000000" pitchFamily="50" charset="0"/>
                </a:rPr>
                <a:t>Budget:</a:t>
              </a:r>
            </a:p>
            <a:p>
              <a:pPr>
                <a:lnSpc>
                  <a:spcPts val="1680"/>
                </a:lnSpc>
              </a:pPr>
              <a:r>
                <a:rPr lang="en-US" sz="1200" b="1" dirty="0">
                  <a:solidFill>
                    <a:schemeClr val="tx2"/>
                  </a:solidFill>
                  <a:latin typeface="Montserrat" panose="00000500000000000000" pitchFamily="50" charset="0"/>
                </a:rPr>
                <a:t>89.8</a:t>
              </a:r>
              <a:endParaRPr lang="en-US" sz="1050" dirty="0">
                <a:solidFill>
                  <a:schemeClr val="tx2"/>
                </a:solidFill>
                <a:latin typeface="Montserrat" panose="00000500000000000000" pitchFamily="50" charset="0"/>
              </a:endParaRPr>
            </a:p>
          </p:txBody>
        </p:sp>
      </p:grpSp>
    </p:spTree>
    <p:extLst>
      <p:ext uri="{BB962C8B-B14F-4D97-AF65-F5344CB8AC3E}">
        <p14:creationId xmlns:p14="http://schemas.microsoft.com/office/powerpoint/2010/main" val="1542875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1500"/>
                                        <p:tgtEl>
                                          <p:spTgt spid="4"/>
                                        </p:tgtEl>
                                      </p:cBhvr>
                                    </p:animEffect>
                                  </p:childTnLst>
                                </p:cTn>
                              </p:par>
                              <p:par>
                                <p:cTn id="8" presetID="42" presetClass="path" presetSubtype="0" accel="50000" decel="50000" fill="hold" grpId="1" nodeType="withEffect">
                                  <p:stCondLst>
                                    <p:cond delay="0"/>
                                  </p:stCondLst>
                                  <p:childTnLst>
                                    <p:animMotion origin="layout" path="M 2.5E-6 -0.03981 L 2.5E-6 1.48148E-6 " pathEditMode="relative" rAng="0" ptsTypes="AA">
                                      <p:cBhvr>
                                        <p:cTn id="9" dur="1500" fill="hold"/>
                                        <p:tgtEl>
                                          <p:spTgt spid="4"/>
                                        </p:tgtEl>
                                        <p:attrNameLst>
                                          <p:attrName>ppt_x</p:attrName>
                                          <p:attrName>ppt_y</p:attrName>
                                        </p:attrNameLst>
                                      </p:cBhvr>
                                      <p:rCtr x="0" y="1736"/>
                                    </p:animMotion>
                                  </p:childTnLst>
                                </p:cTn>
                              </p:par>
                              <p:par>
                                <p:cTn id="10" presetID="10" presetClass="entr" presetSubtype="0" fill="hold" grpId="0" nodeType="withEffect">
                                  <p:stCondLst>
                                    <p:cond delay="40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750"/>
                                        <p:tgtEl>
                                          <p:spTgt spid="30"/>
                                        </p:tgtEl>
                                      </p:cBhvr>
                                    </p:animEffect>
                                  </p:childTnLst>
                                </p:cTn>
                              </p:par>
                              <p:par>
                                <p:cTn id="13" presetID="42" presetClass="path" presetSubtype="0" accel="50000" decel="50000" fill="hold" grpId="1" nodeType="withEffect">
                                  <p:stCondLst>
                                    <p:cond delay="400"/>
                                  </p:stCondLst>
                                  <p:childTnLst>
                                    <p:animMotion origin="layout" path="M 2.5E-6 0.0919 L 2.5E-6 0 " pathEditMode="relative" rAng="0" ptsTypes="AA">
                                      <p:cBhvr>
                                        <p:cTn id="14" dur="1500" fill="hold"/>
                                        <p:tgtEl>
                                          <p:spTgt spid="30"/>
                                        </p:tgtEl>
                                        <p:attrNameLst>
                                          <p:attrName>ppt_x</p:attrName>
                                          <p:attrName>ppt_y</p:attrName>
                                        </p:attrNameLst>
                                      </p:cBhvr>
                                      <p:rCtr x="0" y="-4606"/>
                                    </p:animMotion>
                                  </p:childTnLst>
                                </p:cTn>
                              </p:par>
                              <p:par>
                                <p:cTn id="15" presetID="22" presetClass="entr" presetSubtype="1" fill="hold" grpId="0" nodeType="withEffect">
                                  <p:stCondLst>
                                    <p:cond delay="25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1500"/>
                                        <p:tgtEl>
                                          <p:spTgt spid="6"/>
                                        </p:tgtEl>
                                      </p:cBhvr>
                                    </p:animEffect>
                                  </p:childTnLst>
                                </p:cTn>
                              </p:par>
                              <p:par>
                                <p:cTn id="18" presetID="42" presetClass="path" presetSubtype="0" accel="50000" decel="50000" fill="hold" grpId="1" nodeType="withEffect">
                                  <p:stCondLst>
                                    <p:cond delay="250"/>
                                  </p:stCondLst>
                                  <p:childTnLst>
                                    <p:animMotion origin="layout" path="M 2.5E-6 -0.03981 L 2.5E-6 1.48148E-6 " pathEditMode="relative" rAng="0" ptsTypes="AA">
                                      <p:cBhvr>
                                        <p:cTn id="19" dur="1500" fill="hold"/>
                                        <p:tgtEl>
                                          <p:spTgt spid="6"/>
                                        </p:tgtEl>
                                        <p:attrNameLst>
                                          <p:attrName>ppt_x</p:attrName>
                                          <p:attrName>ppt_y</p:attrName>
                                        </p:attrNameLst>
                                      </p:cBhvr>
                                      <p:rCtr x="0" y="1736"/>
                                    </p:animMotion>
                                  </p:childTnLst>
                                </p:cTn>
                              </p:par>
                              <p:par>
                                <p:cTn id="20" presetID="10" presetClass="entr" presetSubtype="0" fill="hold" grpId="0" nodeType="withEffect">
                                  <p:stCondLst>
                                    <p:cond delay="65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750"/>
                                        <p:tgtEl>
                                          <p:spTgt spid="31"/>
                                        </p:tgtEl>
                                      </p:cBhvr>
                                    </p:animEffect>
                                  </p:childTnLst>
                                </p:cTn>
                              </p:par>
                              <p:par>
                                <p:cTn id="23" presetID="42" presetClass="path" presetSubtype="0" accel="50000" decel="50000" fill="hold" grpId="1" nodeType="withEffect">
                                  <p:stCondLst>
                                    <p:cond delay="650"/>
                                  </p:stCondLst>
                                  <p:childTnLst>
                                    <p:animMotion origin="layout" path="M 2.5E-6 0.0919 L 2.5E-6 0 " pathEditMode="relative" rAng="0" ptsTypes="AA">
                                      <p:cBhvr>
                                        <p:cTn id="24" dur="1500" fill="hold"/>
                                        <p:tgtEl>
                                          <p:spTgt spid="31"/>
                                        </p:tgtEl>
                                        <p:attrNameLst>
                                          <p:attrName>ppt_x</p:attrName>
                                          <p:attrName>ppt_y</p:attrName>
                                        </p:attrNameLst>
                                      </p:cBhvr>
                                      <p:rCtr x="0" y="-4606"/>
                                    </p:animMotion>
                                  </p:childTnLst>
                                </p:cTn>
                              </p:par>
                              <p:par>
                                <p:cTn id="25" presetID="22" presetClass="entr" presetSubtype="1" fill="hold" grpId="0" nodeType="withEffect">
                                  <p:stCondLst>
                                    <p:cond delay="50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1500"/>
                                        <p:tgtEl>
                                          <p:spTgt spid="5"/>
                                        </p:tgtEl>
                                      </p:cBhvr>
                                    </p:animEffect>
                                  </p:childTnLst>
                                </p:cTn>
                              </p:par>
                              <p:par>
                                <p:cTn id="28" presetID="42" presetClass="path" presetSubtype="0" accel="50000" decel="50000" fill="hold" grpId="1" nodeType="withEffect">
                                  <p:stCondLst>
                                    <p:cond delay="500"/>
                                  </p:stCondLst>
                                  <p:childTnLst>
                                    <p:animMotion origin="layout" path="M 2.5E-6 -0.03981 L 2.5E-6 1.48148E-6 " pathEditMode="relative" rAng="0" ptsTypes="AA">
                                      <p:cBhvr>
                                        <p:cTn id="29" dur="1500" fill="hold"/>
                                        <p:tgtEl>
                                          <p:spTgt spid="5"/>
                                        </p:tgtEl>
                                        <p:attrNameLst>
                                          <p:attrName>ppt_x</p:attrName>
                                          <p:attrName>ppt_y</p:attrName>
                                        </p:attrNameLst>
                                      </p:cBhvr>
                                      <p:rCtr x="0" y="1736"/>
                                    </p:animMotion>
                                  </p:childTnLst>
                                </p:cTn>
                              </p:par>
                              <p:par>
                                <p:cTn id="30" presetID="10" presetClass="entr" presetSubtype="0" fill="hold" grpId="0" nodeType="withEffect">
                                  <p:stCondLst>
                                    <p:cond delay="90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750"/>
                                        <p:tgtEl>
                                          <p:spTgt spid="32"/>
                                        </p:tgtEl>
                                      </p:cBhvr>
                                    </p:animEffect>
                                  </p:childTnLst>
                                </p:cTn>
                              </p:par>
                              <p:par>
                                <p:cTn id="33" presetID="42" presetClass="path" presetSubtype="0" accel="50000" decel="50000" fill="hold" grpId="1" nodeType="withEffect">
                                  <p:stCondLst>
                                    <p:cond delay="900"/>
                                  </p:stCondLst>
                                  <p:childTnLst>
                                    <p:animMotion origin="layout" path="M 2.5E-6 0.0919 L 2.5E-6 0 " pathEditMode="relative" rAng="0" ptsTypes="AA">
                                      <p:cBhvr>
                                        <p:cTn id="34" dur="1500" fill="hold"/>
                                        <p:tgtEl>
                                          <p:spTgt spid="32"/>
                                        </p:tgtEl>
                                        <p:attrNameLst>
                                          <p:attrName>ppt_x</p:attrName>
                                          <p:attrName>ppt_y</p:attrName>
                                        </p:attrNameLst>
                                      </p:cBhvr>
                                      <p:rCtr x="0" y="-4606"/>
                                    </p:animMotion>
                                  </p:childTnLst>
                                </p:cTn>
                              </p:par>
                              <p:par>
                                <p:cTn id="35" presetID="22" presetClass="entr" presetSubtype="1" fill="hold" grpId="0" nodeType="withEffect">
                                  <p:stCondLst>
                                    <p:cond delay="750"/>
                                  </p:stCondLst>
                                  <p:childTnLst>
                                    <p:set>
                                      <p:cBhvr>
                                        <p:cTn id="36" dur="1" fill="hold">
                                          <p:stCondLst>
                                            <p:cond delay="0"/>
                                          </p:stCondLst>
                                        </p:cTn>
                                        <p:tgtEl>
                                          <p:spTgt spid="7"/>
                                        </p:tgtEl>
                                        <p:attrNameLst>
                                          <p:attrName>style.visibility</p:attrName>
                                        </p:attrNameLst>
                                      </p:cBhvr>
                                      <p:to>
                                        <p:strVal val="visible"/>
                                      </p:to>
                                    </p:set>
                                    <p:animEffect transition="in" filter="wipe(up)">
                                      <p:cBhvr>
                                        <p:cTn id="37" dur="1500"/>
                                        <p:tgtEl>
                                          <p:spTgt spid="7"/>
                                        </p:tgtEl>
                                      </p:cBhvr>
                                    </p:animEffect>
                                  </p:childTnLst>
                                </p:cTn>
                              </p:par>
                              <p:par>
                                <p:cTn id="38" presetID="42" presetClass="path" presetSubtype="0" accel="50000" decel="50000" fill="hold" grpId="1" nodeType="withEffect">
                                  <p:stCondLst>
                                    <p:cond delay="750"/>
                                  </p:stCondLst>
                                  <p:childTnLst>
                                    <p:animMotion origin="layout" path="M 2.5E-6 -0.03981 L 2.5E-6 1.48148E-6 " pathEditMode="relative" rAng="0" ptsTypes="AA">
                                      <p:cBhvr>
                                        <p:cTn id="39" dur="1500" fill="hold"/>
                                        <p:tgtEl>
                                          <p:spTgt spid="7"/>
                                        </p:tgtEl>
                                        <p:attrNameLst>
                                          <p:attrName>ppt_x</p:attrName>
                                          <p:attrName>ppt_y</p:attrName>
                                        </p:attrNameLst>
                                      </p:cBhvr>
                                      <p:rCtr x="0" y="1736"/>
                                    </p:animMotion>
                                  </p:childTnLst>
                                </p:cTn>
                              </p:par>
                              <p:par>
                                <p:cTn id="40" presetID="10" presetClass="entr" presetSubtype="0" fill="hold" grpId="0" nodeType="withEffect">
                                  <p:stCondLst>
                                    <p:cond delay="115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750"/>
                                        <p:tgtEl>
                                          <p:spTgt spid="33"/>
                                        </p:tgtEl>
                                      </p:cBhvr>
                                    </p:animEffect>
                                  </p:childTnLst>
                                </p:cTn>
                              </p:par>
                              <p:par>
                                <p:cTn id="43" presetID="42" presetClass="path" presetSubtype="0" accel="50000" decel="50000" fill="hold" grpId="1" nodeType="withEffect">
                                  <p:stCondLst>
                                    <p:cond delay="1150"/>
                                  </p:stCondLst>
                                  <p:childTnLst>
                                    <p:animMotion origin="layout" path="M 2.5E-6 0.0919 L 2.5E-6 0 " pathEditMode="relative" rAng="0" ptsTypes="AA">
                                      <p:cBhvr>
                                        <p:cTn id="44" dur="1500" fill="hold"/>
                                        <p:tgtEl>
                                          <p:spTgt spid="33"/>
                                        </p:tgtEl>
                                        <p:attrNameLst>
                                          <p:attrName>ppt_x</p:attrName>
                                          <p:attrName>ppt_y</p:attrName>
                                        </p:attrNameLst>
                                      </p:cBhvr>
                                      <p:rCtr x="0" y="-4606"/>
                                    </p:animMotion>
                                  </p:childTnLst>
                                </p:cTn>
                              </p:par>
                              <p:par>
                                <p:cTn id="45" presetID="22" presetClass="entr" presetSubtype="1" fill="hold" grpId="0" nodeType="withEffect">
                                  <p:stCondLst>
                                    <p:cond delay="1000"/>
                                  </p:stCondLst>
                                  <p:childTnLst>
                                    <p:set>
                                      <p:cBhvr>
                                        <p:cTn id="46" dur="1" fill="hold">
                                          <p:stCondLst>
                                            <p:cond delay="0"/>
                                          </p:stCondLst>
                                        </p:cTn>
                                        <p:tgtEl>
                                          <p:spTgt spid="8"/>
                                        </p:tgtEl>
                                        <p:attrNameLst>
                                          <p:attrName>style.visibility</p:attrName>
                                        </p:attrNameLst>
                                      </p:cBhvr>
                                      <p:to>
                                        <p:strVal val="visible"/>
                                      </p:to>
                                    </p:set>
                                    <p:animEffect transition="in" filter="wipe(up)">
                                      <p:cBhvr>
                                        <p:cTn id="47" dur="1500"/>
                                        <p:tgtEl>
                                          <p:spTgt spid="8"/>
                                        </p:tgtEl>
                                      </p:cBhvr>
                                    </p:animEffect>
                                  </p:childTnLst>
                                </p:cTn>
                              </p:par>
                              <p:par>
                                <p:cTn id="48" presetID="42" presetClass="path" presetSubtype="0" accel="50000" decel="50000" fill="hold" grpId="1" nodeType="withEffect">
                                  <p:stCondLst>
                                    <p:cond delay="1000"/>
                                  </p:stCondLst>
                                  <p:childTnLst>
                                    <p:animMotion origin="layout" path="M 2.5E-6 -0.03981 L 2.5E-6 1.48148E-6 " pathEditMode="relative" rAng="0" ptsTypes="AA">
                                      <p:cBhvr>
                                        <p:cTn id="49" dur="1500" fill="hold"/>
                                        <p:tgtEl>
                                          <p:spTgt spid="8"/>
                                        </p:tgtEl>
                                        <p:attrNameLst>
                                          <p:attrName>ppt_x</p:attrName>
                                          <p:attrName>ppt_y</p:attrName>
                                        </p:attrNameLst>
                                      </p:cBhvr>
                                      <p:rCtr x="0" y="1736"/>
                                    </p:animMotion>
                                  </p:childTnLst>
                                </p:cTn>
                              </p:par>
                              <p:par>
                                <p:cTn id="50" presetID="10" presetClass="entr" presetSubtype="0" fill="hold" grpId="0" nodeType="withEffect">
                                  <p:stCondLst>
                                    <p:cond delay="140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750"/>
                                        <p:tgtEl>
                                          <p:spTgt spid="34"/>
                                        </p:tgtEl>
                                      </p:cBhvr>
                                    </p:animEffect>
                                  </p:childTnLst>
                                </p:cTn>
                              </p:par>
                              <p:par>
                                <p:cTn id="53" presetID="42" presetClass="path" presetSubtype="0" accel="50000" decel="50000" fill="hold" grpId="1" nodeType="withEffect">
                                  <p:stCondLst>
                                    <p:cond delay="1400"/>
                                  </p:stCondLst>
                                  <p:childTnLst>
                                    <p:animMotion origin="layout" path="M 2.5E-6 0.0919 L 2.5E-6 0 " pathEditMode="relative" rAng="0" ptsTypes="AA">
                                      <p:cBhvr>
                                        <p:cTn id="54" dur="1500" fill="hold"/>
                                        <p:tgtEl>
                                          <p:spTgt spid="34"/>
                                        </p:tgtEl>
                                        <p:attrNameLst>
                                          <p:attrName>ppt_x</p:attrName>
                                          <p:attrName>ppt_y</p:attrName>
                                        </p:attrNameLst>
                                      </p:cBhvr>
                                      <p:rCtr x="0" y="-4606"/>
                                    </p:animMotion>
                                  </p:childTnLst>
                                </p:cTn>
                              </p:par>
                              <p:par>
                                <p:cTn id="55" presetID="22" presetClass="entr" presetSubtype="8" fill="hold" nodeType="withEffect">
                                  <p:stCondLst>
                                    <p:cond delay="1500"/>
                                  </p:stCondLst>
                                  <p:childTnLst>
                                    <p:set>
                                      <p:cBhvr>
                                        <p:cTn id="56" dur="1" fill="hold">
                                          <p:stCondLst>
                                            <p:cond delay="0"/>
                                          </p:stCondLst>
                                        </p:cTn>
                                        <p:tgtEl>
                                          <p:spTgt spid="2"/>
                                        </p:tgtEl>
                                        <p:attrNameLst>
                                          <p:attrName>style.visibility</p:attrName>
                                        </p:attrNameLst>
                                      </p:cBhvr>
                                      <p:to>
                                        <p:strVal val="visible"/>
                                      </p:to>
                                    </p:set>
                                    <p:animEffect transition="in" filter="wipe(left)">
                                      <p:cBhvr>
                                        <p:cTn id="57" dur="500"/>
                                        <p:tgtEl>
                                          <p:spTgt spid="2"/>
                                        </p:tgtEl>
                                      </p:cBhvr>
                                    </p:animEffect>
                                  </p:childTnLst>
                                </p:cTn>
                              </p:par>
                              <p:par>
                                <p:cTn id="58" presetID="22" presetClass="entr" presetSubtype="8" fill="hold" nodeType="withEffect">
                                  <p:stCondLst>
                                    <p:cond delay="1500"/>
                                  </p:stCondLst>
                                  <p:childTnLst>
                                    <p:set>
                                      <p:cBhvr>
                                        <p:cTn id="59" dur="1" fill="hold">
                                          <p:stCondLst>
                                            <p:cond delay="0"/>
                                          </p:stCondLst>
                                        </p:cTn>
                                        <p:tgtEl>
                                          <p:spTgt spid="10"/>
                                        </p:tgtEl>
                                        <p:attrNameLst>
                                          <p:attrName>style.visibility</p:attrName>
                                        </p:attrNameLst>
                                      </p:cBhvr>
                                      <p:to>
                                        <p:strVal val="visible"/>
                                      </p:to>
                                    </p:set>
                                    <p:animEffect transition="in" filter="wipe(left)">
                                      <p:cBhvr>
                                        <p:cTn id="60" dur="1500"/>
                                        <p:tgtEl>
                                          <p:spTgt spid="10"/>
                                        </p:tgtEl>
                                      </p:cBhvr>
                                    </p:animEffect>
                                  </p:childTnLst>
                                </p:cTn>
                              </p:par>
                              <p:par>
                                <p:cTn id="61" presetID="22" presetClass="entr" presetSubtype="4" fill="hold" nodeType="withEffect">
                                  <p:stCondLst>
                                    <p:cond delay="2000"/>
                                  </p:stCondLst>
                                  <p:childTnLst>
                                    <p:set>
                                      <p:cBhvr>
                                        <p:cTn id="62" dur="1" fill="hold">
                                          <p:stCondLst>
                                            <p:cond delay="0"/>
                                          </p:stCondLst>
                                        </p:cTn>
                                        <p:tgtEl>
                                          <p:spTgt spid="9"/>
                                        </p:tgtEl>
                                        <p:attrNameLst>
                                          <p:attrName>style.visibility</p:attrName>
                                        </p:attrNameLst>
                                      </p:cBhvr>
                                      <p:to>
                                        <p:strVal val="visible"/>
                                      </p:to>
                                    </p:set>
                                    <p:animEffect transition="in" filter="wipe(down)">
                                      <p:cBhvr>
                                        <p:cTn id="63" dur="500"/>
                                        <p:tgtEl>
                                          <p:spTgt spid="9"/>
                                        </p:tgtEl>
                                      </p:cBhvr>
                                    </p:animEffect>
                                  </p:childTnLst>
                                </p:cTn>
                              </p:par>
                              <p:par>
                                <p:cTn id="64" presetID="22" presetClass="entr" presetSubtype="4" fill="hold" nodeType="withEffect">
                                  <p:stCondLst>
                                    <p:cond delay="2000"/>
                                  </p:stCondLst>
                                  <p:childTnLst>
                                    <p:set>
                                      <p:cBhvr>
                                        <p:cTn id="65" dur="1" fill="hold">
                                          <p:stCondLst>
                                            <p:cond delay="0"/>
                                          </p:stCondLst>
                                        </p:cTn>
                                        <p:tgtEl>
                                          <p:spTgt spid="11"/>
                                        </p:tgtEl>
                                        <p:attrNameLst>
                                          <p:attrName>style.visibility</p:attrName>
                                        </p:attrNameLst>
                                      </p:cBhvr>
                                      <p:to>
                                        <p:strVal val="visible"/>
                                      </p:to>
                                    </p:set>
                                    <p:animEffect transition="in" filter="wipe(down)">
                                      <p:cBhvr>
                                        <p:cTn id="66" dur="500"/>
                                        <p:tgtEl>
                                          <p:spTgt spid="11"/>
                                        </p:tgtEl>
                                      </p:cBhvr>
                                    </p:animEffect>
                                  </p:childTnLst>
                                </p:cTn>
                              </p:par>
                              <p:par>
                                <p:cTn id="67" presetID="22" presetClass="entr" presetSubtype="4" fill="hold" nodeType="withEffect">
                                  <p:stCondLst>
                                    <p:cond delay="2500"/>
                                  </p:stCondLst>
                                  <p:childTnLst>
                                    <p:set>
                                      <p:cBhvr>
                                        <p:cTn id="68" dur="1" fill="hold">
                                          <p:stCondLst>
                                            <p:cond delay="0"/>
                                          </p:stCondLst>
                                        </p:cTn>
                                        <p:tgtEl>
                                          <p:spTgt spid="13"/>
                                        </p:tgtEl>
                                        <p:attrNameLst>
                                          <p:attrName>style.visibility</p:attrName>
                                        </p:attrNameLst>
                                      </p:cBhvr>
                                      <p:to>
                                        <p:strVal val="visible"/>
                                      </p:to>
                                    </p:set>
                                    <p:animEffect transition="in" filter="wipe(down)">
                                      <p:cBhvr>
                                        <p:cTn id="69" dur="500"/>
                                        <p:tgtEl>
                                          <p:spTgt spid="13"/>
                                        </p:tgtEl>
                                      </p:cBhvr>
                                    </p:animEffect>
                                  </p:childTnLst>
                                </p:cTn>
                              </p:par>
                              <p:par>
                                <p:cTn id="70" presetID="22" presetClass="entr" presetSubtype="4" fill="hold" nodeType="withEffect">
                                  <p:stCondLst>
                                    <p:cond delay="2500"/>
                                  </p:stCondLst>
                                  <p:childTnLst>
                                    <p:set>
                                      <p:cBhvr>
                                        <p:cTn id="71" dur="1" fill="hold">
                                          <p:stCondLst>
                                            <p:cond delay="0"/>
                                          </p:stCondLst>
                                        </p:cTn>
                                        <p:tgtEl>
                                          <p:spTgt spid="14"/>
                                        </p:tgtEl>
                                        <p:attrNameLst>
                                          <p:attrName>style.visibility</p:attrName>
                                        </p:attrNameLst>
                                      </p:cBhvr>
                                      <p:to>
                                        <p:strVal val="visible"/>
                                      </p:to>
                                    </p:set>
                                    <p:animEffect transition="in" filter="wipe(down)">
                                      <p:cBhvr>
                                        <p:cTn id="72" dur="500"/>
                                        <p:tgtEl>
                                          <p:spTgt spid="14"/>
                                        </p:tgtEl>
                                      </p:cBhvr>
                                    </p:animEffect>
                                  </p:childTnLst>
                                </p:cTn>
                              </p:par>
                              <p:par>
                                <p:cTn id="73" presetID="22" presetClass="entr" presetSubtype="4" fill="hold" nodeType="withEffect">
                                  <p:stCondLst>
                                    <p:cond delay="3000"/>
                                  </p:stCondLst>
                                  <p:childTnLst>
                                    <p:set>
                                      <p:cBhvr>
                                        <p:cTn id="74" dur="1" fill="hold">
                                          <p:stCondLst>
                                            <p:cond delay="0"/>
                                          </p:stCondLst>
                                        </p:cTn>
                                        <p:tgtEl>
                                          <p:spTgt spid="18"/>
                                        </p:tgtEl>
                                        <p:attrNameLst>
                                          <p:attrName>style.visibility</p:attrName>
                                        </p:attrNameLst>
                                      </p:cBhvr>
                                      <p:to>
                                        <p:strVal val="visible"/>
                                      </p:to>
                                    </p:set>
                                    <p:animEffect transition="in" filter="wipe(down)">
                                      <p:cBhvr>
                                        <p:cTn id="75" dur="500"/>
                                        <p:tgtEl>
                                          <p:spTgt spid="18"/>
                                        </p:tgtEl>
                                      </p:cBhvr>
                                    </p:animEffect>
                                  </p:childTnLst>
                                </p:cTn>
                              </p:par>
                              <p:par>
                                <p:cTn id="76" presetID="22" presetClass="entr" presetSubtype="4" fill="hold" nodeType="withEffect">
                                  <p:stCondLst>
                                    <p:cond delay="3000"/>
                                  </p:stCondLst>
                                  <p:childTnLst>
                                    <p:set>
                                      <p:cBhvr>
                                        <p:cTn id="77" dur="1" fill="hold">
                                          <p:stCondLst>
                                            <p:cond delay="0"/>
                                          </p:stCondLst>
                                        </p:cTn>
                                        <p:tgtEl>
                                          <p:spTgt spid="19"/>
                                        </p:tgtEl>
                                        <p:attrNameLst>
                                          <p:attrName>style.visibility</p:attrName>
                                        </p:attrNameLst>
                                      </p:cBhvr>
                                      <p:to>
                                        <p:strVal val="visible"/>
                                      </p:to>
                                    </p:set>
                                    <p:animEffect transition="in" filter="wipe(down)">
                                      <p:cBhvr>
                                        <p:cTn id="78" dur="500"/>
                                        <p:tgtEl>
                                          <p:spTgt spid="19"/>
                                        </p:tgtEl>
                                      </p:cBhvr>
                                    </p:animEffect>
                                  </p:childTnLst>
                                </p:cTn>
                              </p:par>
                              <p:par>
                                <p:cTn id="79" presetID="22" presetClass="entr" presetSubtype="4" fill="hold" nodeType="withEffect">
                                  <p:stCondLst>
                                    <p:cond delay="3500"/>
                                  </p:stCondLst>
                                  <p:childTnLst>
                                    <p:set>
                                      <p:cBhvr>
                                        <p:cTn id="80" dur="1" fill="hold">
                                          <p:stCondLst>
                                            <p:cond delay="0"/>
                                          </p:stCondLst>
                                        </p:cTn>
                                        <p:tgtEl>
                                          <p:spTgt spid="28"/>
                                        </p:tgtEl>
                                        <p:attrNameLst>
                                          <p:attrName>style.visibility</p:attrName>
                                        </p:attrNameLst>
                                      </p:cBhvr>
                                      <p:to>
                                        <p:strVal val="visible"/>
                                      </p:to>
                                    </p:set>
                                    <p:animEffect transition="in" filter="wipe(down)">
                                      <p:cBhvr>
                                        <p:cTn id="81" dur="500"/>
                                        <p:tgtEl>
                                          <p:spTgt spid="28"/>
                                        </p:tgtEl>
                                      </p:cBhvr>
                                    </p:animEffect>
                                  </p:childTnLst>
                                </p:cTn>
                              </p:par>
                              <p:par>
                                <p:cTn id="82" presetID="22" presetClass="entr" presetSubtype="4" fill="hold" nodeType="withEffect">
                                  <p:stCondLst>
                                    <p:cond delay="3500"/>
                                  </p:stCondLst>
                                  <p:childTnLst>
                                    <p:set>
                                      <p:cBhvr>
                                        <p:cTn id="83" dur="1" fill="hold">
                                          <p:stCondLst>
                                            <p:cond delay="0"/>
                                          </p:stCondLst>
                                        </p:cTn>
                                        <p:tgtEl>
                                          <p:spTgt spid="29"/>
                                        </p:tgtEl>
                                        <p:attrNameLst>
                                          <p:attrName>style.visibility</p:attrName>
                                        </p:attrNameLst>
                                      </p:cBhvr>
                                      <p:to>
                                        <p:strVal val="visible"/>
                                      </p:to>
                                    </p:set>
                                    <p:animEffect transition="in" filter="wipe(down)">
                                      <p:cBhvr>
                                        <p:cTn id="84" dur="500"/>
                                        <p:tgtEl>
                                          <p:spTgt spid="29"/>
                                        </p:tgtEl>
                                      </p:cBhvr>
                                    </p:animEffect>
                                  </p:childTnLst>
                                </p:cTn>
                              </p:par>
                              <p:par>
                                <p:cTn id="85" presetID="22" presetClass="entr" presetSubtype="4" fill="hold" nodeType="withEffect">
                                  <p:stCondLst>
                                    <p:cond delay="4000"/>
                                  </p:stCondLst>
                                  <p:childTnLst>
                                    <p:set>
                                      <p:cBhvr>
                                        <p:cTn id="86" dur="1" fill="hold">
                                          <p:stCondLst>
                                            <p:cond delay="0"/>
                                          </p:stCondLst>
                                        </p:cTn>
                                        <p:tgtEl>
                                          <p:spTgt spid="42"/>
                                        </p:tgtEl>
                                        <p:attrNameLst>
                                          <p:attrName>style.visibility</p:attrName>
                                        </p:attrNameLst>
                                      </p:cBhvr>
                                      <p:to>
                                        <p:strVal val="visible"/>
                                      </p:to>
                                    </p:set>
                                    <p:animEffect transition="in" filter="wipe(down)">
                                      <p:cBhvr>
                                        <p:cTn id="87" dur="1000"/>
                                        <p:tgtEl>
                                          <p:spTgt spid="42"/>
                                        </p:tgtEl>
                                      </p:cBhvr>
                                    </p:animEffect>
                                  </p:childTnLst>
                                </p:cTn>
                              </p:par>
                              <p:par>
                                <p:cTn id="88" presetID="16" presetClass="entr" presetSubtype="37" fill="hold" nodeType="withEffect">
                                  <p:stCondLst>
                                    <p:cond delay="4000"/>
                                  </p:stCondLst>
                                  <p:childTnLst>
                                    <p:set>
                                      <p:cBhvr>
                                        <p:cTn id="89" dur="1" fill="hold">
                                          <p:stCondLst>
                                            <p:cond delay="0"/>
                                          </p:stCondLst>
                                        </p:cTn>
                                        <p:tgtEl>
                                          <p:spTgt spid="69"/>
                                        </p:tgtEl>
                                        <p:attrNameLst>
                                          <p:attrName>style.visibility</p:attrName>
                                        </p:attrNameLst>
                                      </p:cBhvr>
                                      <p:to>
                                        <p:strVal val="visible"/>
                                      </p:to>
                                    </p:set>
                                    <p:animEffect transition="in" filter="barn(outVertical)">
                                      <p:cBhvr>
                                        <p:cTn id="90" dur="1000"/>
                                        <p:tgtEl>
                                          <p:spTgt spid="69"/>
                                        </p:tgtEl>
                                      </p:cBhvr>
                                    </p:animEffect>
                                  </p:childTnLst>
                                </p:cTn>
                              </p:par>
                              <p:par>
                                <p:cTn id="91" presetID="10" presetClass="entr" presetSubtype="0" fill="hold" nodeType="withEffect">
                                  <p:stCondLst>
                                    <p:cond delay="2000"/>
                                  </p:stCondLst>
                                  <p:childTnLst>
                                    <p:set>
                                      <p:cBhvr>
                                        <p:cTn id="92" dur="1" fill="hold">
                                          <p:stCondLst>
                                            <p:cond delay="0"/>
                                          </p:stCondLst>
                                        </p:cTn>
                                        <p:tgtEl>
                                          <p:spTgt spid="43"/>
                                        </p:tgtEl>
                                        <p:attrNameLst>
                                          <p:attrName>style.visibility</p:attrName>
                                        </p:attrNameLst>
                                      </p:cBhvr>
                                      <p:to>
                                        <p:strVal val="visible"/>
                                      </p:to>
                                    </p:set>
                                    <p:animEffect transition="in" filter="fade">
                                      <p:cBhvr>
                                        <p:cTn id="93" dur="500"/>
                                        <p:tgtEl>
                                          <p:spTgt spid="43"/>
                                        </p:tgtEl>
                                      </p:cBhvr>
                                    </p:animEffect>
                                  </p:childTnLst>
                                </p:cTn>
                              </p:par>
                              <p:par>
                                <p:cTn id="94" presetID="10" presetClass="entr" presetSubtype="0" fill="hold" nodeType="withEffect">
                                  <p:stCondLst>
                                    <p:cond delay="2500"/>
                                  </p:stCondLst>
                                  <p:childTnLst>
                                    <p:set>
                                      <p:cBhvr>
                                        <p:cTn id="95" dur="1" fill="hold">
                                          <p:stCondLst>
                                            <p:cond delay="0"/>
                                          </p:stCondLst>
                                        </p:cTn>
                                        <p:tgtEl>
                                          <p:spTgt spid="44"/>
                                        </p:tgtEl>
                                        <p:attrNameLst>
                                          <p:attrName>style.visibility</p:attrName>
                                        </p:attrNameLst>
                                      </p:cBhvr>
                                      <p:to>
                                        <p:strVal val="visible"/>
                                      </p:to>
                                    </p:set>
                                    <p:animEffect transition="in" filter="fade">
                                      <p:cBhvr>
                                        <p:cTn id="96" dur="500"/>
                                        <p:tgtEl>
                                          <p:spTgt spid="44"/>
                                        </p:tgtEl>
                                      </p:cBhvr>
                                    </p:animEffect>
                                  </p:childTnLst>
                                </p:cTn>
                              </p:par>
                              <p:par>
                                <p:cTn id="97" presetID="10" presetClass="entr" presetSubtype="0" fill="hold" nodeType="withEffect">
                                  <p:stCondLst>
                                    <p:cond delay="3000"/>
                                  </p:stCondLst>
                                  <p:childTnLst>
                                    <p:set>
                                      <p:cBhvr>
                                        <p:cTn id="98" dur="1" fill="hold">
                                          <p:stCondLst>
                                            <p:cond delay="0"/>
                                          </p:stCondLst>
                                        </p:cTn>
                                        <p:tgtEl>
                                          <p:spTgt spid="45"/>
                                        </p:tgtEl>
                                        <p:attrNameLst>
                                          <p:attrName>style.visibility</p:attrName>
                                        </p:attrNameLst>
                                      </p:cBhvr>
                                      <p:to>
                                        <p:strVal val="visible"/>
                                      </p:to>
                                    </p:set>
                                    <p:animEffect transition="in" filter="fade">
                                      <p:cBhvr>
                                        <p:cTn id="99" dur="500"/>
                                        <p:tgtEl>
                                          <p:spTgt spid="45"/>
                                        </p:tgtEl>
                                      </p:cBhvr>
                                    </p:animEffect>
                                  </p:childTnLst>
                                </p:cTn>
                              </p:par>
                              <p:par>
                                <p:cTn id="100" presetID="10" presetClass="entr" presetSubtype="0" fill="hold" nodeType="withEffect">
                                  <p:stCondLst>
                                    <p:cond delay="3500"/>
                                  </p:stCondLst>
                                  <p:childTnLst>
                                    <p:set>
                                      <p:cBhvr>
                                        <p:cTn id="101" dur="1" fill="hold">
                                          <p:stCondLst>
                                            <p:cond delay="0"/>
                                          </p:stCondLst>
                                        </p:cTn>
                                        <p:tgtEl>
                                          <p:spTgt spid="46"/>
                                        </p:tgtEl>
                                        <p:attrNameLst>
                                          <p:attrName>style.visibility</p:attrName>
                                        </p:attrNameLst>
                                      </p:cBhvr>
                                      <p:to>
                                        <p:strVal val="visible"/>
                                      </p:to>
                                    </p:set>
                                    <p:animEffect transition="in" filter="fade">
                                      <p:cBhvr>
                                        <p:cTn id="10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4" grpId="0" animBg="1"/>
      <p:bldP spid="4" grpId="1" animBg="1"/>
      <p:bldP spid="5" grpId="0" animBg="1"/>
      <p:bldP spid="5" grpId="1" animBg="1"/>
      <p:bldP spid="6" grpId="0" animBg="1"/>
      <p:bldP spid="6" grpId="1" animBg="1"/>
      <p:bldP spid="7" grpId="0" animBg="1"/>
      <p:bldP spid="7" grpId="1" animBg="1"/>
      <p:bldP spid="8" grpId="0" animBg="1"/>
      <p:bldP spid="8"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10">
            <a:extLst>
              <a:ext uri="{FF2B5EF4-FFF2-40B4-BE49-F238E27FC236}">
                <a16:creationId xmlns:a16="http://schemas.microsoft.com/office/drawing/2014/main" id="{BD082E46-27AB-12FD-0FE4-89B4FAB1BDA1}"/>
              </a:ext>
            </a:extLst>
          </p:cNvPr>
          <p:cNvSpPr/>
          <p:nvPr/>
        </p:nvSpPr>
        <p:spPr>
          <a:xfrm>
            <a:off x="1796104" y="1773051"/>
            <a:ext cx="1581025" cy="4083581"/>
          </a:xfrm>
          <a:prstGeom prst="roundRect">
            <a:avLst>
              <a:gd name="adj" fmla="val 14728"/>
            </a:avLst>
          </a:prstGeom>
          <a:solidFill>
            <a:schemeClr val="bg1"/>
          </a:solidFill>
          <a:ln w="25400">
            <a:solidFill>
              <a:schemeClr val="bg1"/>
            </a:solidFill>
          </a:ln>
          <a:effectLst>
            <a:outerShdw blurRad="139700" dist="88900" dir="2700000" sx="98000" sy="98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bIns="36000" rtlCol="0" anchor="b"/>
          <a:lstStyle/>
          <a:p>
            <a:pPr algn="ctr"/>
            <a:r>
              <a:rPr lang="en-US" sz="1200" b="1" dirty="0">
                <a:solidFill>
                  <a:schemeClr val="accent1"/>
                </a:solidFill>
                <a:latin typeface="Montserrat" panose="00000500000000000000" pitchFamily="50" charset="0"/>
              </a:rPr>
              <a:t>1 Year</a:t>
            </a:r>
          </a:p>
        </p:txBody>
      </p:sp>
      <p:sp>
        <p:nvSpPr>
          <p:cNvPr id="52" name="Rectangle: Rounded Corners 10">
            <a:extLst>
              <a:ext uri="{FF2B5EF4-FFF2-40B4-BE49-F238E27FC236}">
                <a16:creationId xmlns:a16="http://schemas.microsoft.com/office/drawing/2014/main" id="{ABBEE042-D533-6D84-2142-CD25B0DC2EE2}"/>
              </a:ext>
            </a:extLst>
          </p:cNvPr>
          <p:cNvSpPr/>
          <p:nvPr/>
        </p:nvSpPr>
        <p:spPr>
          <a:xfrm>
            <a:off x="1832037" y="1806269"/>
            <a:ext cx="1509159" cy="3672000"/>
          </a:xfrm>
          <a:prstGeom prst="roundRect">
            <a:avLst>
              <a:gd name="adj" fmla="val 13552"/>
            </a:avLst>
          </a:prstGeom>
          <a:solidFill>
            <a:srgbClr val="F2F5FA"/>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accent1"/>
              </a:solidFill>
              <a:latin typeface="Montserrat" panose="00000500000000000000" pitchFamily="50" charset="0"/>
            </a:endParaRPr>
          </a:p>
        </p:txBody>
      </p:sp>
      <p:sp>
        <p:nvSpPr>
          <p:cNvPr id="51" name="Rectangle: Rounded Corners 10">
            <a:extLst>
              <a:ext uri="{FF2B5EF4-FFF2-40B4-BE49-F238E27FC236}">
                <a16:creationId xmlns:a16="http://schemas.microsoft.com/office/drawing/2014/main" id="{277CEF95-54CB-ECF9-264F-B18652D44441}"/>
              </a:ext>
            </a:extLst>
          </p:cNvPr>
          <p:cNvSpPr/>
          <p:nvPr/>
        </p:nvSpPr>
        <p:spPr>
          <a:xfrm>
            <a:off x="8879321" y="1773051"/>
            <a:ext cx="1581025" cy="4083581"/>
          </a:xfrm>
          <a:prstGeom prst="roundRect">
            <a:avLst>
              <a:gd name="adj" fmla="val 14728"/>
            </a:avLst>
          </a:prstGeom>
          <a:solidFill>
            <a:schemeClr val="bg1"/>
          </a:solidFill>
          <a:ln w="25400">
            <a:solidFill>
              <a:schemeClr val="bg1"/>
            </a:solidFill>
          </a:ln>
          <a:effectLst>
            <a:outerShdw blurRad="139700" dist="88900" dir="2700000" sx="98000" sy="98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bIns="36000" rtlCol="0" anchor="b"/>
          <a:lstStyle/>
          <a:p>
            <a:pPr algn="ctr"/>
            <a:r>
              <a:rPr lang="en-US" sz="1200" b="1" dirty="0">
                <a:solidFill>
                  <a:schemeClr val="accent1"/>
                </a:solidFill>
                <a:latin typeface="Montserrat" panose="00000500000000000000" pitchFamily="50" charset="0"/>
              </a:rPr>
              <a:t>5 Year</a:t>
            </a:r>
          </a:p>
        </p:txBody>
      </p:sp>
      <p:sp>
        <p:nvSpPr>
          <p:cNvPr id="3" name="TextBox 2">
            <a:extLst>
              <a:ext uri="{FF2B5EF4-FFF2-40B4-BE49-F238E27FC236}">
                <a16:creationId xmlns:a16="http://schemas.microsoft.com/office/drawing/2014/main" id="{6E655CD0-ED6C-65C0-3232-626251E39E61}"/>
              </a:ext>
            </a:extLst>
          </p:cNvPr>
          <p:cNvSpPr txBox="1"/>
          <p:nvPr/>
        </p:nvSpPr>
        <p:spPr>
          <a:xfrm>
            <a:off x="3700960" y="486545"/>
            <a:ext cx="4790094" cy="553998"/>
          </a:xfrm>
          <a:prstGeom prst="rect">
            <a:avLst/>
          </a:prstGeom>
          <a:noFill/>
        </p:spPr>
        <p:txBody>
          <a:bodyPr wrap="none" rtlCol="0">
            <a:spAutoFit/>
          </a:bodyPr>
          <a:lstStyle/>
          <a:p>
            <a:pPr algn="ctr"/>
            <a:r>
              <a:rPr lang="en-US" sz="3000" dirty="0">
                <a:solidFill>
                  <a:schemeClr val="tx2">
                    <a:lumMod val="60000"/>
                    <a:lumOff val="40000"/>
                  </a:schemeClr>
                </a:solidFill>
                <a:latin typeface="Montserrat" panose="00000500000000000000" pitchFamily="50" charset="0"/>
              </a:rPr>
              <a:t>Budget Impact Analysis</a:t>
            </a:r>
          </a:p>
        </p:txBody>
      </p:sp>
      <p:sp>
        <p:nvSpPr>
          <p:cNvPr id="8" name="Rectangle: Rounded Corners 10">
            <a:extLst>
              <a:ext uri="{FF2B5EF4-FFF2-40B4-BE49-F238E27FC236}">
                <a16:creationId xmlns:a16="http://schemas.microsoft.com/office/drawing/2014/main" id="{90788418-E7D5-FEE8-9248-5328A1BB1481}"/>
              </a:ext>
            </a:extLst>
          </p:cNvPr>
          <p:cNvSpPr/>
          <p:nvPr/>
        </p:nvSpPr>
        <p:spPr>
          <a:xfrm>
            <a:off x="5337741" y="1773051"/>
            <a:ext cx="1581025" cy="4083581"/>
          </a:xfrm>
          <a:prstGeom prst="roundRect">
            <a:avLst>
              <a:gd name="adj" fmla="val 14728"/>
            </a:avLst>
          </a:prstGeom>
          <a:solidFill>
            <a:schemeClr val="bg1"/>
          </a:solidFill>
          <a:ln w="25400">
            <a:solidFill>
              <a:schemeClr val="bg1"/>
            </a:solidFill>
          </a:ln>
          <a:effectLst>
            <a:outerShdw blurRad="139700" dist="88900" dir="2700000" sx="98000" sy="98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bIns="36000" rtlCol="0" anchor="b"/>
          <a:lstStyle/>
          <a:p>
            <a:pPr algn="ctr"/>
            <a:r>
              <a:rPr lang="en-US" sz="1200" b="1" dirty="0">
                <a:solidFill>
                  <a:schemeClr val="accent1"/>
                </a:solidFill>
                <a:latin typeface="Montserrat" panose="00000500000000000000" pitchFamily="50" charset="0"/>
              </a:rPr>
              <a:t>3 Year</a:t>
            </a:r>
          </a:p>
        </p:txBody>
      </p:sp>
      <p:sp>
        <p:nvSpPr>
          <p:cNvPr id="9" name="Rectangle: Rounded Corners 10">
            <a:extLst>
              <a:ext uri="{FF2B5EF4-FFF2-40B4-BE49-F238E27FC236}">
                <a16:creationId xmlns:a16="http://schemas.microsoft.com/office/drawing/2014/main" id="{4964207B-0164-9FF1-20EB-4D2CB1FA4263}"/>
              </a:ext>
            </a:extLst>
          </p:cNvPr>
          <p:cNvSpPr/>
          <p:nvPr/>
        </p:nvSpPr>
        <p:spPr>
          <a:xfrm>
            <a:off x="3566922" y="1773051"/>
            <a:ext cx="1581025" cy="4083581"/>
          </a:xfrm>
          <a:prstGeom prst="roundRect">
            <a:avLst>
              <a:gd name="adj" fmla="val 14728"/>
            </a:avLst>
          </a:prstGeom>
          <a:solidFill>
            <a:schemeClr val="bg1"/>
          </a:solidFill>
          <a:ln w="25400">
            <a:solidFill>
              <a:schemeClr val="bg1"/>
            </a:solidFill>
          </a:ln>
          <a:effectLst>
            <a:outerShdw blurRad="139700" dist="88900" dir="2700000" sx="98000" sy="98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bIns="36000" rtlCol="0" anchor="b"/>
          <a:lstStyle/>
          <a:p>
            <a:pPr algn="ctr"/>
            <a:r>
              <a:rPr lang="en-US" sz="1200" b="1" dirty="0">
                <a:solidFill>
                  <a:schemeClr val="accent1"/>
                </a:solidFill>
                <a:latin typeface="Montserrat" panose="00000500000000000000" pitchFamily="50" charset="0"/>
              </a:rPr>
              <a:t>2 Year</a:t>
            </a:r>
          </a:p>
        </p:txBody>
      </p:sp>
      <p:sp>
        <p:nvSpPr>
          <p:cNvPr id="10" name="Rectangle: Rounded Corners 10">
            <a:extLst>
              <a:ext uri="{FF2B5EF4-FFF2-40B4-BE49-F238E27FC236}">
                <a16:creationId xmlns:a16="http://schemas.microsoft.com/office/drawing/2014/main" id="{32574151-0397-2DBD-B5DF-0E58232A843F}"/>
              </a:ext>
            </a:extLst>
          </p:cNvPr>
          <p:cNvSpPr/>
          <p:nvPr/>
        </p:nvSpPr>
        <p:spPr>
          <a:xfrm>
            <a:off x="7108559" y="1773051"/>
            <a:ext cx="1581025" cy="4083581"/>
          </a:xfrm>
          <a:prstGeom prst="roundRect">
            <a:avLst>
              <a:gd name="adj" fmla="val 14728"/>
            </a:avLst>
          </a:prstGeom>
          <a:solidFill>
            <a:schemeClr val="bg1"/>
          </a:solidFill>
          <a:ln w="25400">
            <a:solidFill>
              <a:schemeClr val="bg1"/>
            </a:solidFill>
          </a:ln>
          <a:effectLst>
            <a:outerShdw blurRad="139700" dist="88900" dir="2700000" sx="98000" sy="98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bIns="36000" rtlCol="0" anchor="b"/>
          <a:lstStyle/>
          <a:p>
            <a:pPr algn="ctr"/>
            <a:r>
              <a:rPr lang="en-US" sz="1200" b="1" dirty="0">
                <a:solidFill>
                  <a:schemeClr val="accent1"/>
                </a:solidFill>
                <a:latin typeface="Montserrat" panose="00000500000000000000" pitchFamily="50" charset="0"/>
              </a:rPr>
              <a:t>4 Year</a:t>
            </a:r>
          </a:p>
        </p:txBody>
      </p:sp>
      <p:sp>
        <p:nvSpPr>
          <p:cNvPr id="53" name="Rectangle: Rounded Corners 10">
            <a:extLst>
              <a:ext uri="{FF2B5EF4-FFF2-40B4-BE49-F238E27FC236}">
                <a16:creationId xmlns:a16="http://schemas.microsoft.com/office/drawing/2014/main" id="{E1E6D55F-7426-A584-A5CC-2A8BD20DD7F2}"/>
              </a:ext>
            </a:extLst>
          </p:cNvPr>
          <p:cNvSpPr/>
          <p:nvPr/>
        </p:nvSpPr>
        <p:spPr>
          <a:xfrm>
            <a:off x="3602855" y="1806269"/>
            <a:ext cx="1509159" cy="3672000"/>
          </a:xfrm>
          <a:prstGeom prst="roundRect">
            <a:avLst>
              <a:gd name="adj" fmla="val 13552"/>
            </a:avLst>
          </a:prstGeom>
          <a:solidFill>
            <a:srgbClr val="F2F5FA"/>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accent1"/>
              </a:solidFill>
              <a:latin typeface="Montserrat" panose="00000500000000000000" pitchFamily="50" charset="0"/>
            </a:endParaRPr>
          </a:p>
        </p:txBody>
      </p:sp>
      <p:sp>
        <p:nvSpPr>
          <p:cNvPr id="54" name="Rectangle: Rounded Corners 10">
            <a:extLst>
              <a:ext uri="{FF2B5EF4-FFF2-40B4-BE49-F238E27FC236}">
                <a16:creationId xmlns:a16="http://schemas.microsoft.com/office/drawing/2014/main" id="{8AD35223-5EFC-F7B0-9727-27047B020199}"/>
              </a:ext>
            </a:extLst>
          </p:cNvPr>
          <p:cNvSpPr/>
          <p:nvPr/>
        </p:nvSpPr>
        <p:spPr>
          <a:xfrm>
            <a:off x="5373674" y="1806269"/>
            <a:ext cx="1509159" cy="3672000"/>
          </a:xfrm>
          <a:prstGeom prst="roundRect">
            <a:avLst>
              <a:gd name="adj" fmla="val 13552"/>
            </a:avLst>
          </a:prstGeom>
          <a:solidFill>
            <a:srgbClr val="F2F5FA"/>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accent1"/>
              </a:solidFill>
              <a:latin typeface="Montserrat" panose="00000500000000000000" pitchFamily="50" charset="0"/>
            </a:endParaRPr>
          </a:p>
        </p:txBody>
      </p:sp>
      <p:sp>
        <p:nvSpPr>
          <p:cNvPr id="55" name="Rectangle: Rounded Corners 10">
            <a:extLst>
              <a:ext uri="{FF2B5EF4-FFF2-40B4-BE49-F238E27FC236}">
                <a16:creationId xmlns:a16="http://schemas.microsoft.com/office/drawing/2014/main" id="{89E5A04C-F3BB-65D4-2C51-4713C1B4E3FA}"/>
              </a:ext>
            </a:extLst>
          </p:cNvPr>
          <p:cNvSpPr/>
          <p:nvPr/>
        </p:nvSpPr>
        <p:spPr>
          <a:xfrm>
            <a:off x="7144492" y="1806269"/>
            <a:ext cx="1509159" cy="3672000"/>
          </a:xfrm>
          <a:prstGeom prst="roundRect">
            <a:avLst>
              <a:gd name="adj" fmla="val 13552"/>
            </a:avLst>
          </a:prstGeom>
          <a:solidFill>
            <a:srgbClr val="F2F5FA"/>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accent1"/>
              </a:solidFill>
              <a:latin typeface="Montserrat" panose="00000500000000000000" pitchFamily="50" charset="0"/>
            </a:endParaRPr>
          </a:p>
        </p:txBody>
      </p:sp>
      <p:sp>
        <p:nvSpPr>
          <p:cNvPr id="56" name="Rectangle: Rounded Corners 10">
            <a:extLst>
              <a:ext uri="{FF2B5EF4-FFF2-40B4-BE49-F238E27FC236}">
                <a16:creationId xmlns:a16="http://schemas.microsoft.com/office/drawing/2014/main" id="{FAEAA3A6-2C7F-29AC-7F47-59BEFF97CD11}"/>
              </a:ext>
            </a:extLst>
          </p:cNvPr>
          <p:cNvSpPr/>
          <p:nvPr/>
        </p:nvSpPr>
        <p:spPr>
          <a:xfrm>
            <a:off x="8915254" y="1806269"/>
            <a:ext cx="1509159" cy="3672000"/>
          </a:xfrm>
          <a:prstGeom prst="roundRect">
            <a:avLst>
              <a:gd name="adj" fmla="val 13552"/>
            </a:avLst>
          </a:prstGeom>
          <a:solidFill>
            <a:srgbClr val="F2F5FA"/>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accent1"/>
              </a:solidFill>
              <a:latin typeface="Montserrat" panose="00000500000000000000" pitchFamily="50" charset="0"/>
            </a:endParaRPr>
          </a:p>
        </p:txBody>
      </p:sp>
      <p:graphicFrame>
        <p:nvGraphicFramePr>
          <p:cNvPr id="12" name="Table 10">
            <a:extLst>
              <a:ext uri="{FF2B5EF4-FFF2-40B4-BE49-F238E27FC236}">
                <a16:creationId xmlns:a16="http://schemas.microsoft.com/office/drawing/2014/main" id="{8D82D109-071B-45FF-C4BE-89AD8BF41C97}"/>
              </a:ext>
            </a:extLst>
          </p:cNvPr>
          <p:cNvGraphicFramePr>
            <a:graphicFrameLocks noGrp="1"/>
          </p:cNvGraphicFramePr>
          <p:nvPr>
            <p:extLst>
              <p:ext uri="{D42A27DB-BD31-4B8C-83A1-F6EECF244321}">
                <p14:modId xmlns:p14="http://schemas.microsoft.com/office/powerpoint/2010/main" val="444834970"/>
              </p:ext>
            </p:extLst>
          </p:nvPr>
        </p:nvGraphicFramePr>
        <p:xfrm>
          <a:off x="1107092" y="2096051"/>
          <a:ext cx="9991488" cy="3320350"/>
        </p:xfrm>
        <a:graphic>
          <a:graphicData uri="http://schemas.openxmlformats.org/drawingml/2006/table">
            <a:tbl>
              <a:tblPr firstRow="1" bandRow="1">
                <a:tableStyleId>{5C22544A-7EE6-4342-B048-85BDC9FD1C3A}</a:tableStyleId>
              </a:tblPr>
              <a:tblGrid>
                <a:gridCol w="9991488">
                  <a:extLst>
                    <a:ext uri="{9D8B030D-6E8A-4147-A177-3AD203B41FA5}">
                      <a16:colId xmlns:a16="http://schemas.microsoft.com/office/drawing/2014/main" val="3958805458"/>
                    </a:ext>
                  </a:extLst>
                </a:gridCol>
              </a:tblGrid>
              <a:tr h="332035">
                <a:tc>
                  <a:txBody>
                    <a:bodyPr/>
                    <a:lstStyle/>
                    <a:p>
                      <a:endParaRPr lang="en-UA" sz="800" dirty="0"/>
                    </a:p>
                  </a:txBody>
                  <a:tcPr marL="110642" marR="110642">
                    <a:lnL w="12700" cmpd="sng">
                      <a:noFill/>
                    </a:lnL>
                    <a:lnR w="12700" cmpd="sng">
                      <a:noFill/>
                    </a:lnR>
                    <a:lnT w="9525" cap="flat" cmpd="sng" algn="ctr">
                      <a:solidFill>
                        <a:schemeClr val="accent1">
                          <a:lumMod val="20000"/>
                          <a:lumOff val="80000"/>
                        </a:schemeClr>
                      </a:solidFill>
                      <a:prstDash val="solid"/>
                      <a:round/>
                      <a:headEnd type="none" w="med" len="med"/>
                      <a:tailEnd type="none" w="med" len="med"/>
                    </a:lnT>
                    <a:lnB w="9525"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1255495"/>
                  </a:ext>
                </a:extLst>
              </a:tr>
              <a:tr h="332035">
                <a:tc>
                  <a:txBody>
                    <a:bodyPr/>
                    <a:lstStyle/>
                    <a:p>
                      <a:endParaRPr lang="en-UA" sz="800" dirty="0"/>
                    </a:p>
                  </a:txBody>
                  <a:tcPr marL="110642" marR="110642">
                    <a:lnL w="12700" cmpd="sng">
                      <a:noFill/>
                    </a:lnL>
                    <a:lnR w="12700" cmpd="sng">
                      <a:noFill/>
                    </a:lnR>
                    <a:lnT w="9525" cap="flat" cmpd="sng" algn="ctr">
                      <a:solidFill>
                        <a:schemeClr val="accent1">
                          <a:lumMod val="20000"/>
                          <a:lumOff val="80000"/>
                        </a:schemeClr>
                      </a:solidFill>
                      <a:prstDash val="solid"/>
                      <a:round/>
                      <a:headEnd type="none" w="med" len="med"/>
                      <a:tailEnd type="none" w="med" len="med"/>
                    </a:lnT>
                    <a:lnB w="9525"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1674845"/>
                  </a:ext>
                </a:extLst>
              </a:tr>
              <a:tr h="332035">
                <a:tc>
                  <a:txBody>
                    <a:bodyPr/>
                    <a:lstStyle/>
                    <a:p>
                      <a:endParaRPr lang="en-UA" sz="800" dirty="0"/>
                    </a:p>
                  </a:txBody>
                  <a:tcPr marL="110642" marR="110642">
                    <a:lnL w="12700" cmpd="sng">
                      <a:noFill/>
                    </a:lnL>
                    <a:lnR w="12700" cmpd="sng">
                      <a:noFill/>
                    </a:lnR>
                    <a:lnT w="9525" cap="flat" cmpd="sng" algn="ctr">
                      <a:solidFill>
                        <a:schemeClr val="accent1">
                          <a:lumMod val="20000"/>
                          <a:lumOff val="80000"/>
                        </a:schemeClr>
                      </a:solidFill>
                      <a:prstDash val="solid"/>
                      <a:round/>
                      <a:headEnd type="none" w="med" len="med"/>
                      <a:tailEnd type="none" w="med" len="med"/>
                    </a:lnT>
                    <a:lnB w="9525"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73234766"/>
                  </a:ext>
                </a:extLst>
              </a:tr>
              <a:tr h="332035">
                <a:tc>
                  <a:txBody>
                    <a:bodyPr/>
                    <a:lstStyle/>
                    <a:p>
                      <a:endParaRPr lang="en-UA" sz="800" dirty="0"/>
                    </a:p>
                  </a:txBody>
                  <a:tcPr marL="110642" marR="110642">
                    <a:lnL w="12700" cmpd="sng">
                      <a:noFill/>
                    </a:lnL>
                    <a:lnR w="12700" cmpd="sng">
                      <a:noFill/>
                    </a:lnR>
                    <a:lnT w="9525" cap="flat" cmpd="sng" algn="ctr">
                      <a:solidFill>
                        <a:schemeClr val="accent1">
                          <a:lumMod val="20000"/>
                          <a:lumOff val="80000"/>
                        </a:schemeClr>
                      </a:solidFill>
                      <a:prstDash val="solid"/>
                      <a:round/>
                      <a:headEnd type="none" w="med" len="med"/>
                      <a:tailEnd type="none" w="med" len="med"/>
                    </a:lnT>
                    <a:lnB w="9525"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7458774"/>
                  </a:ext>
                </a:extLst>
              </a:tr>
              <a:tr h="332035">
                <a:tc>
                  <a:txBody>
                    <a:bodyPr/>
                    <a:lstStyle/>
                    <a:p>
                      <a:endParaRPr lang="en-UA" sz="800" dirty="0"/>
                    </a:p>
                  </a:txBody>
                  <a:tcPr marL="110642" marR="110642">
                    <a:lnL w="12700" cmpd="sng">
                      <a:noFill/>
                    </a:lnL>
                    <a:lnR w="12700" cmpd="sng">
                      <a:noFill/>
                    </a:lnR>
                    <a:lnT w="9525" cap="flat" cmpd="sng" algn="ctr">
                      <a:solidFill>
                        <a:schemeClr val="accent1">
                          <a:lumMod val="20000"/>
                          <a:lumOff val="80000"/>
                        </a:schemeClr>
                      </a:solidFill>
                      <a:prstDash val="solid"/>
                      <a:round/>
                      <a:headEnd type="none" w="med" len="med"/>
                      <a:tailEnd type="none" w="med" len="med"/>
                    </a:lnT>
                    <a:lnB w="9525"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8023343"/>
                  </a:ext>
                </a:extLst>
              </a:tr>
              <a:tr h="332035">
                <a:tc>
                  <a:txBody>
                    <a:bodyPr/>
                    <a:lstStyle/>
                    <a:p>
                      <a:endParaRPr lang="en-UA" sz="800" dirty="0"/>
                    </a:p>
                  </a:txBody>
                  <a:tcPr marL="110642" marR="110642">
                    <a:lnL w="12700" cmpd="sng">
                      <a:noFill/>
                    </a:lnL>
                    <a:lnR w="12700" cmpd="sng">
                      <a:noFill/>
                    </a:lnR>
                    <a:lnT w="9525" cap="flat" cmpd="sng" algn="ctr">
                      <a:solidFill>
                        <a:schemeClr val="accent1">
                          <a:lumMod val="20000"/>
                          <a:lumOff val="80000"/>
                        </a:schemeClr>
                      </a:solidFill>
                      <a:prstDash val="solid"/>
                      <a:round/>
                      <a:headEnd type="none" w="med" len="med"/>
                      <a:tailEnd type="none" w="med" len="med"/>
                    </a:lnT>
                    <a:lnB w="9525"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0627944"/>
                  </a:ext>
                </a:extLst>
              </a:tr>
              <a:tr h="332035">
                <a:tc>
                  <a:txBody>
                    <a:bodyPr/>
                    <a:lstStyle/>
                    <a:p>
                      <a:endParaRPr lang="en-UA" sz="800" dirty="0"/>
                    </a:p>
                  </a:txBody>
                  <a:tcPr marL="110642" marR="110642">
                    <a:lnL w="12700" cmpd="sng">
                      <a:noFill/>
                    </a:lnL>
                    <a:lnR w="12700" cmpd="sng">
                      <a:noFill/>
                    </a:lnR>
                    <a:lnT w="9525" cap="flat" cmpd="sng" algn="ctr">
                      <a:solidFill>
                        <a:schemeClr val="accent1">
                          <a:lumMod val="20000"/>
                          <a:lumOff val="80000"/>
                        </a:schemeClr>
                      </a:solidFill>
                      <a:prstDash val="solid"/>
                      <a:round/>
                      <a:headEnd type="none" w="med" len="med"/>
                      <a:tailEnd type="none" w="med" len="med"/>
                    </a:lnT>
                    <a:lnB w="9525"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2059531"/>
                  </a:ext>
                </a:extLst>
              </a:tr>
              <a:tr h="332035">
                <a:tc>
                  <a:txBody>
                    <a:bodyPr/>
                    <a:lstStyle/>
                    <a:p>
                      <a:endParaRPr lang="en-UA" sz="800" dirty="0"/>
                    </a:p>
                  </a:txBody>
                  <a:tcPr marL="110642" marR="110642">
                    <a:lnL w="12700" cmpd="sng">
                      <a:noFill/>
                    </a:lnL>
                    <a:lnR w="12700" cmpd="sng">
                      <a:noFill/>
                    </a:lnR>
                    <a:lnT w="9525" cap="flat" cmpd="sng" algn="ctr">
                      <a:solidFill>
                        <a:schemeClr val="accent1">
                          <a:lumMod val="20000"/>
                          <a:lumOff val="80000"/>
                        </a:schemeClr>
                      </a:solidFill>
                      <a:prstDash val="solid"/>
                      <a:round/>
                      <a:headEnd type="none" w="med" len="med"/>
                      <a:tailEnd type="none" w="med" len="med"/>
                    </a:lnT>
                    <a:lnB w="9525"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2308799"/>
                  </a:ext>
                </a:extLst>
              </a:tr>
              <a:tr h="332035">
                <a:tc>
                  <a:txBody>
                    <a:bodyPr/>
                    <a:lstStyle/>
                    <a:p>
                      <a:endParaRPr lang="en-UA" sz="800" dirty="0"/>
                    </a:p>
                  </a:txBody>
                  <a:tcPr marL="110642" marR="110642">
                    <a:lnL w="12700" cmpd="sng">
                      <a:noFill/>
                    </a:lnL>
                    <a:lnR w="12700" cmpd="sng">
                      <a:noFill/>
                    </a:lnR>
                    <a:lnT w="9525" cap="flat" cmpd="sng" algn="ctr">
                      <a:solidFill>
                        <a:schemeClr val="accent1">
                          <a:lumMod val="20000"/>
                          <a:lumOff val="80000"/>
                        </a:schemeClr>
                      </a:solidFill>
                      <a:prstDash val="solid"/>
                      <a:round/>
                      <a:headEnd type="none" w="med" len="med"/>
                      <a:tailEnd type="none" w="med" len="med"/>
                    </a:lnT>
                    <a:lnB w="9525"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2024737"/>
                  </a:ext>
                </a:extLst>
              </a:tr>
              <a:tr h="332035">
                <a:tc>
                  <a:txBody>
                    <a:bodyPr/>
                    <a:lstStyle/>
                    <a:p>
                      <a:endParaRPr lang="en-UA" sz="800" dirty="0"/>
                    </a:p>
                  </a:txBody>
                  <a:tcPr marL="110642" marR="110642">
                    <a:lnL w="12700" cmpd="sng">
                      <a:noFill/>
                    </a:lnL>
                    <a:lnR w="12700" cmpd="sng">
                      <a:noFill/>
                    </a:lnR>
                    <a:lnT w="9525" cap="flat" cmpd="sng" algn="ctr">
                      <a:solidFill>
                        <a:schemeClr val="accent1">
                          <a:lumMod val="20000"/>
                          <a:lumOff val="80000"/>
                        </a:schemeClr>
                      </a:solidFill>
                      <a:prstDash val="solid"/>
                      <a:round/>
                      <a:headEnd type="none" w="med" len="med"/>
                      <a:tailEnd type="none" w="med" len="med"/>
                    </a:lnT>
                    <a:lnB w="9525"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1389481"/>
                  </a:ext>
                </a:extLst>
              </a:tr>
            </a:tbl>
          </a:graphicData>
        </a:graphic>
      </p:graphicFrame>
      <p:sp>
        <p:nvSpPr>
          <p:cNvPr id="57" name="Rectangle 56">
            <a:extLst>
              <a:ext uri="{FF2B5EF4-FFF2-40B4-BE49-F238E27FC236}">
                <a16:creationId xmlns:a16="http://schemas.microsoft.com/office/drawing/2014/main" id="{C1B7704C-C6F9-EE80-5B52-E416695BFDE1}"/>
              </a:ext>
            </a:extLst>
          </p:cNvPr>
          <p:cNvSpPr/>
          <p:nvPr/>
        </p:nvSpPr>
        <p:spPr>
          <a:xfrm>
            <a:off x="1107092" y="5443419"/>
            <a:ext cx="636494" cy="14793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nSpc>
                <a:spcPts val="1680"/>
              </a:lnSpc>
            </a:pPr>
            <a:r>
              <a:rPr lang="en-US" sz="900" b="1" dirty="0">
                <a:solidFill>
                  <a:schemeClr val="tx2">
                    <a:lumMod val="60000"/>
                    <a:lumOff val="40000"/>
                  </a:schemeClr>
                </a:solidFill>
                <a:latin typeface="Montserrat" panose="00000500000000000000" pitchFamily="50" charset="0"/>
              </a:rPr>
              <a:t>-200,000</a:t>
            </a:r>
            <a:endParaRPr lang="en-US" sz="700" dirty="0">
              <a:solidFill>
                <a:schemeClr val="tx2">
                  <a:lumMod val="60000"/>
                  <a:lumOff val="40000"/>
                </a:schemeClr>
              </a:solidFill>
              <a:latin typeface="Montserrat" panose="00000500000000000000" pitchFamily="50" charset="0"/>
            </a:endParaRPr>
          </a:p>
        </p:txBody>
      </p:sp>
      <p:sp>
        <p:nvSpPr>
          <p:cNvPr id="58" name="Rectangle 57">
            <a:extLst>
              <a:ext uri="{FF2B5EF4-FFF2-40B4-BE49-F238E27FC236}">
                <a16:creationId xmlns:a16="http://schemas.microsoft.com/office/drawing/2014/main" id="{A7F88432-E116-1B8E-F01F-84C829F56144}"/>
              </a:ext>
            </a:extLst>
          </p:cNvPr>
          <p:cNvSpPr/>
          <p:nvPr/>
        </p:nvSpPr>
        <p:spPr>
          <a:xfrm>
            <a:off x="1107092" y="5111724"/>
            <a:ext cx="636494" cy="14793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nSpc>
                <a:spcPts val="1680"/>
              </a:lnSpc>
            </a:pPr>
            <a:r>
              <a:rPr lang="en-US" sz="900" b="1" dirty="0">
                <a:solidFill>
                  <a:schemeClr val="tx2">
                    <a:lumMod val="60000"/>
                    <a:lumOff val="40000"/>
                  </a:schemeClr>
                </a:solidFill>
                <a:latin typeface="Montserrat" panose="00000500000000000000" pitchFamily="50" charset="0"/>
              </a:rPr>
              <a:t>-160,000</a:t>
            </a:r>
            <a:endParaRPr lang="en-US" sz="700" dirty="0">
              <a:solidFill>
                <a:schemeClr val="tx2">
                  <a:lumMod val="60000"/>
                  <a:lumOff val="40000"/>
                </a:schemeClr>
              </a:solidFill>
              <a:latin typeface="Montserrat" panose="00000500000000000000" pitchFamily="50" charset="0"/>
            </a:endParaRPr>
          </a:p>
        </p:txBody>
      </p:sp>
      <p:sp>
        <p:nvSpPr>
          <p:cNvPr id="59" name="Rectangle 58">
            <a:extLst>
              <a:ext uri="{FF2B5EF4-FFF2-40B4-BE49-F238E27FC236}">
                <a16:creationId xmlns:a16="http://schemas.microsoft.com/office/drawing/2014/main" id="{7DDC4D29-A025-4ECA-F4BC-665B05F0A092}"/>
              </a:ext>
            </a:extLst>
          </p:cNvPr>
          <p:cNvSpPr/>
          <p:nvPr/>
        </p:nvSpPr>
        <p:spPr>
          <a:xfrm>
            <a:off x="1107092" y="4780030"/>
            <a:ext cx="636494" cy="14793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nSpc>
                <a:spcPts val="1680"/>
              </a:lnSpc>
            </a:pPr>
            <a:r>
              <a:rPr lang="en-US" sz="900" b="1" dirty="0">
                <a:solidFill>
                  <a:schemeClr val="tx2">
                    <a:lumMod val="60000"/>
                    <a:lumOff val="40000"/>
                  </a:schemeClr>
                </a:solidFill>
                <a:latin typeface="Montserrat" panose="00000500000000000000" pitchFamily="50" charset="0"/>
              </a:rPr>
              <a:t>-120,000</a:t>
            </a:r>
            <a:endParaRPr lang="en-US" sz="700" dirty="0">
              <a:solidFill>
                <a:schemeClr val="tx2">
                  <a:lumMod val="60000"/>
                  <a:lumOff val="40000"/>
                </a:schemeClr>
              </a:solidFill>
              <a:latin typeface="Montserrat" panose="00000500000000000000" pitchFamily="50" charset="0"/>
            </a:endParaRPr>
          </a:p>
        </p:txBody>
      </p:sp>
      <p:sp>
        <p:nvSpPr>
          <p:cNvPr id="60" name="Rectangle 59">
            <a:extLst>
              <a:ext uri="{FF2B5EF4-FFF2-40B4-BE49-F238E27FC236}">
                <a16:creationId xmlns:a16="http://schemas.microsoft.com/office/drawing/2014/main" id="{FA5EDF77-4044-9E5B-93D4-45D9A5CC9E9C}"/>
              </a:ext>
            </a:extLst>
          </p:cNvPr>
          <p:cNvSpPr/>
          <p:nvPr/>
        </p:nvSpPr>
        <p:spPr>
          <a:xfrm>
            <a:off x="1107092" y="4446181"/>
            <a:ext cx="636494" cy="14793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nSpc>
                <a:spcPts val="1680"/>
              </a:lnSpc>
            </a:pPr>
            <a:r>
              <a:rPr lang="en-US" sz="900" b="1" dirty="0">
                <a:solidFill>
                  <a:schemeClr val="tx2">
                    <a:lumMod val="60000"/>
                    <a:lumOff val="40000"/>
                  </a:schemeClr>
                </a:solidFill>
                <a:latin typeface="Montserrat" panose="00000500000000000000" pitchFamily="50" charset="0"/>
              </a:rPr>
              <a:t>-80,000</a:t>
            </a:r>
            <a:endParaRPr lang="en-US" sz="700" dirty="0">
              <a:solidFill>
                <a:schemeClr val="tx2">
                  <a:lumMod val="60000"/>
                  <a:lumOff val="40000"/>
                </a:schemeClr>
              </a:solidFill>
              <a:latin typeface="Montserrat" panose="00000500000000000000" pitchFamily="50" charset="0"/>
            </a:endParaRPr>
          </a:p>
        </p:txBody>
      </p:sp>
      <p:sp>
        <p:nvSpPr>
          <p:cNvPr id="61" name="Rectangle 60">
            <a:extLst>
              <a:ext uri="{FF2B5EF4-FFF2-40B4-BE49-F238E27FC236}">
                <a16:creationId xmlns:a16="http://schemas.microsoft.com/office/drawing/2014/main" id="{F8E9AC5D-930E-7632-9BBA-1A729844B817}"/>
              </a:ext>
            </a:extLst>
          </p:cNvPr>
          <p:cNvSpPr/>
          <p:nvPr/>
        </p:nvSpPr>
        <p:spPr>
          <a:xfrm>
            <a:off x="1107092" y="4114487"/>
            <a:ext cx="636494" cy="14793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nSpc>
                <a:spcPts val="1680"/>
              </a:lnSpc>
            </a:pPr>
            <a:r>
              <a:rPr lang="en-US" sz="900" b="1" dirty="0">
                <a:solidFill>
                  <a:schemeClr val="tx2">
                    <a:lumMod val="60000"/>
                    <a:lumOff val="40000"/>
                  </a:schemeClr>
                </a:solidFill>
                <a:latin typeface="Montserrat" panose="00000500000000000000" pitchFamily="50" charset="0"/>
              </a:rPr>
              <a:t>-40,000</a:t>
            </a:r>
            <a:endParaRPr lang="en-US" sz="700" dirty="0">
              <a:solidFill>
                <a:schemeClr val="tx2">
                  <a:lumMod val="60000"/>
                  <a:lumOff val="40000"/>
                </a:schemeClr>
              </a:solidFill>
              <a:latin typeface="Montserrat" panose="00000500000000000000" pitchFamily="50" charset="0"/>
            </a:endParaRPr>
          </a:p>
        </p:txBody>
      </p:sp>
      <p:sp>
        <p:nvSpPr>
          <p:cNvPr id="62" name="Rectangle 61">
            <a:extLst>
              <a:ext uri="{FF2B5EF4-FFF2-40B4-BE49-F238E27FC236}">
                <a16:creationId xmlns:a16="http://schemas.microsoft.com/office/drawing/2014/main" id="{2B87CF38-D5DC-DFEA-5379-FD086CFCE835}"/>
              </a:ext>
            </a:extLst>
          </p:cNvPr>
          <p:cNvSpPr/>
          <p:nvPr/>
        </p:nvSpPr>
        <p:spPr>
          <a:xfrm>
            <a:off x="1107092" y="3783651"/>
            <a:ext cx="636494" cy="14793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nSpc>
                <a:spcPts val="1680"/>
              </a:lnSpc>
            </a:pPr>
            <a:r>
              <a:rPr lang="en-US" sz="900" b="1" dirty="0">
                <a:solidFill>
                  <a:schemeClr val="tx2">
                    <a:lumMod val="60000"/>
                    <a:lumOff val="40000"/>
                  </a:schemeClr>
                </a:solidFill>
                <a:latin typeface="Montserrat" panose="00000500000000000000" pitchFamily="50" charset="0"/>
              </a:rPr>
              <a:t>0</a:t>
            </a:r>
            <a:endParaRPr lang="en-US" sz="700" dirty="0">
              <a:solidFill>
                <a:schemeClr val="tx2">
                  <a:lumMod val="60000"/>
                  <a:lumOff val="40000"/>
                </a:schemeClr>
              </a:solidFill>
              <a:latin typeface="Montserrat" panose="00000500000000000000" pitchFamily="50" charset="0"/>
            </a:endParaRPr>
          </a:p>
        </p:txBody>
      </p:sp>
      <p:sp>
        <p:nvSpPr>
          <p:cNvPr id="68" name="Rectangle 67">
            <a:extLst>
              <a:ext uri="{FF2B5EF4-FFF2-40B4-BE49-F238E27FC236}">
                <a16:creationId xmlns:a16="http://schemas.microsoft.com/office/drawing/2014/main" id="{20369641-B987-C631-F740-D6FFA699C0AF}"/>
              </a:ext>
            </a:extLst>
          </p:cNvPr>
          <p:cNvSpPr/>
          <p:nvPr/>
        </p:nvSpPr>
        <p:spPr>
          <a:xfrm>
            <a:off x="1107092" y="3454014"/>
            <a:ext cx="636494" cy="14793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nSpc>
                <a:spcPts val="1680"/>
              </a:lnSpc>
            </a:pPr>
            <a:r>
              <a:rPr lang="en-US" sz="900" b="1" dirty="0">
                <a:solidFill>
                  <a:schemeClr val="tx2">
                    <a:lumMod val="60000"/>
                    <a:lumOff val="40000"/>
                  </a:schemeClr>
                </a:solidFill>
                <a:latin typeface="Montserrat" panose="00000500000000000000" pitchFamily="50" charset="0"/>
              </a:rPr>
              <a:t>40,000</a:t>
            </a:r>
            <a:endParaRPr lang="en-US" sz="700" dirty="0">
              <a:solidFill>
                <a:schemeClr val="tx2">
                  <a:lumMod val="60000"/>
                  <a:lumOff val="40000"/>
                </a:schemeClr>
              </a:solidFill>
              <a:latin typeface="Montserrat" panose="00000500000000000000" pitchFamily="50" charset="0"/>
            </a:endParaRPr>
          </a:p>
        </p:txBody>
      </p:sp>
      <p:sp>
        <p:nvSpPr>
          <p:cNvPr id="69" name="Rectangle 68">
            <a:extLst>
              <a:ext uri="{FF2B5EF4-FFF2-40B4-BE49-F238E27FC236}">
                <a16:creationId xmlns:a16="http://schemas.microsoft.com/office/drawing/2014/main" id="{19A7D120-1A33-F781-BD91-6B7EB8C5BFF1}"/>
              </a:ext>
            </a:extLst>
          </p:cNvPr>
          <p:cNvSpPr/>
          <p:nvPr/>
        </p:nvSpPr>
        <p:spPr>
          <a:xfrm>
            <a:off x="1107092" y="3118108"/>
            <a:ext cx="636494" cy="14793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nSpc>
                <a:spcPts val="1680"/>
              </a:lnSpc>
            </a:pPr>
            <a:r>
              <a:rPr lang="en-US" sz="900" b="1" dirty="0">
                <a:solidFill>
                  <a:schemeClr val="tx2">
                    <a:lumMod val="60000"/>
                    <a:lumOff val="40000"/>
                  </a:schemeClr>
                </a:solidFill>
                <a:latin typeface="Montserrat" panose="00000500000000000000" pitchFamily="50" charset="0"/>
              </a:rPr>
              <a:t>80,000</a:t>
            </a:r>
            <a:endParaRPr lang="en-US" sz="700" dirty="0">
              <a:solidFill>
                <a:schemeClr val="tx2">
                  <a:lumMod val="60000"/>
                  <a:lumOff val="40000"/>
                </a:schemeClr>
              </a:solidFill>
              <a:latin typeface="Montserrat" panose="00000500000000000000" pitchFamily="50" charset="0"/>
            </a:endParaRPr>
          </a:p>
        </p:txBody>
      </p:sp>
      <p:sp>
        <p:nvSpPr>
          <p:cNvPr id="70" name="Rectangle 69">
            <a:extLst>
              <a:ext uri="{FF2B5EF4-FFF2-40B4-BE49-F238E27FC236}">
                <a16:creationId xmlns:a16="http://schemas.microsoft.com/office/drawing/2014/main" id="{25CA4E3F-043F-E8A4-6145-30323FC88E15}"/>
              </a:ext>
            </a:extLst>
          </p:cNvPr>
          <p:cNvSpPr/>
          <p:nvPr/>
        </p:nvSpPr>
        <p:spPr>
          <a:xfrm>
            <a:off x="1107092" y="2782202"/>
            <a:ext cx="636494" cy="14793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nSpc>
                <a:spcPts val="1680"/>
              </a:lnSpc>
            </a:pPr>
            <a:r>
              <a:rPr lang="en-US" sz="900" b="1" dirty="0">
                <a:solidFill>
                  <a:schemeClr val="tx2">
                    <a:lumMod val="60000"/>
                    <a:lumOff val="40000"/>
                  </a:schemeClr>
                </a:solidFill>
                <a:latin typeface="Montserrat" panose="00000500000000000000" pitchFamily="50" charset="0"/>
              </a:rPr>
              <a:t>120,000</a:t>
            </a:r>
            <a:endParaRPr lang="en-US" sz="700" dirty="0">
              <a:solidFill>
                <a:schemeClr val="tx2">
                  <a:lumMod val="60000"/>
                  <a:lumOff val="40000"/>
                </a:schemeClr>
              </a:solidFill>
              <a:latin typeface="Montserrat" panose="00000500000000000000" pitchFamily="50" charset="0"/>
            </a:endParaRPr>
          </a:p>
        </p:txBody>
      </p:sp>
      <p:sp>
        <p:nvSpPr>
          <p:cNvPr id="71" name="Rectangle 70">
            <a:extLst>
              <a:ext uri="{FF2B5EF4-FFF2-40B4-BE49-F238E27FC236}">
                <a16:creationId xmlns:a16="http://schemas.microsoft.com/office/drawing/2014/main" id="{D9B87313-3A91-2326-5E33-68F86B9F7F58}"/>
              </a:ext>
            </a:extLst>
          </p:cNvPr>
          <p:cNvSpPr/>
          <p:nvPr/>
        </p:nvSpPr>
        <p:spPr>
          <a:xfrm>
            <a:off x="1107092" y="2458802"/>
            <a:ext cx="636494" cy="14793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nSpc>
                <a:spcPts val="1680"/>
              </a:lnSpc>
            </a:pPr>
            <a:r>
              <a:rPr lang="en-US" sz="900" b="1" dirty="0">
                <a:solidFill>
                  <a:schemeClr val="tx2">
                    <a:lumMod val="60000"/>
                    <a:lumOff val="40000"/>
                  </a:schemeClr>
                </a:solidFill>
                <a:latin typeface="Montserrat" panose="00000500000000000000" pitchFamily="50" charset="0"/>
              </a:rPr>
              <a:t>160,000</a:t>
            </a:r>
            <a:endParaRPr lang="en-US" sz="700" dirty="0">
              <a:solidFill>
                <a:schemeClr val="tx2">
                  <a:lumMod val="60000"/>
                  <a:lumOff val="40000"/>
                </a:schemeClr>
              </a:solidFill>
              <a:latin typeface="Montserrat" panose="00000500000000000000" pitchFamily="50" charset="0"/>
            </a:endParaRPr>
          </a:p>
        </p:txBody>
      </p:sp>
      <p:sp>
        <p:nvSpPr>
          <p:cNvPr id="72" name="Rectangle 71">
            <a:extLst>
              <a:ext uri="{FF2B5EF4-FFF2-40B4-BE49-F238E27FC236}">
                <a16:creationId xmlns:a16="http://schemas.microsoft.com/office/drawing/2014/main" id="{29920876-D162-8048-4962-2F2674C28105}"/>
              </a:ext>
            </a:extLst>
          </p:cNvPr>
          <p:cNvSpPr/>
          <p:nvPr/>
        </p:nvSpPr>
        <p:spPr>
          <a:xfrm>
            <a:off x="1107092" y="2116974"/>
            <a:ext cx="636494" cy="14793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nSpc>
                <a:spcPts val="1680"/>
              </a:lnSpc>
            </a:pPr>
            <a:r>
              <a:rPr lang="en-US" sz="900" b="1" dirty="0">
                <a:solidFill>
                  <a:schemeClr val="tx2">
                    <a:lumMod val="60000"/>
                    <a:lumOff val="40000"/>
                  </a:schemeClr>
                </a:solidFill>
                <a:latin typeface="Montserrat" panose="00000500000000000000" pitchFamily="50" charset="0"/>
              </a:rPr>
              <a:t>200,000</a:t>
            </a:r>
            <a:endParaRPr lang="en-US" sz="700" dirty="0">
              <a:solidFill>
                <a:schemeClr val="tx2">
                  <a:lumMod val="60000"/>
                  <a:lumOff val="40000"/>
                </a:schemeClr>
              </a:solidFill>
              <a:latin typeface="Montserrat" panose="00000500000000000000" pitchFamily="50" charset="0"/>
            </a:endParaRPr>
          </a:p>
        </p:txBody>
      </p:sp>
      <p:sp>
        <p:nvSpPr>
          <p:cNvPr id="73" name="Rectangle 72">
            <a:extLst>
              <a:ext uri="{FF2B5EF4-FFF2-40B4-BE49-F238E27FC236}">
                <a16:creationId xmlns:a16="http://schemas.microsoft.com/office/drawing/2014/main" id="{A62E2FEC-987D-8F8F-A477-6503BD4CE122}"/>
              </a:ext>
            </a:extLst>
          </p:cNvPr>
          <p:cNvSpPr/>
          <p:nvPr/>
        </p:nvSpPr>
        <p:spPr>
          <a:xfrm>
            <a:off x="2071331" y="2264913"/>
            <a:ext cx="460194" cy="14913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74" name="Rectangle 73">
            <a:extLst>
              <a:ext uri="{FF2B5EF4-FFF2-40B4-BE49-F238E27FC236}">
                <a16:creationId xmlns:a16="http://schemas.microsoft.com/office/drawing/2014/main" id="{0B095E8F-E05C-E7C8-89AF-E22067F7AACB}"/>
              </a:ext>
            </a:extLst>
          </p:cNvPr>
          <p:cNvSpPr/>
          <p:nvPr/>
        </p:nvSpPr>
        <p:spPr>
          <a:xfrm>
            <a:off x="2641707" y="3756226"/>
            <a:ext cx="460194" cy="14913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76" name="Rectangle 75">
            <a:extLst>
              <a:ext uri="{FF2B5EF4-FFF2-40B4-BE49-F238E27FC236}">
                <a16:creationId xmlns:a16="http://schemas.microsoft.com/office/drawing/2014/main" id="{2D1B63D9-E3DB-2612-5352-32D3FC40DF0E}"/>
              </a:ext>
            </a:extLst>
          </p:cNvPr>
          <p:cNvSpPr/>
          <p:nvPr/>
        </p:nvSpPr>
        <p:spPr>
          <a:xfrm>
            <a:off x="4130250" y="3756226"/>
            <a:ext cx="460194" cy="8378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77" name="Rectangle 76">
            <a:extLst>
              <a:ext uri="{FF2B5EF4-FFF2-40B4-BE49-F238E27FC236}">
                <a16:creationId xmlns:a16="http://schemas.microsoft.com/office/drawing/2014/main" id="{4F69D050-790A-50DB-3F27-2D9EE8EF4334}"/>
              </a:ext>
            </a:extLst>
          </p:cNvPr>
          <p:cNvSpPr/>
          <p:nvPr/>
        </p:nvSpPr>
        <p:spPr>
          <a:xfrm>
            <a:off x="5901068" y="3756226"/>
            <a:ext cx="460194" cy="2511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78" name="Rectangle 77">
            <a:extLst>
              <a:ext uri="{FF2B5EF4-FFF2-40B4-BE49-F238E27FC236}">
                <a16:creationId xmlns:a16="http://schemas.microsoft.com/office/drawing/2014/main" id="{ACE7A902-6796-D847-8ADE-6011C8EFD1A5}"/>
              </a:ext>
            </a:extLst>
          </p:cNvPr>
          <p:cNvSpPr/>
          <p:nvPr/>
        </p:nvSpPr>
        <p:spPr>
          <a:xfrm>
            <a:off x="7671887" y="3756226"/>
            <a:ext cx="460194" cy="1753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79" name="Rectangle 78">
            <a:extLst>
              <a:ext uri="{FF2B5EF4-FFF2-40B4-BE49-F238E27FC236}">
                <a16:creationId xmlns:a16="http://schemas.microsoft.com/office/drawing/2014/main" id="{862B2094-9148-B2E1-1317-4889E248708F}"/>
              </a:ext>
            </a:extLst>
          </p:cNvPr>
          <p:cNvSpPr/>
          <p:nvPr/>
        </p:nvSpPr>
        <p:spPr>
          <a:xfrm>
            <a:off x="9439736" y="3670924"/>
            <a:ext cx="460194" cy="818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Tree>
    <p:extLst>
      <p:ext uri="{BB962C8B-B14F-4D97-AF65-F5344CB8AC3E}">
        <p14:creationId xmlns:p14="http://schemas.microsoft.com/office/powerpoint/2010/main" val="331595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626F76-1A42-8F95-3FCC-3F2392F9D06B}"/>
              </a:ext>
            </a:extLst>
          </p:cNvPr>
          <p:cNvSpPr txBox="1"/>
          <p:nvPr/>
        </p:nvSpPr>
        <p:spPr>
          <a:xfrm>
            <a:off x="2525158" y="486545"/>
            <a:ext cx="7141699" cy="553998"/>
          </a:xfrm>
          <a:prstGeom prst="rect">
            <a:avLst/>
          </a:prstGeom>
          <a:noFill/>
        </p:spPr>
        <p:txBody>
          <a:bodyPr wrap="none" rtlCol="0">
            <a:spAutoFit/>
          </a:bodyPr>
          <a:lstStyle/>
          <a:p>
            <a:pPr algn="ctr"/>
            <a:r>
              <a:rPr lang="en-US" sz="3000" dirty="0">
                <a:solidFill>
                  <a:schemeClr val="tx2">
                    <a:lumMod val="60000"/>
                    <a:lumOff val="40000"/>
                  </a:schemeClr>
                </a:solidFill>
                <a:latin typeface="Montserrat" panose="00000500000000000000" pitchFamily="50" charset="0"/>
              </a:rPr>
              <a:t>Budget Impact – Sensitivity Analysis</a:t>
            </a:r>
          </a:p>
        </p:txBody>
      </p:sp>
      <p:sp>
        <p:nvSpPr>
          <p:cNvPr id="5" name="Rectangle 4">
            <a:extLst>
              <a:ext uri="{FF2B5EF4-FFF2-40B4-BE49-F238E27FC236}">
                <a16:creationId xmlns:a16="http://schemas.microsoft.com/office/drawing/2014/main" id="{C2663CB9-89EE-39DA-8E05-1E4C6FB587D2}"/>
              </a:ext>
            </a:extLst>
          </p:cNvPr>
          <p:cNvSpPr/>
          <p:nvPr/>
        </p:nvSpPr>
        <p:spPr>
          <a:xfrm>
            <a:off x="979275" y="1603489"/>
            <a:ext cx="2017710" cy="56179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nSpc>
                <a:spcPts val="1680"/>
              </a:lnSpc>
            </a:pPr>
            <a:r>
              <a:rPr lang="en-US" sz="1200" b="1" dirty="0">
                <a:solidFill>
                  <a:schemeClr val="tx1"/>
                </a:solidFill>
                <a:latin typeface="Montserrat" panose="00000500000000000000" pitchFamily="50" charset="0"/>
              </a:rPr>
              <a:t>Sensitivity analysis 5</a:t>
            </a:r>
            <a:endParaRPr lang="en-US" sz="1050" b="1" dirty="0">
              <a:solidFill>
                <a:schemeClr val="tx1"/>
              </a:solidFill>
              <a:latin typeface="Montserrat" panose="00000500000000000000" pitchFamily="50" charset="0"/>
            </a:endParaRPr>
          </a:p>
        </p:txBody>
      </p:sp>
      <p:sp>
        <p:nvSpPr>
          <p:cNvPr id="6" name="Rectangle 5">
            <a:extLst>
              <a:ext uri="{FF2B5EF4-FFF2-40B4-BE49-F238E27FC236}">
                <a16:creationId xmlns:a16="http://schemas.microsoft.com/office/drawing/2014/main" id="{BA874F6A-E25C-2187-FB86-A7710C539031}"/>
              </a:ext>
            </a:extLst>
          </p:cNvPr>
          <p:cNvSpPr/>
          <p:nvPr/>
        </p:nvSpPr>
        <p:spPr>
          <a:xfrm>
            <a:off x="979275" y="2285660"/>
            <a:ext cx="2017710" cy="56179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nSpc>
                <a:spcPts val="1680"/>
              </a:lnSpc>
            </a:pPr>
            <a:r>
              <a:rPr lang="en-US" sz="1200" b="1" dirty="0">
                <a:solidFill>
                  <a:schemeClr val="tx1"/>
                </a:solidFill>
                <a:latin typeface="Montserrat" panose="00000500000000000000" pitchFamily="50" charset="0"/>
              </a:rPr>
              <a:t>Sensitivity analysis 2</a:t>
            </a:r>
            <a:endParaRPr lang="en-US" sz="1050" b="1" dirty="0">
              <a:solidFill>
                <a:schemeClr val="tx1"/>
              </a:solidFill>
              <a:latin typeface="Montserrat" panose="00000500000000000000" pitchFamily="50" charset="0"/>
            </a:endParaRPr>
          </a:p>
        </p:txBody>
      </p:sp>
      <p:sp>
        <p:nvSpPr>
          <p:cNvPr id="7" name="Rectangle 6">
            <a:extLst>
              <a:ext uri="{FF2B5EF4-FFF2-40B4-BE49-F238E27FC236}">
                <a16:creationId xmlns:a16="http://schemas.microsoft.com/office/drawing/2014/main" id="{13BD77D9-614E-396A-B6BE-C81084341354}"/>
              </a:ext>
            </a:extLst>
          </p:cNvPr>
          <p:cNvSpPr/>
          <p:nvPr/>
        </p:nvSpPr>
        <p:spPr>
          <a:xfrm>
            <a:off x="979275" y="2952663"/>
            <a:ext cx="2017710" cy="56179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nSpc>
                <a:spcPts val="1680"/>
              </a:lnSpc>
            </a:pPr>
            <a:r>
              <a:rPr lang="en-US" sz="1200" b="1" dirty="0">
                <a:solidFill>
                  <a:schemeClr val="tx1"/>
                </a:solidFill>
                <a:latin typeface="Montserrat" panose="00000500000000000000" pitchFamily="50" charset="0"/>
              </a:rPr>
              <a:t>Sensitivity analysis 1</a:t>
            </a:r>
            <a:endParaRPr lang="en-US" sz="1050" b="1" dirty="0">
              <a:solidFill>
                <a:schemeClr val="tx1"/>
              </a:solidFill>
              <a:latin typeface="Montserrat" panose="00000500000000000000" pitchFamily="50" charset="0"/>
            </a:endParaRPr>
          </a:p>
        </p:txBody>
      </p:sp>
      <p:sp>
        <p:nvSpPr>
          <p:cNvPr id="8" name="Rectangle 7">
            <a:extLst>
              <a:ext uri="{FF2B5EF4-FFF2-40B4-BE49-F238E27FC236}">
                <a16:creationId xmlns:a16="http://schemas.microsoft.com/office/drawing/2014/main" id="{E0393378-DDB4-49E4-D17B-B2EEF5CFA194}"/>
              </a:ext>
            </a:extLst>
          </p:cNvPr>
          <p:cNvSpPr/>
          <p:nvPr/>
        </p:nvSpPr>
        <p:spPr>
          <a:xfrm>
            <a:off x="979275" y="3634180"/>
            <a:ext cx="2017710" cy="56179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nSpc>
                <a:spcPts val="1680"/>
              </a:lnSpc>
            </a:pPr>
            <a:r>
              <a:rPr lang="en-US" sz="1200" b="1" dirty="0">
                <a:solidFill>
                  <a:schemeClr val="tx1"/>
                </a:solidFill>
                <a:latin typeface="Montserrat" panose="00000500000000000000" pitchFamily="50" charset="0"/>
              </a:rPr>
              <a:t>Sensitivity analysis 3</a:t>
            </a:r>
            <a:endParaRPr lang="en-US" sz="1050" b="1" dirty="0">
              <a:solidFill>
                <a:schemeClr val="tx1"/>
              </a:solidFill>
              <a:latin typeface="Montserrat" panose="00000500000000000000" pitchFamily="50" charset="0"/>
            </a:endParaRPr>
          </a:p>
        </p:txBody>
      </p:sp>
      <p:sp>
        <p:nvSpPr>
          <p:cNvPr id="9" name="Rectangle 8">
            <a:extLst>
              <a:ext uri="{FF2B5EF4-FFF2-40B4-BE49-F238E27FC236}">
                <a16:creationId xmlns:a16="http://schemas.microsoft.com/office/drawing/2014/main" id="{1D97CC8F-175A-B223-CFB9-3F009BFF339E}"/>
              </a:ext>
            </a:extLst>
          </p:cNvPr>
          <p:cNvSpPr/>
          <p:nvPr/>
        </p:nvSpPr>
        <p:spPr>
          <a:xfrm>
            <a:off x="979275" y="4315697"/>
            <a:ext cx="2017710" cy="56179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nSpc>
                <a:spcPts val="1680"/>
              </a:lnSpc>
            </a:pPr>
            <a:r>
              <a:rPr lang="en-US" sz="1200" b="1" dirty="0">
                <a:solidFill>
                  <a:schemeClr val="tx1"/>
                </a:solidFill>
                <a:latin typeface="Montserrat" panose="00000500000000000000" pitchFamily="50" charset="0"/>
              </a:rPr>
              <a:t>Sensitivity analysis 4</a:t>
            </a:r>
            <a:endParaRPr lang="en-US" sz="1050" b="1" dirty="0">
              <a:solidFill>
                <a:schemeClr val="tx1"/>
              </a:solidFill>
              <a:latin typeface="Montserrat" panose="00000500000000000000" pitchFamily="50" charset="0"/>
            </a:endParaRPr>
          </a:p>
        </p:txBody>
      </p:sp>
      <p:sp>
        <p:nvSpPr>
          <p:cNvPr id="10" name="Rectangle 9">
            <a:extLst>
              <a:ext uri="{FF2B5EF4-FFF2-40B4-BE49-F238E27FC236}">
                <a16:creationId xmlns:a16="http://schemas.microsoft.com/office/drawing/2014/main" id="{CA00591E-668B-C383-A118-D2BA0A920B7F}"/>
              </a:ext>
            </a:extLst>
          </p:cNvPr>
          <p:cNvSpPr/>
          <p:nvPr/>
        </p:nvSpPr>
        <p:spPr>
          <a:xfrm>
            <a:off x="979275" y="4997214"/>
            <a:ext cx="2017710" cy="56179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nSpc>
                <a:spcPts val="1680"/>
              </a:lnSpc>
            </a:pPr>
            <a:r>
              <a:rPr lang="en-US" sz="1200" b="1" dirty="0">
                <a:solidFill>
                  <a:schemeClr val="tx1"/>
                </a:solidFill>
                <a:latin typeface="Montserrat" panose="00000500000000000000" pitchFamily="50" charset="0"/>
              </a:rPr>
              <a:t>Sensitivity analysis 6</a:t>
            </a:r>
            <a:endParaRPr lang="en-US" sz="1050" b="1" dirty="0">
              <a:solidFill>
                <a:schemeClr val="tx1"/>
              </a:solidFill>
              <a:latin typeface="Montserrat" panose="00000500000000000000" pitchFamily="50" charset="0"/>
            </a:endParaRPr>
          </a:p>
        </p:txBody>
      </p:sp>
      <p:cxnSp>
        <p:nvCxnSpPr>
          <p:cNvPr id="13" name="Straight Connector 12">
            <a:extLst>
              <a:ext uri="{FF2B5EF4-FFF2-40B4-BE49-F238E27FC236}">
                <a16:creationId xmlns:a16="http://schemas.microsoft.com/office/drawing/2014/main" id="{13D0148B-0CBD-7205-E0D7-4C71B0477862}"/>
              </a:ext>
            </a:extLst>
          </p:cNvPr>
          <p:cNvCxnSpPr/>
          <p:nvPr/>
        </p:nvCxnSpPr>
        <p:spPr>
          <a:xfrm>
            <a:off x="979275" y="5723906"/>
            <a:ext cx="10551665" cy="0"/>
          </a:xfrm>
          <a:prstGeom prst="line">
            <a:avLst/>
          </a:prstGeom>
          <a:ln w="15875"/>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93088461-7C3B-8D78-B699-75420CD6D8E9}"/>
              </a:ext>
            </a:extLst>
          </p:cNvPr>
          <p:cNvGrpSpPr/>
          <p:nvPr/>
        </p:nvGrpSpPr>
        <p:grpSpPr>
          <a:xfrm>
            <a:off x="3431968" y="5795156"/>
            <a:ext cx="7410203" cy="308759"/>
            <a:chOff x="3431968" y="5723906"/>
            <a:chExt cx="6948993" cy="308759"/>
          </a:xfrm>
        </p:grpSpPr>
        <p:sp>
          <p:nvSpPr>
            <p:cNvPr id="14" name="Rectangle 13">
              <a:extLst>
                <a:ext uri="{FF2B5EF4-FFF2-40B4-BE49-F238E27FC236}">
                  <a16:creationId xmlns:a16="http://schemas.microsoft.com/office/drawing/2014/main" id="{016065FC-FF81-CF48-B014-18683F035F9C}"/>
                </a:ext>
              </a:extLst>
            </p:cNvPr>
            <p:cNvSpPr/>
            <p:nvPr/>
          </p:nvSpPr>
          <p:spPr>
            <a:xfrm>
              <a:off x="3431968" y="5723906"/>
              <a:ext cx="641267" cy="3087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A" sz="1400" b="1" dirty="0">
                  <a:solidFill>
                    <a:schemeClr val="accent1"/>
                  </a:solidFill>
                  <a:latin typeface="Montserrat" pitchFamily="2" charset="77"/>
                </a:rPr>
                <a:t>-50</a:t>
              </a:r>
            </a:p>
          </p:txBody>
        </p:sp>
        <p:sp>
          <p:nvSpPr>
            <p:cNvPr id="15" name="Rectangle 14">
              <a:extLst>
                <a:ext uri="{FF2B5EF4-FFF2-40B4-BE49-F238E27FC236}">
                  <a16:creationId xmlns:a16="http://schemas.microsoft.com/office/drawing/2014/main" id="{358F4B3E-F433-2B9F-898A-2E02508C0137}"/>
                </a:ext>
              </a:extLst>
            </p:cNvPr>
            <p:cNvSpPr/>
            <p:nvPr/>
          </p:nvSpPr>
          <p:spPr>
            <a:xfrm>
              <a:off x="4073236" y="5723906"/>
              <a:ext cx="641267" cy="3087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A" sz="1400" b="1" dirty="0">
                  <a:solidFill>
                    <a:schemeClr val="accent1"/>
                  </a:solidFill>
                  <a:latin typeface="Montserrat" pitchFamily="2" charset="77"/>
                </a:rPr>
                <a:t>-40</a:t>
              </a:r>
            </a:p>
          </p:txBody>
        </p:sp>
        <p:sp>
          <p:nvSpPr>
            <p:cNvPr id="16" name="Rectangle 15">
              <a:extLst>
                <a:ext uri="{FF2B5EF4-FFF2-40B4-BE49-F238E27FC236}">
                  <a16:creationId xmlns:a16="http://schemas.microsoft.com/office/drawing/2014/main" id="{7A4100A7-6606-5968-2190-E409CE0FB066}"/>
                </a:ext>
              </a:extLst>
            </p:cNvPr>
            <p:cNvSpPr/>
            <p:nvPr/>
          </p:nvSpPr>
          <p:spPr>
            <a:xfrm>
              <a:off x="4714504" y="5723906"/>
              <a:ext cx="641267" cy="3087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A" sz="1400" b="1" dirty="0">
                  <a:solidFill>
                    <a:schemeClr val="accent1"/>
                  </a:solidFill>
                  <a:latin typeface="Montserrat" pitchFamily="2" charset="77"/>
                </a:rPr>
                <a:t>-30</a:t>
              </a:r>
            </a:p>
          </p:txBody>
        </p:sp>
        <p:sp>
          <p:nvSpPr>
            <p:cNvPr id="17" name="Rectangle 16">
              <a:extLst>
                <a:ext uri="{FF2B5EF4-FFF2-40B4-BE49-F238E27FC236}">
                  <a16:creationId xmlns:a16="http://schemas.microsoft.com/office/drawing/2014/main" id="{1FCFE324-FA31-FE8F-BD12-EF96A5920705}"/>
                </a:ext>
              </a:extLst>
            </p:cNvPr>
            <p:cNvSpPr/>
            <p:nvPr/>
          </p:nvSpPr>
          <p:spPr>
            <a:xfrm>
              <a:off x="5355771" y="5723906"/>
              <a:ext cx="641267" cy="3087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A" sz="1400" b="1" dirty="0">
                  <a:solidFill>
                    <a:schemeClr val="accent1"/>
                  </a:solidFill>
                  <a:latin typeface="Montserrat" pitchFamily="2" charset="77"/>
                </a:rPr>
                <a:t>-20</a:t>
              </a:r>
            </a:p>
          </p:txBody>
        </p:sp>
        <p:sp>
          <p:nvSpPr>
            <p:cNvPr id="18" name="Rectangle 17">
              <a:extLst>
                <a:ext uri="{FF2B5EF4-FFF2-40B4-BE49-F238E27FC236}">
                  <a16:creationId xmlns:a16="http://schemas.microsoft.com/office/drawing/2014/main" id="{D3F3BB3E-AD87-A974-5F15-CAE88852F9E5}"/>
                </a:ext>
              </a:extLst>
            </p:cNvPr>
            <p:cNvSpPr/>
            <p:nvPr/>
          </p:nvSpPr>
          <p:spPr>
            <a:xfrm>
              <a:off x="5934473" y="5723906"/>
              <a:ext cx="641267" cy="3087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A" sz="1400" b="1" dirty="0">
                  <a:solidFill>
                    <a:schemeClr val="accent1"/>
                  </a:solidFill>
                  <a:latin typeface="Montserrat" pitchFamily="2" charset="77"/>
                </a:rPr>
                <a:t>-10</a:t>
              </a:r>
            </a:p>
          </p:txBody>
        </p:sp>
        <p:sp>
          <p:nvSpPr>
            <p:cNvPr id="19" name="Rectangle 18">
              <a:extLst>
                <a:ext uri="{FF2B5EF4-FFF2-40B4-BE49-F238E27FC236}">
                  <a16:creationId xmlns:a16="http://schemas.microsoft.com/office/drawing/2014/main" id="{9675A79B-5E75-F83C-26D6-19F1C16EA5D2}"/>
                </a:ext>
              </a:extLst>
            </p:cNvPr>
            <p:cNvSpPr/>
            <p:nvPr/>
          </p:nvSpPr>
          <p:spPr>
            <a:xfrm>
              <a:off x="6541762" y="5723906"/>
              <a:ext cx="641267" cy="3087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A" sz="1400" b="1" dirty="0">
                  <a:solidFill>
                    <a:schemeClr val="accent1"/>
                  </a:solidFill>
                  <a:latin typeface="Montserrat" pitchFamily="2" charset="77"/>
                </a:rPr>
                <a:t>0</a:t>
              </a:r>
            </a:p>
          </p:txBody>
        </p:sp>
        <p:sp>
          <p:nvSpPr>
            <p:cNvPr id="20" name="Rectangle 19">
              <a:extLst>
                <a:ext uri="{FF2B5EF4-FFF2-40B4-BE49-F238E27FC236}">
                  <a16:creationId xmlns:a16="http://schemas.microsoft.com/office/drawing/2014/main" id="{E7A3A40B-F3EC-9317-B045-443BE237B58D}"/>
                </a:ext>
              </a:extLst>
            </p:cNvPr>
            <p:cNvSpPr/>
            <p:nvPr/>
          </p:nvSpPr>
          <p:spPr>
            <a:xfrm>
              <a:off x="7180228" y="5723906"/>
              <a:ext cx="641267" cy="3087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A" sz="1400" b="1" dirty="0">
                  <a:solidFill>
                    <a:schemeClr val="accent1"/>
                  </a:solidFill>
                  <a:latin typeface="Montserrat" pitchFamily="2" charset="77"/>
                </a:rPr>
                <a:t>10</a:t>
              </a:r>
            </a:p>
          </p:txBody>
        </p:sp>
        <p:sp>
          <p:nvSpPr>
            <p:cNvPr id="21" name="Rectangle 20">
              <a:extLst>
                <a:ext uri="{FF2B5EF4-FFF2-40B4-BE49-F238E27FC236}">
                  <a16:creationId xmlns:a16="http://schemas.microsoft.com/office/drawing/2014/main" id="{676F1D5C-3834-17D0-72FB-7453BC103174}"/>
                </a:ext>
              </a:extLst>
            </p:cNvPr>
            <p:cNvSpPr/>
            <p:nvPr/>
          </p:nvSpPr>
          <p:spPr>
            <a:xfrm>
              <a:off x="7821495" y="5723906"/>
              <a:ext cx="641267" cy="3087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A" sz="1400" b="1" dirty="0">
                  <a:solidFill>
                    <a:schemeClr val="accent1"/>
                  </a:solidFill>
                  <a:latin typeface="Montserrat" pitchFamily="2" charset="77"/>
                </a:rPr>
                <a:t>20</a:t>
              </a:r>
            </a:p>
          </p:txBody>
        </p:sp>
        <p:sp>
          <p:nvSpPr>
            <p:cNvPr id="22" name="Rectangle 21">
              <a:extLst>
                <a:ext uri="{FF2B5EF4-FFF2-40B4-BE49-F238E27FC236}">
                  <a16:creationId xmlns:a16="http://schemas.microsoft.com/office/drawing/2014/main" id="{F6BDDA56-E7EB-FD6B-0F14-A12012DF39B4}"/>
                </a:ext>
              </a:extLst>
            </p:cNvPr>
            <p:cNvSpPr/>
            <p:nvPr/>
          </p:nvSpPr>
          <p:spPr>
            <a:xfrm>
              <a:off x="8459961" y="5723906"/>
              <a:ext cx="641267" cy="3087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A" sz="1400" b="1" dirty="0">
                  <a:solidFill>
                    <a:schemeClr val="accent1"/>
                  </a:solidFill>
                  <a:latin typeface="Montserrat" pitchFamily="2" charset="77"/>
                </a:rPr>
                <a:t>30</a:t>
              </a:r>
            </a:p>
          </p:txBody>
        </p:sp>
        <p:sp>
          <p:nvSpPr>
            <p:cNvPr id="23" name="Rectangle 22">
              <a:extLst>
                <a:ext uri="{FF2B5EF4-FFF2-40B4-BE49-F238E27FC236}">
                  <a16:creationId xmlns:a16="http://schemas.microsoft.com/office/drawing/2014/main" id="{0FDFFE2B-618D-AD57-628B-19EB3A26EBC3}"/>
                </a:ext>
              </a:extLst>
            </p:cNvPr>
            <p:cNvSpPr/>
            <p:nvPr/>
          </p:nvSpPr>
          <p:spPr>
            <a:xfrm>
              <a:off x="9101228" y="5723906"/>
              <a:ext cx="641267" cy="3087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A" sz="1400" b="1" dirty="0">
                  <a:solidFill>
                    <a:schemeClr val="accent1"/>
                  </a:solidFill>
                  <a:latin typeface="Montserrat" pitchFamily="2" charset="77"/>
                </a:rPr>
                <a:t>40</a:t>
              </a:r>
            </a:p>
          </p:txBody>
        </p:sp>
        <p:sp>
          <p:nvSpPr>
            <p:cNvPr id="24" name="Rectangle 23">
              <a:extLst>
                <a:ext uri="{FF2B5EF4-FFF2-40B4-BE49-F238E27FC236}">
                  <a16:creationId xmlns:a16="http://schemas.microsoft.com/office/drawing/2014/main" id="{86858BCE-9B8F-2FBD-DEC8-4D609F2DA57C}"/>
                </a:ext>
              </a:extLst>
            </p:cNvPr>
            <p:cNvSpPr/>
            <p:nvPr/>
          </p:nvSpPr>
          <p:spPr>
            <a:xfrm>
              <a:off x="9739694" y="5723906"/>
              <a:ext cx="641267" cy="3087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A" sz="1400" b="1" dirty="0">
                  <a:solidFill>
                    <a:schemeClr val="accent1"/>
                  </a:solidFill>
                  <a:latin typeface="Montserrat" pitchFamily="2" charset="77"/>
                </a:rPr>
                <a:t>50</a:t>
              </a:r>
            </a:p>
          </p:txBody>
        </p:sp>
      </p:grpSp>
      <p:sp>
        <p:nvSpPr>
          <p:cNvPr id="31" name="Rounded Rectangle 30">
            <a:extLst>
              <a:ext uri="{FF2B5EF4-FFF2-40B4-BE49-F238E27FC236}">
                <a16:creationId xmlns:a16="http://schemas.microsoft.com/office/drawing/2014/main" id="{F9E180F8-2AF4-1EBC-428B-F96CCC975DF9}"/>
              </a:ext>
            </a:extLst>
          </p:cNvPr>
          <p:cNvSpPr/>
          <p:nvPr/>
        </p:nvSpPr>
        <p:spPr>
          <a:xfrm>
            <a:off x="5379522" y="1659756"/>
            <a:ext cx="5011387" cy="449261"/>
          </a:xfrm>
          <a:prstGeom prst="roundRect">
            <a:avLst/>
          </a:prstGeom>
          <a:gradFill flip="none" rotWithShape="1">
            <a:gsLst>
              <a:gs pos="59000">
                <a:schemeClr val="accent1"/>
              </a:gs>
              <a:gs pos="0">
                <a:srgbClr val="827EEC"/>
              </a:gs>
            </a:gsLst>
            <a:path path="circle">
              <a:fillToRect l="100000" b="100000"/>
            </a:path>
            <a:tileRect t="-100000" r="-100000"/>
          </a:gradFill>
          <a:ln>
            <a:noFill/>
          </a:ln>
          <a:effectLst>
            <a:outerShdw blurRad="203200" dist="88900" dir="2700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dirty="0"/>
          </a:p>
        </p:txBody>
      </p:sp>
      <p:sp>
        <p:nvSpPr>
          <p:cNvPr id="30" name="Rounded Rectangle 29">
            <a:extLst>
              <a:ext uri="{FF2B5EF4-FFF2-40B4-BE49-F238E27FC236}">
                <a16:creationId xmlns:a16="http://schemas.microsoft.com/office/drawing/2014/main" id="{17DD2D7E-2D43-3636-2863-EBDF04EFB63E}"/>
              </a:ext>
            </a:extLst>
          </p:cNvPr>
          <p:cNvSpPr/>
          <p:nvPr/>
        </p:nvSpPr>
        <p:spPr>
          <a:xfrm>
            <a:off x="5712031" y="2341927"/>
            <a:ext cx="4512624" cy="449261"/>
          </a:xfrm>
          <a:prstGeom prst="roundRect">
            <a:avLst/>
          </a:prstGeom>
          <a:gradFill flip="none" rotWithShape="1">
            <a:gsLst>
              <a:gs pos="59000">
                <a:schemeClr val="accent1"/>
              </a:gs>
              <a:gs pos="0">
                <a:srgbClr val="827EEC"/>
              </a:gs>
            </a:gsLst>
            <a:path path="circle">
              <a:fillToRect l="100000" b="100000"/>
            </a:path>
            <a:tileRect t="-100000" r="-100000"/>
          </a:gradFill>
          <a:ln>
            <a:noFill/>
          </a:ln>
          <a:effectLst>
            <a:outerShdw blurRad="203200" dist="88900" dir="2700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dirty="0"/>
          </a:p>
        </p:txBody>
      </p:sp>
      <p:sp>
        <p:nvSpPr>
          <p:cNvPr id="29" name="Rounded Rectangle 28">
            <a:extLst>
              <a:ext uri="{FF2B5EF4-FFF2-40B4-BE49-F238E27FC236}">
                <a16:creationId xmlns:a16="http://schemas.microsoft.com/office/drawing/2014/main" id="{17E5C6B4-43F1-243C-D150-512C9292487D}"/>
              </a:ext>
            </a:extLst>
          </p:cNvPr>
          <p:cNvSpPr/>
          <p:nvPr/>
        </p:nvSpPr>
        <p:spPr>
          <a:xfrm>
            <a:off x="6388925" y="3008930"/>
            <a:ext cx="3503219" cy="449261"/>
          </a:xfrm>
          <a:prstGeom prst="roundRect">
            <a:avLst/>
          </a:prstGeom>
          <a:gradFill flip="none" rotWithShape="1">
            <a:gsLst>
              <a:gs pos="59000">
                <a:schemeClr val="accent1"/>
              </a:gs>
              <a:gs pos="0">
                <a:srgbClr val="827EEC"/>
              </a:gs>
            </a:gsLst>
            <a:path path="circle">
              <a:fillToRect l="100000" b="100000"/>
            </a:path>
            <a:tileRect t="-100000" r="-100000"/>
          </a:gradFill>
          <a:ln>
            <a:noFill/>
          </a:ln>
          <a:effectLst>
            <a:outerShdw blurRad="203200" dist="88900" dir="2700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dirty="0"/>
          </a:p>
        </p:txBody>
      </p:sp>
      <p:sp>
        <p:nvSpPr>
          <p:cNvPr id="28" name="Rounded Rectangle 27">
            <a:extLst>
              <a:ext uri="{FF2B5EF4-FFF2-40B4-BE49-F238E27FC236}">
                <a16:creationId xmlns:a16="http://schemas.microsoft.com/office/drawing/2014/main" id="{E065D548-0C00-8654-7711-CCF4AF7D5BB0}"/>
              </a:ext>
            </a:extLst>
          </p:cNvPr>
          <p:cNvSpPr/>
          <p:nvPr/>
        </p:nvSpPr>
        <p:spPr>
          <a:xfrm>
            <a:off x="7042068" y="3690447"/>
            <a:ext cx="2731324" cy="449261"/>
          </a:xfrm>
          <a:prstGeom prst="roundRect">
            <a:avLst/>
          </a:prstGeom>
          <a:gradFill flip="none" rotWithShape="1">
            <a:gsLst>
              <a:gs pos="59000">
                <a:schemeClr val="accent1"/>
              </a:gs>
              <a:gs pos="0">
                <a:srgbClr val="827EEC"/>
              </a:gs>
            </a:gsLst>
            <a:path path="circle">
              <a:fillToRect l="100000" b="100000"/>
            </a:path>
            <a:tileRect t="-100000" r="-100000"/>
          </a:gradFill>
          <a:ln>
            <a:noFill/>
          </a:ln>
          <a:effectLst>
            <a:outerShdw blurRad="203200" dist="88900" dir="2700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27" name="Rounded Rectangle 26">
            <a:extLst>
              <a:ext uri="{FF2B5EF4-FFF2-40B4-BE49-F238E27FC236}">
                <a16:creationId xmlns:a16="http://schemas.microsoft.com/office/drawing/2014/main" id="{770475BD-1097-AF67-DC1D-11D84C7ED15E}"/>
              </a:ext>
            </a:extLst>
          </p:cNvPr>
          <p:cNvSpPr/>
          <p:nvPr/>
        </p:nvSpPr>
        <p:spPr>
          <a:xfrm>
            <a:off x="7528956" y="4371964"/>
            <a:ext cx="1698171" cy="449261"/>
          </a:xfrm>
          <a:prstGeom prst="roundRect">
            <a:avLst/>
          </a:prstGeom>
          <a:gradFill flip="none" rotWithShape="1">
            <a:gsLst>
              <a:gs pos="59000">
                <a:schemeClr val="accent1"/>
              </a:gs>
              <a:gs pos="0">
                <a:srgbClr val="827EEC"/>
              </a:gs>
            </a:gsLst>
            <a:path path="circle">
              <a:fillToRect l="100000" b="100000"/>
            </a:path>
            <a:tileRect t="-100000" r="-100000"/>
          </a:gradFill>
          <a:ln>
            <a:noFill/>
          </a:ln>
          <a:effectLst>
            <a:outerShdw blurRad="203200" dist="88900" dir="2700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26" name="Rounded Rectangle 25">
            <a:extLst>
              <a:ext uri="{FF2B5EF4-FFF2-40B4-BE49-F238E27FC236}">
                <a16:creationId xmlns:a16="http://schemas.microsoft.com/office/drawing/2014/main" id="{90B9563D-7EBA-262D-3610-F013B095E8AA}"/>
              </a:ext>
            </a:extLst>
          </p:cNvPr>
          <p:cNvSpPr/>
          <p:nvPr/>
        </p:nvSpPr>
        <p:spPr>
          <a:xfrm>
            <a:off x="7897091" y="5053481"/>
            <a:ext cx="1163782" cy="449261"/>
          </a:xfrm>
          <a:prstGeom prst="roundRect">
            <a:avLst/>
          </a:prstGeom>
          <a:gradFill flip="none" rotWithShape="1">
            <a:gsLst>
              <a:gs pos="59000">
                <a:schemeClr val="accent1"/>
              </a:gs>
              <a:gs pos="0">
                <a:srgbClr val="827EEC"/>
              </a:gs>
            </a:gsLst>
            <a:path path="circle">
              <a:fillToRect l="100000" b="100000"/>
            </a:path>
            <a:tileRect t="-100000" r="-100000"/>
          </a:gradFill>
          <a:ln>
            <a:noFill/>
          </a:ln>
          <a:effectLst>
            <a:outerShdw blurRad="203200" dist="88900" dir="2700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32" name="Rounded Rectangle 31">
            <a:extLst>
              <a:ext uri="{FF2B5EF4-FFF2-40B4-BE49-F238E27FC236}">
                <a16:creationId xmlns:a16="http://schemas.microsoft.com/office/drawing/2014/main" id="{1417AF10-1080-2FE2-9BF8-E8EA60992339}"/>
              </a:ext>
            </a:extLst>
          </p:cNvPr>
          <p:cNvSpPr/>
          <p:nvPr/>
        </p:nvSpPr>
        <p:spPr>
          <a:xfrm>
            <a:off x="8419379" y="1529105"/>
            <a:ext cx="70732" cy="4104000"/>
          </a:xfrm>
          <a:prstGeom prst="roundRect">
            <a:avLst>
              <a:gd name="adj" fmla="val 50000"/>
            </a:avLst>
          </a:prstGeom>
          <a:solidFill>
            <a:schemeClr val="bg2"/>
          </a:solidFill>
          <a:ln w="31750">
            <a:solidFill>
              <a:schemeClr val="bg1">
                <a:alpha val="66455"/>
              </a:schemeClr>
            </a:solidFill>
          </a:ln>
          <a:effectLst>
            <a:outerShdw blurRad="152400" dist="889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Tree>
    <p:extLst>
      <p:ext uri="{BB962C8B-B14F-4D97-AF65-F5344CB8AC3E}">
        <p14:creationId xmlns:p14="http://schemas.microsoft.com/office/powerpoint/2010/main" val="9361701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10">
            <a:extLst>
              <a:ext uri="{FF2B5EF4-FFF2-40B4-BE49-F238E27FC236}">
                <a16:creationId xmlns:a16="http://schemas.microsoft.com/office/drawing/2014/main" id="{347D06D5-8048-3B84-DB48-D40E269C70D1}"/>
              </a:ext>
            </a:extLst>
          </p:cNvPr>
          <p:cNvSpPr/>
          <p:nvPr/>
        </p:nvSpPr>
        <p:spPr>
          <a:xfrm>
            <a:off x="2532505" y="1398662"/>
            <a:ext cx="1581025" cy="4995457"/>
          </a:xfrm>
          <a:prstGeom prst="roundRect">
            <a:avLst>
              <a:gd name="adj" fmla="val 14728"/>
            </a:avLst>
          </a:prstGeom>
          <a:solidFill>
            <a:schemeClr val="bg1"/>
          </a:solidFill>
          <a:ln w="25400">
            <a:solidFill>
              <a:schemeClr val="bg1"/>
            </a:solidFill>
          </a:ln>
          <a:effectLst>
            <a:outerShdw blurRad="139700" dist="88900" dir="2700000" sx="98000" sy="98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bIns="36000" rtlCol="0" anchor="t"/>
          <a:lstStyle/>
          <a:p>
            <a:pPr algn="ctr"/>
            <a:r>
              <a:rPr lang="en-US" sz="1200" b="1" dirty="0">
                <a:solidFill>
                  <a:schemeClr val="accent1"/>
                </a:solidFill>
                <a:latin typeface="Montserrat" panose="00000500000000000000" pitchFamily="50" charset="0"/>
              </a:rPr>
              <a:t>Today</a:t>
            </a:r>
          </a:p>
        </p:txBody>
      </p:sp>
      <p:sp>
        <p:nvSpPr>
          <p:cNvPr id="4" name="Rectangle: Rounded Corners 10">
            <a:extLst>
              <a:ext uri="{FF2B5EF4-FFF2-40B4-BE49-F238E27FC236}">
                <a16:creationId xmlns:a16="http://schemas.microsoft.com/office/drawing/2014/main" id="{156B4E1F-34EC-0957-CED6-7AECD57E12D1}"/>
              </a:ext>
            </a:extLst>
          </p:cNvPr>
          <p:cNvSpPr/>
          <p:nvPr/>
        </p:nvSpPr>
        <p:spPr>
          <a:xfrm>
            <a:off x="2568438" y="2155343"/>
            <a:ext cx="1509159" cy="4186244"/>
          </a:xfrm>
          <a:prstGeom prst="roundRect">
            <a:avLst>
              <a:gd name="adj" fmla="val 13552"/>
            </a:avLst>
          </a:prstGeom>
          <a:solidFill>
            <a:srgbClr val="F2F5FA"/>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accent1"/>
              </a:solidFill>
              <a:latin typeface="Montserrat" panose="00000500000000000000" pitchFamily="50" charset="0"/>
            </a:endParaRPr>
          </a:p>
        </p:txBody>
      </p:sp>
      <p:sp>
        <p:nvSpPr>
          <p:cNvPr id="5" name="Rectangle: Rounded Corners 10">
            <a:extLst>
              <a:ext uri="{FF2B5EF4-FFF2-40B4-BE49-F238E27FC236}">
                <a16:creationId xmlns:a16="http://schemas.microsoft.com/office/drawing/2014/main" id="{4B9352F7-153C-BF8C-D81E-778A6AD8AA5D}"/>
              </a:ext>
            </a:extLst>
          </p:cNvPr>
          <p:cNvSpPr/>
          <p:nvPr/>
        </p:nvSpPr>
        <p:spPr>
          <a:xfrm>
            <a:off x="9615722" y="1398662"/>
            <a:ext cx="1581025" cy="4995457"/>
          </a:xfrm>
          <a:prstGeom prst="roundRect">
            <a:avLst>
              <a:gd name="adj" fmla="val 14728"/>
            </a:avLst>
          </a:prstGeom>
          <a:solidFill>
            <a:schemeClr val="bg1"/>
          </a:solidFill>
          <a:ln w="25400">
            <a:solidFill>
              <a:schemeClr val="bg1"/>
            </a:solidFill>
          </a:ln>
          <a:effectLst>
            <a:outerShdw blurRad="139700" dist="88900" dir="2700000" sx="98000" sy="98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bIns="36000" rtlCol="0" anchor="t"/>
          <a:lstStyle/>
          <a:p>
            <a:pPr algn="ctr"/>
            <a:r>
              <a:rPr lang="en-US" sz="1200" b="1" dirty="0">
                <a:solidFill>
                  <a:schemeClr val="accent1"/>
                </a:solidFill>
                <a:latin typeface="Montserrat" panose="00000500000000000000" pitchFamily="50" charset="0"/>
              </a:rPr>
              <a:t>Long-Term</a:t>
            </a:r>
          </a:p>
        </p:txBody>
      </p:sp>
      <p:sp>
        <p:nvSpPr>
          <p:cNvPr id="6" name="Rectangle: Rounded Corners 10">
            <a:extLst>
              <a:ext uri="{FF2B5EF4-FFF2-40B4-BE49-F238E27FC236}">
                <a16:creationId xmlns:a16="http://schemas.microsoft.com/office/drawing/2014/main" id="{8F6B3E51-9AF9-189A-E20E-063E522F60C1}"/>
              </a:ext>
            </a:extLst>
          </p:cNvPr>
          <p:cNvSpPr/>
          <p:nvPr/>
        </p:nvSpPr>
        <p:spPr>
          <a:xfrm>
            <a:off x="6074142" y="1398662"/>
            <a:ext cx="1581025" cy="4995457"/>
          </a:xfrm>
          <a:prstGeom prst="roundRect">
            <a:avLst>
              <a:gd name="adj" fmla="val 14728"/>
            </a:avLst>
          </a:prstGeom>
          <a:solidFill>
            <a:schemeClr val="bg1"/>
          </a:solidFill>
          <a:ln w="25400">
            <a:solidFill>
              <a:schemeClr val="bg1"/>
            </a:solidFill>
          </a:ln>
          <a:effectLst>
            <a:outerShdw blurRad="139700" dist="88900" dir="2700000" sx="98000" sy="98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bIns="36000" rtlCol="0" anchor="t"/>
          <a:lstStyle/>
          <a:p>
            <a:pPr algn="ctr"/>
            <a:r>
              <a:rPr lang="en-US" sz="1200" b="1" dirty="0">
                <a:solidFill>
                  <a:schemeClr val="accent1"/>
                </a:solidFill>
                <a:latin typeface="Montserrat" panose="00000500000000000000" pitchFamily="50" charset="0"/>
              </a:rPr>
              <a:t>Online</a:t>
            </a:r>
            <a:br>
              <a:rPr lang="en-US" sz="1200" b="1" dirty="0">
                <a:solidFill>
                  <a:schemeClr val="accent1"/>
                </a:solidFill>
                <a:latin typeface="Montserrat" panose="00000500000000000000" pitchFamily="50" charset="0"/>
              </a:rPr>
            </a:br>
            <a:r>
              <a:rPr lang="en-US" sz="1200" b="1" dirty="0">
                <a:solidFill>
                  <a:schemeClr val="accent1"/>
                </a:solidFill>
                <a:latin typeface="Montserrat" panose="00000500000000000000" pitchFamily="50" charset="0"/>
              </a:rPr>
              <a:t>Pre-Purchase 1:1</a:t>
            </a:r>
          </a:p>
        </p:txBody>
      </p:sp>
      <p:sp>
        <p:nvSpPr>
          <p:cNvPr id="7" name="Rectangle: Rounded Corners 10">
            <a:extLst>
              <a:ext uri="{FF2B5EF4-FFF2-40B4-BE49-F238E27FC236}">
                <a16:creationId xmlns:a16="http://schemas.microsoft.com/office/drawing/2014/main" id="{6CEA1A78-A39F-B547-57D8-CA244CE5012F}"/>
              </a:ext>
            </a:extLst>
          </p:cNvPr>
          <p:cNvSpPr/>
          <p:nvPr/>
        </p:nvSpPr>
        <p:spPr>
          <a:xfrm>
            <a:off x="4303323" y="1398662"/>
            <a:ext cx="1581025" cy="4995457"/>
          </a:xfrm>
          <a:prstGeom prst="roundRect">
            <a:avLst>
              <a:gd name="adj" fmla="val 14728"/>
            </a:avLst>
          </a:prstGeom>
          <a:solidFill>
            <a:schemeClr val="bg1"/>
          </a:solidFill>
          <a:ln w="25400">
            <a:solidFill>
              <a:schemeClr val="bg1"/>
            </a:solidFill>
          </a:ln>
          <a:effectLst>
            <a:outerShdw blurRad="139700" dist="88900" dir="2700000" sx="98000" sy="98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bIns="36000" rtlCol="0" anchor="t"/>
          <a:lstStyle/>
          <a:p>
            <a:pPr algn="ctr"/>
            <a:r>
              <a:rPr lang="en-US" sz="1200" b="1" dirty="0">
                <a:solidFill>
                  <a:schemeClr val="accent1"/>
                </a:solidFill>
                <a:latin typeface="Montserrat" panose="00000500000000000000" pitchFamily="50" charset="0"/>
              </a:rPr>
              <a:t>Max 1:1</a:t>
            </a:r>
            <a:br>
              <a:rPr lang="en-US" sz="1200" b="1" dirty="0">
                <a:solidFill>
                  <a:schemeClr val="accent1"/>
                </a:solidFill>
                <a:latin typeface="Montserrat" panose="00000500000000000000" pitchFamily="50" charset="0"/>
              </a:rPr>
            </a:br>
            <a:r>
              <a:rPr lang="en-US" sz="1200" b="1" dirty="0">
                <a:solidFill>
                  <a:schemeClr val="accent1"/>
                </a:solidFill>
                <a:latin typeface="Montserrat" panose="00000500000000000000" pitchFamily="50" charset="0"/>
              </a:rPr>
              <a:t>Post-Purchase</a:t>
            </a:r>
          </a:p>
        </p:txBody>
      </p:sp>
      <p:sp>
        <p:nvSpPr>
          <p:cNvPr id="8" name="Rectangle: Rounded Corners 10">
            <a:extLst>
              <a:ext uri="{FF2B5EF4-FFF2-40B4-BE49-F238E27FC236}">
                <a16:creationId xmlns:a16="http://schemas.microsoft.com/office/drawing/2014/main" id="{3EF1E13E-1C31-A049-B54A-1D070D9BA0AE}"/>
              </a:ext>
            </a:extLst>
          </p:cNvPr>
          <p:cNvSpPr/>
          <p:nvPr/>
        </p:nvSpPr>
        <p:spPr>
          <a:xfrm>
            <a:off x="7844960" y="1398662"/>
            <a:ext cx="1581025" cy="4995457"/>
          </a:xfrm>
          <a:prstGeom prst="roundRect">
            <a:avLst>
              <a:gd name="adj" fmla="val 14728"/>
            </a:avLst>
          </a:prstGeom>
          <a:solidFill>
            <a:schemeClr val="bg1"/>
          </a:solidFill>
          <a:ln w="25400">
            <a:solidFill>
              <a:schemeClr val="bg1"/>
            </a:solidFill>
          </a:ln>
          <a:effectLst>
            <a:outerShdw blurRad="139700" dist="88900" dir="2700000" sx="98000" sy="98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bIns="36000" rtlCol="0" anchor="t"/>
          <a:lstStyle/>
          <a:p>
            <a:pPr algn="ctr"/>
            <a:r>
              <a:rPr lang="en-US" sz="1200" b="1" dirty="0">
                <a:solidFill>
                  <a:schemeClr val="accent1"/>
                </a:solidFill>
                <a:latin typeface="Montserrat" panose="00000500000000000000" pitchFamily="50" charset="0"/>
              </a:rPr>
              <a:t>Maximize</a:t>
            </a:r>
            <a:br>
              <a:rPr lang="en-US" sz="1200" b="1" dirty="0">
                <a:solidFill>
                  <a:schemeClr val="accent1"/>
                </a:solidFill>
                <a:latin typeface="Montserrat" panose="00000500000000000000" pitchFamily="50" charset="0"/>
              </a:rPr>
            </a:br>
            <a:r>
              <a:rPr lang="en-US" sz="1200" b="1" dirty="0">
                <a:solidFill>
                  <a:schemeClr val="accent1"/>
                </a:solidFill>
                <a:latin typeface="Montserrat" panose="00000500000000000000" pitchFamily="50" charset="0"/>
              </a:rPr>
              <a:t>Pre-Purchase 1:1</a:t>
            </a:r>
          </a:p>
        </p:txBody>
      </p:sp>
      <p:sp>
        <p:nvSpPr>
          <p:cNvPr id="9" name="Rectangle: Rounded Corners 10">
            <a:extLst>
              <a:ext uri="{FF2B5EF4-FFF2-40B4-BE49-F238E27FC236}">
                <a16:creationId xmlns:a16="http://schemas.microsoft.com/office/drawing/2014/main" id="{E63FA5FB-8E33-74A2-671E-9E289FD24F92}"/>
              </a:ext>
            </a:extLst>
          </p:cNvPr>
          <p:cNvSpPr/>
          <p:nvPr/>
        </p:nvSpPr>
        <p:spPr>
          <a:xfrm>
            <a:off x="4339256" y="2155343"/>
            <a:ext cx="1509159" cy="4186244"/>
          </a:xfrm>
          <a:prstGeom prst="roundRect">
            <a:avLst>
              <a:gd name="adj" fmla="val 13552"/>
            </a:avLst>
          </a:prstGeom>
          <a:solidFill>
            <a:srgbClr val="F2F5FA"/>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accent1"/>
              </a:solidFill>
              <a:latin typeface="Montserrat" panose="00000500000000000000" pitchFamily="50" charset="0"/>
            </a:endParaRPr>
          </a:p>
        </p:txBody>
      </p:sp>
      <p:sp>
        <p:nvSpPr>
          <p:cNvPr id="10" name="Rectangle: Rounded Corners 10">
            <a:extLst>
              <a:ext uri="{FF2B5EF4-FFF2-40B4-BE49-F238E27FC236}">
                <a16:creationId xmlns:a16="http://schemas.microsoft.com/office/drawing/2014/main" id="{4C9C89C4-571F-EFD3-5E78-40FA5E29B76C}"/>
              </a:ext>
            </a:extLst>
          </p:cNvPr>
          <p:cNvSpPr/>
          <p:nvPr/>
        </p:nvSpPr>
        <p:spPr>
          <a:xfrm>
            <a:off x="6110075" y="2155343"/>
            <a:ext cx="1509159" cy="4186244"/>
          </a:xfrm>
          <a:prstGeom prst="roundRect">
            <a:avLst>
              <a:gd name="adj" fmla="val 13552"/>
            </a:avLst>
          </a:prstGeom>
          <a:solidFill>
            <a:srgbClr val="F2F5FA"/>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accent1"/>
              </a:solidFill>
              <a:latin typeface="Montserrat" panose="00000500000000000000" pitchFamily="50" charset="0"/>
            </a:endParaRPr>
          </a:p>
        </p:txBody>
      </p:sp>
      <p:sp>
        <p:nvSpPr>
          <p:cNvPr id="11" name="Rectangle: Rounded Corners 10">
            <a:extLst>
              <a:ext uri="{FF2B5EF4-FFF2-40B4-BE49-F238E27FC236}">
                <a16:creationId xmlns:a16="http://schemas.microsoft.com/office/drawing/2014/main" id="{E524135E-18CD-6A81-195E-202DC5D0EDF2}"/>
              </a:ext>
            </a:extLst>
          </p:cNvPr>
          <p:cNvSpPr/>
          <p:nvPr/>
        </p:nvSpPr>
        <p:spPr>
          <a:xfrm>
            <a:off x="7880893" y="2155343"/>
            <a:ext cx="1509159" cy="4186244"/>
          </a:xfrm>
          <a:prstGeom prst="roundRect">
            <a:avLst>
              <a:gd name="adj" fmla="val 13552"/>
            </a:avLst>
          </a:prstGeom>
          <a:solidFill>
            <a:srgbClr val="F2F5FA"/>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accent1"/>
              </a:solidFill>
              <a:latin typeface="Montserrat" panose="00000500000000000000" pitchFamily="50" charset="0"/>
            </a:endParaRPr>
          </a:p>
        </p:txBody>
      </p:sp>
      <p:sp>
        <p:nvSpPr>
          <p:cNvPr id="12" name="Rectangle: Rounded Corners 10">
            <a:extLst>
              <a:ext uri="{FF2B5EF4-FFF2-40B4-BE49-F238E27FC236}">
                <a16:creationId xmlns:a16="http://schemas.microsoft.com/office/drawing/2014/main" id="{696B3EB4-D60D-2BCC-CE84-4BDB782D283B}"/>
              </a:ext>
            </a:extLst>
          </p:cNvPr>
          <p:cNvSpPr/>
          <p:nvPr/>
        </p:nvSpPr>
        <p:spPr>
          <a:xfrm>
            <a:off x="9651655" y="2155343"/>
            <a:ext cx="1509159" cy="4186244"/>
          </a:xfrm>
          <a:prstGeom prst="roundRect">
            <a:avLst>
              <a:gd name="adj" fmla="val 13552"/>
            </a:avLst>
          </a:prstGeom>
          <a:solidFill>
            <a:srgbClr val="F2F5FA"/>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accent1"/>
              </a:solidFill>
              <a:latin typeface="Montserrat" panose="00000500000000000000" pitchFamily="50" charset="0"/>
            </a:endParaRPr>
          </a:p>
        </p:txBody>
      </p:sp>
      <p:sp>
        <p:nvSpPr>
          <p:cNvPr id="31" name="TextBox 30">
            <a:extLst>
              <a:ext uri="{FF2B5EF4-FFF2-40B4-BE49-F238E27FC236}">
                <a16:creationId xmlns:a16="http://schemas.microsoft.com/office/drawing/2014/main" id="{32C4F05E-7DE6-C133-DC73-79F39AB61E81}"/>
              </a:ext>
            </a:extLst>
          </p:cNvPr>
          <p:cNvSpPr txBox="1"/>
          <p:nvPr/>
        </p:nvSpPr>
        <p:spPr>
          <a:xfrm>
            <a:off x="3367536" y="486545"/>
            <a:ext cx="5456943" cy="553998"/>
          </a:xfrm>
          <a:prstGeom prst="rect">
            <a:avLst/>
          </a:prstGeom>
          <a:noFill/>
        </p:spPr>
        <p:txBody>
          <a:bodyPr wrap="none" rtlCol="0">
            <a:spAutoFit/>
          </a:bodyPr>
          <a:lstStyle/>
          <a:p>
            <a:pPr algn="ctr"/>
            <a:r>
              <a:rPr lang="en-US" sz="3000" dirty="0">
                <a:solidFill>
                  <a:schemeClr val="tx2">
                    <a:lumMod val="60000"/>
                    <a:lumOff val="40000"/>
                  </a:schemeClr>
                </a:solidFill>
                <a:latin typeface="Montserrat" panose="00000500000000000000" pitchFamily="50" charset="0"/>
              </a:rPr>
              <a:t>Budget ROI &amp; Performance</a:t>
            </a:r>
          </a:p>
        </p:txBody>
      </p:sp>
      <p:sp>
        <p:nvSpPr>
          <p:cNvPr id="33" name="Rectangle: Rounded Corners 49">
            <a:extLst>
              <a:ext uri="{FF2B5EF4-FFF2-40B4-BE49-F238E27FC236}">
                <a16:creationId xmlns:a16="http://schemas.microsoft.com/office/drawing/2014/main" id="{C8FA90CE-8D7E-BF19-A105-5F64C9AE73DB}"/>
              </a:ext>
            </a:extLst>
          </p:cNvPr>
          <p:cNvSpPr/>
          <p:nvPr/>
        </p:nvSpPr>
        <p:spPr>
          <a:xfrm>
            <a:off x="995253" y="5099301"/>
            <a:ext cx="10420709" cy="1020568"/>
          </a:xfrm>
          <a:prstGeom prst="roundRect">
            <a:avLst>
              <a:gd name="adj" fmla="val 16433"/>
            </a:avLst>
          </a:prstGeom>
          <a:solidFill>
            <a:schemeClr val="accent1">
              <a:lumMod val="20000"/>
              <a:lumOff val="80000"/>
              <a:alpha val="50000"/>
            </a:schemeClr>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latin typeface="Montserrat" panose="00000500000000000000" pitchFamily="50" charset="0"/>
            </a:endParaRPr>
          </a:p>
        </p:txBody>
      </p:sp>
      <p:sp>
        <p:nvSpPr>
          <p:cNvPr id="35" name="Rectangle 34">
            <a:extLst>
              <a:ext uri="{FF2B5EF4-FFF2-40B4-BE49-F238E27FC236}">
                <a16:creationId xmlns:a16="http://schemas.microsoft.com/office/drawing/2014/main" id="{3F68B62C-7B41-7829-B099-24E67782BF64}"/>
              </a:ext>
            </a:extLst>
          </p:cNvPr>
          <p:cNvSpPr/>
          <p:nvPr/>
        </p:nvSpPr>
        <p:spPr>
          <a:xfrm>
            <a:off x="1136310" y="2453551"/>
            <a:ext cx="1230882" cy="56179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nSpc>
                <a:spcPts val="1680"/>
              </a:lnSpc>
            </a:pPr>
            <a:r>
              <a:rPr lang="en-US" sz="1200" b="1" dirty="0">
                <a:solidFill>
                  <a:schemeClr val="tx1"/>
                </a:solidFill>
                <a:latin typeface="Montserrat" panose="00000500000000000000" pitchFamily="50" charset="0"/>
              </a:rPr>
              <a:t>Performance driver</a:t>
            </a:r>
            <a:endParaRPr lang="en-US" sz="1050" b="1" dirty="0">
              <a:solidFill>
                <a:schemeClr val="tx1"/>
              </a:solidFill>
              <a:latin typeface="Montserrat" panose="00000500000000000000" pitchFamily="50" charset="0"/>
            </a:endParaRPr>
          </a:p>
        </p:txBody>
      </p:sp>
      <p:cxnSp>
        <p:nvCxnSpPr>
          <p:cNvPr id="41" name="Straight Connector 40">
            <a:extLst>
              <a:ext uri="{FF2B5EF4-FFF2-40B4-BE49-F238E27FC236}">
                <a16:creationId xmlns:a16="http://schemas.microsoft.com/office/drawing/2014/main" id="{76EBAFD1-9AEE-F221-89FF-ACC3B630D0C7}"/>
              </a:ext>
            </a:extLst>
          </p:cNvPr>
          <p:cNvCxnSpPr/>
          <p:nvPr/>
        </p:nvCxnSpPr>
        <p:spPr>
          <a:xfrm>
            <a:off x="995253" y="4143958"/>
            <a:ext cx="10420709"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A9FCA97-9382-7C5C-B76E-4A7D042F4FF5}"/>
              </a:ext>
            </a:extLst>
          </p:cNvPr>
          <p:cNvCxnSpPr/>
          <p:nvPr/>
        </p:nvCxnSpPr>
        <p:spPr>
          <a:xfrm>
            <a:off x="995253" y="3181294"/>
            <a:ext cx="10420709"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874FC674-B543-378E-AF13-C345AD3E67A4}"/>
              </a:ext>
            </a:extLst>
          </p:cNvPr>
          <p:cNvSpPr/>
          <p:nvPr/>
        </p:nvSpPr>
        <p:spPr>
          <a:xfrm>
            <a:off x="1136310" y="3388176"/>
            <a:ext cx="1230882" cy="56179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nSpc>
                <a:spcPts val="1680"/>
              </a:lnSpc>
            </a:pPr>
            <a:r>
              <a:rPr lang="en-US" sz="1200" b="1" dirty="0">
                <a:solidFill>
                  <a:schemeClr val="tx1"/>
                </a:solidFill>
                <a:latin typeface="Montserrat" panose="00000500000000000000" pitchFamily="50" charset="0"/>
              </a:rPr>
              <a:t>Enabling media dynamics</a:t>
            </a:r>
            <a:endParaRPr lang="en-US" sz="1050" b="1" dirty="0">
              <a:solidFill>
                <a:schemeClr val="tx1"/>
              </a:solidFill>
              <a:latin typeface="Montserrat" panose="00000500000000000000" pitchFamily="50" charset="0"/>
            </a:endParaRPr>
          </a:p>
        </p:txBody>
      </p:sp>
      <p:sp>
        <p:nvSpPr>
          <p:cNvPr id="45" name="Rectangle 44">
            <a:extLst>
              <a:ext uri="{FF2B5EF4-FFF2-40B4-BE49-F238E27FC236}">
                <a16:creationId xmlns:a16="http://schemas.microsoft.com/office/drawing/2014/main" id="{19BC7C43-52B2-A5C4-729F-134E5A75AD4B}"/>
              </a:ext>
            </a:extLst>
          </p:cNvPr>
          <p:cNvSpPr/>
          <p:nvPr/>
        </p:nvSpPr>
        <p:spPr>
          <a:xfrm>
            <a:off x="1136310" y="4309485"/>
            <a:ext cx="1230882" cy="56179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nSpc>
                <a:spcPts val="1680"/>
              </a:lnSpc>
            </a:pPr>
            <a:r>
              <a:rPr lang="en-US" sz="1200" b="1" dirty="0">
                <a:solidFill>
                  <a:schemeClr val="tx1"/>
                </a:solidFill>
                <a:latin typeface="Montserrat" panose="00000500000000000000" pitchFamily="50" charset="0"/>
              </a:rPr>
              <a:t>Budget allocated 1:1</a:t>
            </a:r>
            <a:endParaRPr lang="en-US" sz="1050" b="1" dirty="0">
              <a:solidFill>
                <a:schemeClr val="tx1"/>
              </a:solidFill>
              <a:latin typeface="Montserrat" panose="00000500000000000000" pitchFamily="50" charset="0"/>
            </a:endParaRPr>
          </a:p>
        </p:txBody>
      </p:sp>
      <p:sp>
        <p:nvSpPr>
          <p:cNvPr id="46" name="Rectangle 45">
            <a:extLst>
              <a:ext uri="{FF2B5EF4-FFF2-40B4-BE49-F238E27FC236}">
                <a16:creationId xmlns:a16="http://schemas.microsoft.com/office/drawing/2014/main" id="{038D3AFD-033D-E56E-05E8-E22459C52219}"/>
              </a:ext>
            </a:extLst>
          </p:cNvPr>
          <p:cNvSpPr/>
          <p:nvPr/>
        </p:nvSpPr>
        <p:spPr>
          <a:xfrm>
            <a:off x="1136310" y="5328687"/>
            <a:ext cx="1230882" cy="56179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nSpc>
                <a:spcPts val="1680"/>
              </a:lnSpc>
            </a:pPr>
            <a:r>
              <a:rPr lang="en-US" sz="1200" b="1" dirty="0">
                <a:solidFill>
                  <a:schemeClr val="tx1"/>
                </a:solidFill>
                <a:latin typeface="Montserrat" panose="00000500000000000000" pitchFamily="50" charset="0"/>
              </a:rPr>
              <a:t>ROAS</a:t>
            </a:r>
            <a:endParaRPr lang="en-US" sz="1050" b="1" dirty="0">
              <a:solidFill>
                <a:schemeClr val="tx1"/>
              </a:solidFill>
              <a:latin typeface="Montserrat" panose="00000500000000000000" pitchFamily="50" charset="0"/>
            </a:endParaRPr>
          </a:p>
        </p:txBody>
      </p:sp>
      <p:sp>
        <p:nvSpPr>
          <p:cNvPr id="47" name="Rectangle 46">
            <a:extLst>
              <a:ext uri="{FF2B5EF4-FFF2-40B4-BE49-F238E27FC236}">
                <a16:creationId xmlns:a16="http://schemas.microsoft.com/office/drawing/2014/main" id="{BAB86E25-ABED-ED11-97EE-6DA9705FA416}"/>
              </a:ext>
            </a:extLst>
          </p:cNvPr>
          <p:cNvSpPr/>
          <p:nvPr/>
        </p:nvSpPr>
        <p:spPr>
          <a:xfrm>
            <a:off x="2646032" y="2360573"/>
            <a:ext cx="1353970" cy="74775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10000"/>
              </a:lnSpc>
            </a:pPr>
            <a:r>
              <a:rPr lang="en-US" sz="1000" dirty="0">
                <a:solidFill>
                  <a:schemeClr val="tx1">
                    <a:lumMod val="85000"/>
                    <a:lumOff val="15000"/>
                  </a:schemeClr>
                </a:solidFill>
                <a:latin typeface="Montserrat" panose="00000500000000000000" pitchFamily="50" charset="0"/>
              </a:rPr>
              <a:t>Conventional </a:t>
            </a:r>
            <a:br>
              <a:rPr lang="en-US" sz="1000" dirty="0">
                <a:solidFill>
                  <a:schemeClr val="tx1">
                    <a:lumMod val="85000"/>
                    <a:lumOff val="15000"/>
                  </a:schemeClr>
                </a:solidFill>
                <a:latin typeface="Montserrat" panose="00000500000000000000" pitchFamily="50" charset="0"/>
              </a:rPr>
            </a:br>
            <a:r>
              <a:rPr lang="en-US" sz="1000" dirty="0">
                <a:solidFill>
                  <a:schemeClr val="tx1">
                    <a:lumMod val="85000"/>
                    <a:lumOff val="15000"/>
                  </a:schemeClr>
                </a:solidFill>
                <a:latin typeface="Montserrat" panose="00000500000000000000" pitchFamily="50" charset="0"/>
              </a:rPr>
              <a:t>tactics</a:t>
            </a:r>
          </a:p>
        </p:txBody>
      </p:sp>
      <p:sp>
        <p:nvSpPr>
          <p:cNvPr id="48" name="Rectangle 47">
            <a:extLst>
              <a:ext uri="{FF2B5EF4-FFF2-40B4-BE49-F238E27FC236}">
                <a16:creationId xmlns:a16="http://schemas.microsoft.com/office/drawing/2014/main" id="{8CF6DE41-22BA-A8E0-1BC4-053F3EA5C73D}"/>
              </a:ext>
            </a:extLst>
          </p:cNvPr>
          <p:cNvSpPr/>
          <p:nvPr/>
        </p:nvSpPr>
        <p:spPr>
          <a:xfrm>
            <a:off x="4416850" y="2360573"/>
            <a:ext cx="1353970" cy="74775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10000"/>
              </a:lnSpc>
            </a:pPr>
            <a:r>
              <a:rPr lang="en-US" sz="1000" dirty="0">
                <a:solidFill>
                  <a:schemeClr val="tx1">
                    <a:lumMod val="85000"/>
                    <a:lumOff val="15000"/>
                  </a:schemeClr>
                </a:solidFill>
                <a:latin typeface="Montserrat" panose="00000500000000000000" pitchFamily="50" charset="0"/>
              </a:rPr>
              <a:t>Shift greater % of CRM budget to 1:1 display advertising</a:t>
            </a:r>
          </a:p>
        </p:txBody>
      </p:sp>
      <p:sp>
        <p:nvSpPr>
          <p:cNvPr id="49" name="Rectangle 48">
            <a:extLst>
              <a:ext uri="{FF2B5EF4-FFF2-40B4-BE49-F238E27FC236}">
                <a16:creationId xmlns:a16="http://schemas.microsoft.com/office/drawing/2014/main" id="{792B0D73-6084-6956-7F1B-D5175AE4B658}"/>
              </a:ext>
            </a:extLst>
          </p:cNvPr>
          <p:cNvSpPr/>
          <p:nvPr/>
        </p:nvSpPr>
        <p:spPr>
          <a:xfrm>
            <a:off x="6187669" y="2360573"/>
            <a:ext cx="1353970" cy="74775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10000"/>
              </a:lnSpc>
            </a:pPr>
            <a:r>
              <a:rPr lang="en-US" sz="1000" dirty="0">
                <a:solidFill>
                  <a:schemeClr val="tx1">
                    <a:lumMod val="85000"/>
                    <a:lumOff val="15000"/>
                  </a:schemeClr>
                </a:solidFill>
                <a:latin typeface="Montserrat" panose="00000500000000000000" pitchFamily="50" charset="0"/>
              </a:rPr>
              <a:t>Shift greater % of online media budget to 1:1 display advertising</a:t>
            </a:r>
          </a:p>
        </p:txBody>
      </p:sp>
      <p:sp>
        <p:nvSpPr>
          <p:cNvPr id="51" name="Rectangle 50">
            <a:extLst>
              <a:ext uri="{FF2B5EF4-FFF2-40B4-BE49-F238E27FC236}">
                <a16:creationId xmlns:a16="http://schemas.microsoft.com/office/drawing/2014/main" id="{BF07CBAC-1DEA-213E-64F6-E36A4D8F6072}"/>
              </a:ext>
            </a:extLst>
          </p:cNvPr>
          <p:cNvSpPr/>
          <p:nvPr/>
        </p:nvSpPr>
        <p:spPr>
          <a:xfrm>
            <a:off x="7958487" y="2360573"/>
            <a:ext cx="1353970" cy="74775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10000"/>
              </a:lnSpc>
            </a:pPr>
            <a:r>
              <a:rPr lang="en-US" sz="1000" dirty="0">
                <a:solidFill>
                  <a:schemeClr val="tx1">
                    <a:lumMod val="85000"/>
                    <a:lumOff val="15000"/>
                  </a:schemeClr>
                </a:solidFill>
                <a:latin typeface="Montserrat" panose="00000500000000000000" pitchFamily="50" charset="0"/>
              </a:rPr>
              <a:t>Shift greater % of CRM budgets to 1:1 messaging</a:t>
            </a:r>
          </a:p>
        </p:txBody>
      </p:sp>
      <p:sp>
        <p:nvSpPr>
          <p:cNvPr id="52" name="Rectangle 51">
            <a:extLst>
              <a:ext uri="{FF2B5EF4-FFF2-40B4-BE49-F238E27FC236}">
                <a16:creationId xmlns:a16="http://schemas.microsoft.com/office/drawing/2014/main" id="{13320FFE-93A2-1175-820D-EB3C286B58C3}"/>
              </a:ext>
            </a:extLst>
          </p:cNvPr>
          <p:cNvSpPr/>
          <p:nvPr/>
        </p:nvSpPr>
        <p:spPr>
          <a:xfrm>
            <a:off x="9729249" y="2360573"/>
            <a:ext cx="1353970" cy="74775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10000"/>
              </a:lnSpc>
            </a:pPr>
            <a:r>
              <a:rPr lang="en-US" sz="1000" dirty="0">
                <a:solidFill>
                  <a:schemeClr val="tx1">
                    <a:lumMod val="85000"/>
                    <a:lumOff val="15000"/>
                  </a:schemeClr>
                </a:solidFill>
                <a:latin typeface="Montserrat" panose="00000500000000000000" pitchFamily="50" charset="0"/>
              </a:rPr>
              <a:t>Maximized 1:1 marketing</a:t>
            </a:r>
          </a:p>
        </p:txBody>
      </p:sp>
      <p:sp>
        <p:nvSpPr>
          <p:cNvPr id="53" name="Rectangle 52">
            <a:extLst>
              <a:ext uri="{FF2B5EF4-FFF2-40B4-BE49-F238E27FC236}">
                <a16:creationId xmlns:a16="http://schemas.microsoft.com/office/drawing/2014/main" id="{426968D5-6A46-0049-A5F4-E29C15378DA1}"/>
              </a:ext>
            </a:extLst>
          </p:cNvPr>
          <p:cNvSpPr/>
          <p:nvPr/>
        </p:nvSpPr>
        <p:spPr>
          <a:xfrm>
            <a:off x="4416850" y="3287655"/>
            <a:ext cx="1353970" cy="74775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10000"/>
              </a:lnSpc>
            </a:pPr>
            <a:r>
              <a:rPr lang="en-US" sz="1000" dirty="0">
                <a:solidFill>
                  <a:schemeClr val="tx1">
                    <a:lumMod val="85000"/>
                    <a:lumOff val="15000"/>
                  </a:schemeClr>
                </a:solidFill>
                <a:latin typeface="Montserrat" panose="00000500000000000000" pitchFamily="50" charset="0"/>
              </a:rPr>
              <a:t>Integration of behavioral data with CRM systems become less costly</a:t>
            </a:r>
          </a:p>
        </p:txBody>
      </p:sp>
      <p:sp>
        <p:nvSpPr>
          <p:cNvPr id="54" name="Rectangle 53">
            <a:extLst>
              <a:ext uri="{FF2B5EF4-FFF2-40B4-BE49-F238E27FC236}">
                <a16:creationId xmlns:a16="http://schemas.microsoft.com/office/drawing/2014/main" id="{452B7F34-2B98-266C-FD07-5A59F0F5F93C}"/>
              </a:ext>
            </a:extLst>
          </p:cNvPr>
          <p:cNvSpPr/>
          <p:nvPr/>
        </p:nvSpPr>
        <p:spPr>
          <a:xfrm>
            <a:off x="6187669" y="3287655"/>
            <a:ext cx="1353970" cy="74775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10000"/>
              </a:lnSpc>
            </a:pPr>
            <a:r>
              <a:rPr lang="en-US" sz="1000" dirty="0">
                <a:solidFill>
                  <a:schemeClr val="tx1">
                    <a:lumMod val="85000"/>
                    <a:lumOff val="15000"/>
                  </a:schemeClr>
                </a:solidFill>
                <a:latin typeface="Montserrat" panose="00000500000000000000" pitchFamily="50" charset="0"/>
              </a:rPr>
              <a:t>Continued shift of media mix to digital channels</a:t>
            </a:r>
          </a:p>
        </p:txBody>
      </p:sp>
      <p:sp>
        <p:nvSpPr>
          <p:cNvPr id="55" name="Rectangle 54">
            <a:extLst>
              <a:ext uri="{FF2B5EF4-FFF2-40B4-BE49-F238E27FC236}">
                <a16:creationId xmlns:a16="http://schemas.microsoft.com/office/drawing/2014/main" id="{03E1CD08-D38F-F2C0-2D6C-F8AB31466D86}"/>
              </a:ext>
            </a:extLst>
          </p:cNvPr>
          <p:cNvSpPr/>
          <p:nvPr/>
        </p:nvSpPr>
        <p:spPr>
          <a:xfrm>
            <a:off x="7958487" y="3287655"/>
            <a:ext cx="1353970" cy="74775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110000"/>
              </a:lnSpc>
            </a:pPr>
            <a:r>
              <a:rPr lang="en-US" sz="1000" dirty="0">
                <a:solidFill>
                  <a:schemeClr val="tx1">
                    <a:lumMod val="85000"/>
                    <a:lumOff val="15000"/>
                  </a:schemeClr>
                </a:solidFill>
                <a:latin typeface="Montserrat" panose="00000500000000000000" pitchFamily="50" charset="0"/>
              </a:rPr>
              <a:t>. Personalization enabled across all digital channels.</a:t>
            </a:r>
          </a:p>
        </p:txBody>
      </p:sp>
      <p:sp>
        <p:nvSpPr>
          <p:cNvPr id="56" name="Rectangle: Rounded Corners 10">
            <a:extLst>
              <a:ext uri="{FF2B5EF4-FFF2-40B4-BE49-F238E27FC236}">
                <a16:creationId xmlns:a16="http://schemas.microsoft.com/office/drawing/2014/main" id="{08C1005F-8EB1-C53E-A618-4DDF518D10C6}"/>
              </a:ext>
            </a:extLst>
          </p:cNvPr>
          <p:cNvSpPr/>
          <p:nvPr/>
        </p:nvSpPr>
        <p:spPr>
          <a:xfrm>
            <a:off x="2752636" y="4346645"/>
            <a:ext cx="1112984" cy="487475"/>
          </a:xfrm>
          <a:prstGeom prst="roundRect">
            <a:avLst>
              <a:gd name="adj" fmla="val 0"/>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2"/>
                </a:solidFill>
                <a:latin typeface="Montserrat" panose="00000500000000000000" pitchFamily="50" charset="0"/>
              </a:rPr>
              <a:t>&lt;1%</a:t>
            </a:r>
          </a:p>
        </p:txBody>
      </p:sp>
      <p:sp>
        <p:nvSpPr>
          <p:cNvPr id="57" name="Rectangle: Rounded Corners 10">
            <a:extLst>
              <a:ext uri="{FF2B5EF4-FFF2-40B4-BE49-F238E27FC236}">
                <a16:creationId xmlns:a16="http://schemas.microsoft.com/office/drawing/2014/main" id="{1DF6652E-E7CF-C269-3808-488A333776DA}"/>
              </a:ext>
            </a:extLst>
          </p:cNvPr>
          <p:cNvSpPr/>
          <p:nvPr/>
        </p:nvSpPr>
        <p:spPr>
          <a:xfrm>
            <a:off x="4537798" y="4346645"/>
            <a:ext cx="1112984" cy="487475"/>
          </a:xfrm>
          <a:prstGeom prst="roundRect">
            <a:avLst>
              <a:gd name="adj" fmla="val 0"/>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2"/>
                </a:solidFill>
                <a:latin typeface="Montserrat" panose="00000500000000000000" pitchFamily="50" charset="0"/>
              </a:rPr>
              <a:t>~5%</a:t>
            </a:r>
          </a:p>
        </p:txBody>
      </p:sp>
      <p:sp>
        <p:nvSpPr>
          <p:cNvPr id="58" name="Rectangle: Rounded Corners 10">
            <a:extLst>
              <a:ext uri="{FF2B5EF4-FFF2-40B4-BE49-F238E27FC236}">
                <a16:creationId xmlns:a16="http://schemas.microsoft.com/office/drawing/2014/main" id="{10E9000F-5DF1-31E0-C912-B65E3D83D7E2}"/>
              </a:ext>
            </a:extLst>
          </p:cNvPr>
          <p:cNvSpPr/>
          <p:nvPr/>
        </p:nvSpPr>
        <p:spPr>
          <a:xfrm>
            <a:off x="6308162" y="4346645"/>
            <a:ext cx="1112984" cy="487475"/>
          </a:xfrm>
          <a:prstGeom prst="roundRect">
            <a:avLst>
              <a:gd name="adj" fmla="val 0"/>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2"/>
                </a:solidFill>
                <a:latin typeface="Montserrat" panose="00000500000000000000" pitchFamily="50" charset="0"/>
              </a:rPr>
              <a:t>~15%</a:t>
            </a:r>
          </a:p>
        </p:txBody>
      </p:sp>
      <p:sp>
        <p:nvSpPr>
          <p:cNvPr id="59" name="Rectangle: Rounded Corners 10">
            <a:extLst>
              <a:ext uri="{FF2B5EF4-FFF2-40B4-BE49-F238E27FC236}">
                <a16:creationId xmlns:a16="http://schemas.microsoft.com/office/drawing/2014/main" id="{CDC03FD7-4CAE-0B00-8EAB-EAADB62236B2}"/>
              </a:ext>
            </a:extLst>
          </p:cNvPr>
          <p:cNvSpPr/>
          <p:nvPr/>
        </p:nvSpPr>
        <p:spPr>
          <a:xfrm>
            <a:off x="8078980" y="4346645"/>
            <a:ext cx="1112984" cy="487475"/>
          </a:xfrm>
          <a:prstGeom prst="roundRect">
            <a:avLst>
              <a:gd name="adj" fmla="val 0"/>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2"/>
                </a:solidFill>
                <a:latin typeface="Montserrat" panose="00000500000000000000" pitchFamily="50" charset="0"/>
              </a:rPr>
              <a:t>~30%</a:t>
            </a:r>
          </a:p>
        </p:txBody>
      </p:sp>
      <p:sp>
        <p:nvSpPr>
          <p:cNvPr id="60" name="Rectangle 59">
            <a:extLst>
              <a:ext uri="{FF2B5EF4-FFF2-40B4-BE49-F238E27FC236}">
                <a16:creationId xmlns:a16="http://schemas.microsoft.com/office/drawing/2014/main" id="{ABEBEAB2-2237-D306-4F52-584A86E2AE33}"/>
              </a:ext>
            </a:extLst>
          </p:cNvPr>
          <p:cNvSpPr/>
          <p:nvPr/>
        </p:nvSpPr>
        <p:spPr>
          <a:xfrm>
            <a:off x="8187871" y="5100954"/>
            <a:ext cx="942116" cy="2808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61" name="Rectangle 60">
            <a:extLst>
              <a:ext uri="{FF2B5EF4-FFF2-40B4-BE49-F238E27FC236}">
                <a16:creationId xmlns:a16="http://schemas.microsoft.com/office/drawing/2014/main" id="{C3FA46F6-1A24-7609-D098-435497861045}"/>
              </a:ext>
            </a:extLst>
          </p:cNvPr>
          <p:cNvSpPr/>
          <p:nvPr/>
        </p:nvSpPr>
        <p:spPr>
          <a:xfrm>
            <a:off x="4622777" y="5538811"/>
            <a:ext cx="942116" cy="1016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62" name="Rectangle 61">
            <a:extLst>
              <a:ext uri="{FF2B5EF4-FFF2-40B4-BE49-F238E27FC236}">
                <a16:creationId xmlns:a16="http://schemas.microsoft.com/office/drawing/2014/main" id="{0DB1C3A1-89E1-9400-9393-AC0D5761D260}"/>
              </a:ext>
            </a:extLst>
          </p:cNvPr>
          <p:cNvSpPr/>
          <p:nvPr/>
        </p:nvSpPr>
        <p:spPr>
          <a:xfrm>
            <a:off x="6393596" y="5372929"/>
            <a:ext cx="942116" cy="1735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63" name="Rectangle 62">
            <a:extLst>
              <a:ext uri="{FF2B5EF4-FFF2-40B4-BE49-F238E27FC236}">
                <a16:creationId xmlns:a16="http://schemas.microsoft.com/office/drawing/2014/main" id="{B57046C2-D2DB-9F3A-33EF-84734A7C37DE}"/>
              </a:ext>
            </a:extLst>
          </p:cNvPr>
          <p:cNvSpPr/>
          <p:nvPr/>
        </p:nvSpPr>
        <p:spPr>
          <a:xfrm>
            <a:off x="2857754" y="5633399"/>
            <a:ext cx="942116" cy="4858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64" name="Rectangle 63">
            <a:extLst>
              <a:ext uri="{FF2B5EF4-FFF2-40B4-BE49-F238E27FC236}">
                <a16:creationId xmlns:a16="http://schemas.microsoft.com/office/drawing/2014/main" id="{E9D09C60-B11D-80F9-9599-5560A73B351E}"/>
              </a:ext>
            </a:extLst>
          </p:cNvPr>
          <p:cNvSpPr/>
          <p:nvPr/>
        </p:nvSpPr>
        <p:spPr>
          <a:xfrm>
            <a:off x="9935176" y="5105741"/>
            <a:ext cx="942116" cy="10205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cxnSp>
        <p:nvCxnSpPr>
          <p:cNvPr id="65" name="Straight Connector 64">
            <a:extLst>
              <a:ext uri="{FF2B5EF4-FFF2-40B4-BE49-F238E27FC236}">
                <a16:creationId xmlns:a16="http://schemas.microsoft.com/office/drawing/2014/main" id="{8D80BD90-7E42-9B37-D57C-33398A5685A5}"/>
              </a:ext>
            </a:extLst>
          </p:cNvPr>
          <p:cNvCxnSpPr>
            <a:cxnSpLocks/>
          </p:cNvCxnSpPr>
          <p:nvPr/>
        </p:nvCxnSpPr>
        <p:spPr>
          <a:xfrm>
            <a:off x="3506451" y="5634577"/>
            <a:ext cx="12724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685A6AC-F467-834D-E45F-81C4E02B8997}"/>
              </a:ext>
            </a:extLst>
          </p:cNvPr>
          <p:cNvCxnSpPr>
            <a:cxnSpLocks/>
          </p:cNvCxnSpPr>
          <p:nvPr/>
        </p:nvCxnSpPr>
        <p:spPr>
          <a:xfrm>
            <a:off x="5437913" y="5532580"/>
            <a:ext cx="12724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9DC9B84-B63B-33B5-A2AC-69E9A55C2684}"/>
              </a:ext>
            </a:extLst>
          </p:cNvPr>
          <p:cNvCxnSpPr>
            <a:cxnSpLocks/>
          </p:cNvCxnSpPr>
          <p:nvPr/>
        </p:nvCxnSpPr>
        <p:spPr>
          <a:xfrm>
            <a:off x="7072238" y="5374710"/>
            <a:ext cx="127245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9" name="Rectangle: Rounded Corners 10">
            <a:extLst>
              <a:ext uri="{FF2B5EF4-FFF2-40B4-BE49-F238E27FC236}">
                <a16:creationId xmlns:a16="http://schemas.microsoft.com/office/drawing/2014/main" id="{2B500D8A-D737-7442-7AEB-0AE6E7A9824F}"/>
              </a:ext>
            </a:extLst>
          </p:cNvPr>
          <p:cNvSpPr/>
          <p:nvPr/>
        </p:nvSpPr>
        <p:spPr>
          <a:xfrm>
            <a:off x="2752636" y="5271657"/>
            <a:ext cx="1112984" cy="302684"/>
          </a:xfrm>
          <a:prstGeom prst="roundRect">
            <a:avLst>
              <a:gd name="adj" fmla="val 0"/>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solidFill>
                <a:latin typeface="Montserrat" panose="00000500000000000000" pitchFamily="50" charset="0"/>
              </a:rPr>
              <a:t>$35</a:t>
            </a:r>
          </a:p>
        </p:txBody>
      </p:sp>
      <p:sp>
        <p:nvSpPr>
          <p:cNvPr id="70" name="Rectangle: Rounded Corners 10">
            <a:extLst>
              <a:ext uri="{FF2B5EF4-FFF2-40B4-BE49-F238E27FC236}">
                <a16:creationId xmlns:a16="http://schemas.microsoft.com/office/drawing/2014/main" id="{7F655421-1C66-5AF0-1E52-C23255331F96}"/>
              </a:ext>
            </a:extLst>
          </p:cNvPr>
          <p:cNvSpPr/>
          <p:nvPr/>
        </p:nvSpPr>
        <p:spPr>
          <a:xfrm>
            <a:off x="4537343" y="5185777"/>
            <a:ext cx="1112984" cy="302684"/>
          </a:xfrm>
          <a:prstGeom prst="roundRect">
            <a:avLst>
              <a:gd name="adj" fmla="val 0"/>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solidFill>
                <a:latin typeface="Montserrat" panose="00000500000000000000" pitchFamily="50" charset="0"/>
              </a:rPr>
              <a:t>$5</a:t>
            </a:r>
          </a:p>
        </p:txBody>
      </p:sp>
      <p:sp>
        <p:nvSpPr>
          <p:cNvPr id="71" name="Rectangle: Rounded Corners 10">
            <a:extLst>
              <a:ext uri="{FF2B5EF4-FFF2-40B4-BE49-F238E27FC236}">
                <a16:creationId xmlns:a16="http://schemas.microsoft.com/office/drawing/2014/main" id="{E559682F-112B-1176-7C05-BE1A2888BB15}"/>
              </a:ext>
            </a:extLst>
          </p:cNvPr>
          <p:cNvSpPr/>
          <p:nvPr/>
        </p:nvSpPr>
        <p:spPr>
          <a:xfrm>
            <a:off x="6308162" y="5595057"/>
            <a:ext cx="1112984" cy="302684"/>
          </a:xfrm>
          <a:prstGeom prst="roundRect">
            <a:avLst>
              <a:gd name="adj" fmla="val 0"/>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solidFill>
                <a:latin typeface="Montserrat" panose="00000500000000000000" pitchFamily="50" charset="0"/>
              </a:rPr>
              <a:t>$10</a:t>
            </a:r>
          </a:p>
        </p:txBody>
      </p:sp>
      <p:sp>
        <p:nvSpPr>
          <p:cNvPr id="72" name="Rectangle: Rounded Corners 10">
            <a:extLst>
              <a:ext uri="{FF2B5EF4-FFF2-40B4-BE49-F238E27FC236}">
                <a16:creationId xmlns:a16="http://schemas.microsoft.com/office/drawing/2014/main" id="{3FD63484-7DDA-2127-F955-1F42B42407E9}"/>
              </a:ext>
            </a:extLst>
          </p:cNvPr>
          <p:cNvSpPr/>
          <p:nvPr/>
        </p:nvSpPr>
        <p:spPr>
          <a:xfrm>
            <a:off x="8078980" y="5463554"/>
            <a:ext cx="1112984" cy="302684"/>
          </a:xfrm>
          <a:prstGeom prst="roundRect">
            <a:avLst>
              <a:gd name="adj" fmla="val 0"/>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solidFill>
                <a:latin typeface="Montserrat" panose="00000500000000000000" pitchFamily="50" charset="0"/>
              </a:rPr>
              <a:t>$30</a:t>
            </a:r>
          </a:p>
        </p:txBody>
      </p:sp>
      <p:sp>
        <p:nvSpPr>
          <p:cNvPr id="2" name="Rectangle: Rounded Corners 10">
            <a:extLst>
              <a:ext uri="{FF2B5EF4-FFF2-40B4-BE49-F238E27FC236}">
                <a16:creationId xmlns:a16="http://schemas.microsoft.com/office/drawing/2014/main" id="{0E3BADAE-9619-E8F7-51A1-630D63E9043D}"/>
              </a:ext>
            </a:extLst>
          </p:cNvPr>
          <p:cNvSpPr/>
          <p:nvPr/>
        </p:nvSpPr>
        <p:spPr>
          <a:xfrm>
            <a:off x="9852475" y="5463554"/>
            <a:ext cx="1112984" cy="302684"/>
          </a:xfrm>
          <a:prstGeom prst="roundRect">
            <a:avLst>
              <a:gd name="adj" fmla="val 0"/>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Montserrat" panose="00000500000000000000" pitchFamily="50" charset="0"/>
              </a:rPr>
              <a:t>$80</a:t>
            </a:r>
          </a:p>
        </p:txBody>
      </p:sp>
    </p:spTree>
    <p:extLst>
      <p:ext uri="{BB962C8B-B14F-4D97-AF65-F5344CB8AC3E}">
        <p14:creationId xmlns:p14="http://schemas.microsoft.com/office/powerpoint/2010/main" val="20304040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E60AA6F-226E-48C6-B317-88C27B33617D}"/>
              </a:ext>
            </a:extLst>
          </p:cNvPr>
          <p:cNvGrpSpPr/>
          <p:nvPr/>
        </p:nvGrpSpPr>
        <p:grpSpPr>
          <a:xfrm>
            <a:off x="2624010" y="791436"/>
            <a:ext cx="6923816" cy="5030601"/>
            <a:chOff x="2624010" y="791436"/>
            <a:chExt cx="6923816" cy="5030601"/>
          </a:xfrm>
        </p:grpSpPr>
        <p:sp>
          <p:nvSpPr>
            <p:cNvPr id="16" name="Document 4">
              <a:extLst>
                <a:ext uri="{FF2B5EF4-FFF2-40B4-BE49-F238E27FC236}">
                  <a16:creationId xmlns:a16="http://schemas.microsoft.com/office/drawing/2014/main" id="{89A0CE99-18B8-0641-D678-3EDA9BE3602D}"/>
                </a:ext>
              </a:extLst>
            </p:cNvPr>
            <p:cNvSpPr/>
            <p:nvPr/>
          </p:nvSpPr>
          <p:spPr>
            <a:xfrm rot="10800000" flipH="1">
              <a:off x="7248618" y="791436"/>
              <a:ext cx="2294556" cy="1211542"/>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0 h 19254"/>
                <a:gd name="connsiteX1" fmla="*/ 21600 w 21600"/>
                <a:gd name="connsiteY1" fmla="*/ 0 h 19254"/>
                <a:gd name="connsiteX2" fmla="*/ 21600 w 21600"/>
                <a:gd name="connsiteY2" fmla="*/ 17322 h 19254"/>
                <a:gd name="connsiteX3" fmla="*/ 0 w 21600"/>
                <a:gd name="connsiteY3" fmla="*/ 17674 h 19254"/>
                <a:gd name="connsiteX4" fmla="*/ 0 w 21600"/>
                <a:gd name="connsiteY4" fmla="*/ 0 h 19254"/>
                <a:gd name="connsiteX0" fmla="*/ 0 w 21600"/>
                <a:gd name="connsiteY0" fmla="*/ 0 h 18269"/>
                <a:gd name="connsiteX1" fmla="*/ 21600 w 21600"/>
                <a:gd name="connsiteY1" fmla="*/ 0 h 18269"/>
                <a:gd name="connsiteX2" fmla="*/ 21600 w 21600"/>
                <a:gd name="connsiteY2" fmla="*/ 17322 h 18269"/>
                <a:gd name="connsiteX3" fmla="*/ 0 w 21600"/>
                <a:gd name="connsiteY3" fmla="*/ 17674 h 18269"/>
                <a:gd name="connsiteX4" fmla="*/ 0 w 21600"/>
                <a:gd name="connsiteY4" fmla="*/ 0 h 18269"/>
                <a:gd name="connsiteX0" fmla="*/ 0 w 21600"/>
                <a:gd name="connsiteY0" fmla="*/ 0 h 18160"/>
                <a:gd name="connsiteX1" fmla="*/ 21600 w 21600"/>
                <a:gd name="connsiteY1" fmla="*/ 0 h 18160"/>
                <a:gd name="connsiteX2" fmla="*/ 21341 w 21600"/>
                <a:gd name="connsiteY2" fmla="*/ 16666 h 18160"/>
                <a:gd name="connsiteX3" fmla="*/ 0 w 21600"/>
                <a:gd name="connsiteY3" fmla="*/ 17674 h 18160"/>
                <a:gd name="connsiteX4" fmla="*/ 0 w 21600"/>
                <a:gd name="connsiteY4" fmla="*/ 0 h 18160"/>
                <a:gd name="connsiteX0" fmla="*/ 0 w 21600"/>
                <a:gd name="connsiteY0" fmla="*/ 0 h 16666"/>
                <a:gd name="connsiteX1" fmla="*/ 21600 w 21600"/>
                <a:gd name="connsiteY1" fmla="*/ 0 h 16666"/>
                <a:gd name="connsiteX2" fmla="*/ 21341 w 21600"/>
                <a:gd name="connsiteY2" fmla="*/ 16666 h 16666"/>
                <a:gd name="connsiteX3" fmla="*/ 92 w 21600"/>
                <a:gd name="connsiteY3" fmla="*/ 15022 h 16666"/>
                <a:gd name="connsiteX4" fmla="*/ 0 w 21600"/>
                <a:gd name="connsiteY4" fmla="*/ 0 h 16666"/>
                <a:gd name="connsiteX0" fmla="*/ 0 w 21600"/>
                <a:gd name="connsiteY0" fmla="*/ 0 h 17916"/>
                <a:gd name="connsiteX1" fmla="*/ 21600 w 21600"/>
                <a:gd name="connsiteY1" fmla="*/ 0 h 17916"/>
                <a:gd name="connsiteX2" fmla="*/ 21341 w 21600"/>
                <a:gd name="connsiteY2" fmla="*/ 16666 h 17916"/>
                <a:gd name="connsiteX3" fmla="*/ 92 w 21600"/>
                <a:gd name="connsiteY3" fmla="*/ 15022 h 17916"/>
                <a:gd name="connsiteX4" fmla="*/ 0 w 21600"/>
                <a:gd name="connsiteY4" fmla="*/ 0 h 17916"/>
                <a:gd name="connsiteX0" fmla="*/ 0 w 21639"/>
                <a:gd name="connsiteY0" fmla="*/ 0 h 24915"/>
                <a:gd name="connsiteX1" fmla="*/ 21600 w 21639"/>
                <a:gd name="connsiteY1" fmla="*/ 0 h 24915"/>
                <a:gd name="connsiteX2" fmla="*/ 21616 w 21639"/>
                <a:gd name="connsiteY2" fmla="*/ 24915 h 24915"/>
                <a:gd name="connsiteX3" fmla="*/ 92 w 21639"/>
                <a:gd name="connsiteY3" fmla="*/ 15022 h 24915"/>
                <a:gd name="connsiteX4" fmla="*/ 0 w 21639"/>
                <a:gd name="connsiteY4" fmla="*/ 0 h 24915"/>
                <a:gd name="connsiteX0" fmla="*/ 91 w 21552"/>
                <a:gd name="connsiteY0" fmla="*/ 0 h 42740"/>
                <a:gd name="connsiteX1" fmla="*/ 21513 w 21552"/>
                <a:gd name="connsiteY1" fmla="*/ 17825 h 42740"/>
                <a:gd name="connsiteX2" fmla="*/ 21529 w 21552"/>
                <a:gd name="connsiteY2" fmla="*/ 42740 h 42740"/>
                <a:gd name="connsiteX3" fmla="*/ 5 w 21552"/>
                <a:gd name="connsiteY3" fmla="*/ 32847 h 42740"/>
                <a:gd name="connsiteX4" fmla="*/ 91 w 21552"/>
                <a:gd name="connsiteY4" fmla="*/ 0 h 42740"/>
                <a:gd name="connsiteX0" fmla="*/ 91 w 21539"/>
                <a:gd name="connsiteY0" fmla="*/ 0 h 42740"/>
                <a:gd name="connsiteX1" fmla="*/ 21246 w 21539"/>
                <a:gd name="connsiteY1" fmla="*/ 10459 h 42740"/>
                <a:gd name="connsiteX2" fmla="*/ 21529 w 21539"/>
                <a:gd name="connsiteY2" fmla="*/ 42740 h 42740"/>
                <a:gd name="connsiteX3" fmla="*/ 5 w 21539"/>
                <a:gd name="connsiteY3" fmla="*/ 32847 h 42740"/>
                <a:gd name="connsiteX4" fmla="*/ 91 w 21539"/>
                <a:gd name="connsiteY4" fmla="*/ 0 h 42740"/>
                <a:gd name="connsiteX0" fmla="*/ 91 w 21539"/>
                <a:gd name="connsiteY0" fmla="*/ 0 h 42740"/>
                <a:gd name="connsiteX1" fmla="*/ 21246 w 21539"/>
                <a:gd name="connsiteY1" fmla="*/ 10459 h 42740"/>
                <a:gd name="connsiteX2" fmla="*/ 21529 w 21539"/>
                <a:gd name="connsiteY2" fmla="*/ 42740 h 42740"/>
                <a:gd name="connsiteX3" fmla="*/ 5 w 21539"/>
                <a:gd name="connsiteY3" fmla="*/ 32847 h 42740"/>
                <a:gd name="connsiteX4" fmla="*/ 91 w 21539"/>
                <a:gd name="connsiteY4" fmla="*/ 0 h 42740"/>
                <a:gd name="connsiteX0" fmla="*/ 91 w 21539"/>
                <a:gd name="connsiteY0" fmla="*/ 0 h 42740"/>
                <a:gd name="connsiteX1" fmla="*/ 21246 w 21539"/>
                <a:gd name="connsiteY1" fmla="*/ 10459 h 42740"/>
                <a:gd name="connsiteX2" fmla="*/ 21529 w 21539"/>
                <a:gd name="connsiteY2" fmla="*/ 42740 h 42740"/>
                <a:gd name="connsiteX3" fmla="*/ 5 w 21539"/>
                <a:gd name="connsiteY3" fmla="*/ 32847 h 42740"/>
                <a:gd name="connsiteX4" fmla="*/ 91 w 21539"/>
                <a:gd name="connsiteY4" fmla="*/ 0 h 42740"/>
                <a:gd name="connsiteX0" fmla="*/ 91 w 21539"/>
                <a:gd name="connsiteY0" fmla="*/ 0 h 42740"/>
                <a:gd name="connsiteX1" fmla="*/ 21246 w 21539"/>
                <a:gd name="connsiteY1" fmla="*/ 10459 h 42740"/>
                <a:gd name="connsiteX2" fmla="*/ 21529 w 21539"/>
                <a:gd name="connsiteY2" fmla="*/ 42740 h 42740"/>
                <a:gd name="connsiteX3" fmla="*/ 5 w 21539"/>
                <a:gd name="connsiteY3" fmla="*/ 32847 h 42740"/>
                <a:gd name="connsiteX4" fmla="*/ 91 w 21539"/>
                <a:gd name="connsiteY4" fmla="*/ 0 h 42740"/>
                <a:gd name="connsiteX0" fmla="*/ 91 w 21539"/>
                <a:gd name="connsiteY0" fmla="*/ 0 h 42740"/>
                <a:gd name="connsiteX1" fmla="*/ 21246 w 21539"/>
                <a:gd name="connsiteY1" fmla="*/ 10459 h 42740"/>
                <a:gd name="connsiteX2" fmla="*/ 21529 w 21539"/>
                <a:gd name="connsiteY2" fmla="*/ 42740 h 42740"/>
                <a:gd name="connsiteX3" fmla="*/ 5 w 21539"/>
                <a:gd name="connsiteY3" fmla="*/ 32847 h 42740"/>
                <a:gd name="connsiteX4" fmla="*/ 91 w 21539"/>
                <a:gd name="connsiteY4" fmla="*/ 0 h 42740"/>
                <a:gd name="connsiteX0" fmla="*/ 0 w 21878"/>
                <a:gd name="connsiteY0" fmla="*/ 0 h 43301"/>
                <a:gd name="connsiteX1" fmla="*/ 21585 w 21878"/>
                <a:gd name="connsiteY1" fmla="*/ 11020 h 43301"/>
                <a:gd name="connsiteX2" fmla="*/ 21868 w 21878"/>
                <a:gd name="connsiteY2" fmla="*/ 43301 h 43301"/>
                <a:gd name="connsiteX3" fmla="*/ 344 w 21878"/>
                <a:gd name="connsiteY3" fmla="*/ 33408 h 43301"/>
                <a:gd name="connsiteX4" fmla="*/ 0 w 21878"/>
                <a:gd name="connsiteY4" fmla="*/ 0 h 43301"/>
                <a:gd name="connsiteX0" fmla="*/ 0 w 21919"/>
                <a:gd name="connsiteY0" fmla="*/ 0 h 43301"/>
                <a:gd name="connsiteX1" fmla="*/ 21919 w 21919"/>
                <a:gd name="connsiteY1" fmla="*/ 23361 h 43301"/>
                <a:gd name="connsiteX2" fmla="*/ 21868 w 21919"/>
                <a:gd name="connsiteY2" fmla="*/ 43301 h 43301"/>
                <a:gd name="connsiteX3" fmla="*/ 344 w 21919"/>
                <a:gd name="connsiteY3" fmla="*/ 33408 h 43301"/>
                <a:gd name="connsiteX4" fmla="*/ 0 w 21919"/>
                <a:gd name="connsiteY4" fmla="*/ 0 h 43301"/>
                <a:gd name="connsiteX0" fmla="*/ 0 w 21875"/>
                <a:gd name="connsiteY0" fmla="*/ 0 h 43301"/>
                <a:gd name="connsiteX1" fmla="*/ 21346 w 21875"/>
                <a:gd name="connsiteY1" fmla="*/ 15508 h 43301"/>
                <a:gd name="connsiteX2" fmla="*/ 21868 w 21875"/>
                <a:gd name="connsiteY2" fmla="*/ 43301 h 43301"/>
                <a:gd name="connsiteX3" fmla="*/ 344 w 21875"/>
                <a:gd name="connsiteY3" fmla="*/ 33408 h 43301"/>
                <a:gd name="connsiteX4" fmla="*/ 0 w 21875"/>
                <a:gd name="connsiteY4" fmla="*/ 0 h 43301"/>
                <a:gd name="connsiteX0" fmla="*/ 0 w 21346"/>
                <a:gd name="connsiteY0" fmla="*/ 0 h 35572"/>
                <a:gd name="connsiteX1" fmla="*/ 21346 w 21346"/>
                <a:gd name="connsiteY1" fmla="*/ 15508 h 35572"/>
                <a:gd name="connsiteX2" fmla="*/ 18333 w 21346"/>
                <a:gd name="connsiteY2" fmla="*/ 32502 h 35572"/>
                <a:gd name="connsiteX3" fmla="*/ 344 w 21346"/>
                <a:gd name="connsiteY3" fmla="*/ 33408 h 35572"/>
                <a:gd name="connsiteX4" fmla="*/ 0 w 21346"/>
                <a:gd name="connsiteY4" fmla="*/ 0 h 35572"/>
                <a:gd name="connsiteX0" fmla="*/ 0 w 21346"/>
                <a:gd name="connsiteY0" fmla="*/ 0 h 42319"/>
                <a:gd name="connsiteX1" fmla="*/ 21346 w 21346"/>
                <a:gd name="connsiteY1" fmla="*/ 15508 h 42319"/>
                <a:gd name="connsiteX2" fmla="*/ 21295 w 21346"/>
                <a:gd name="connsiteY2" fmla="*/ 42319 h 42319"/>
                <a:gd name="connsiteX3" fmla="*/ 344 w 21346"/>
                <a:gd name="connsiteY3" fmla="*/ 33408 h 42319"/>
                <a:gd name="connsiteX4" fmla="*/ 0 w 21346"/>
                <a:gd name="connsiteY4" fmla="*/ 0 h 42319"/>
                <a:gd name="connsiteX0" fmla="*/ 0 w 21346"/>
                <a:gd name="connsiteY0" fmla="*/ 0 h 42319"/>
                <a:gd name="connsiteX1" fmla="*/ 21346 w 21346"/>
                <a:gd name="connsiteY1" fmla="*/ 15508 h 42319"/>
                <a:gd name="connsiteX2" fmla="*/ 21295 w 21346"/>
                <a:gd name="connsiteY2" fmla="*/ 42319 h 42319"/>
                <a:gd name="connsiteX3" fmla="*/ 344 w 21346"/>
                <a:gd name="connsiteY3" fmla="*/ 33408 h 42319"/>
                <a:gd name="connsiteX4" fmla="*/ 0 w 21346"/>
                <a:gd name="connsiteY4" fmla="*/ 0 h 42319"/>
                <a:gd name="connsiteX0" fmla="*/ 0 w 21346"/>
                <a:gd name="connsiteY0" fmla="*/ 0 h 42319"/>
                <a:gd name="connsiteX1" fmla="*/ 21346 w 21346"/>
                <a:gd name="connsiteY1" fmla="*/ 15508 h 42319"/>
                <a:gd name="connsiteX2" fmla="*/ 21295 w 21346"/>
                <a:gd name="connsiteY2" fmla="*/ 42319 h 42319"/>
                <a:gd name="connsiteX3" fmla="*/ 344 w 21346"/>
                <a:gd name="connsiteY3" fmla="*/ 33408 h 42319"/>
                <a:gd name="connsiteX4" fmla="*/ 0 w 21346"/>
                <a:gd name="connsiteY4" fmla="*/ 0 h 42319"/>
                <a:gd name="connsiteX0" fmla="*/ 0 w 21346"/>
                <a:gd name="connsiteY0" fmla="*/ 0 h 42319"/>
                <a:gd name="connsiteX1" fmla="*/ 21346 w 21346"/>
                <a:gd name="connsiteY1" fmla="*/ 15508 h 42319"/>
                <a:gd name="connsiteX2" fmla="*/ 21295 w 21346"/>
                <a:gd name="connsiteY2" fmla="*/ 42319 h 42319"/>
                <a:gd name="connsiteX3" fmla="*/ 344 w 21346"/>
                <a:gd name="connsiteY3" fmla="*/ 33408 h 42319"/>
                <a:gd name="connsiteX4" fmla="*/ 0 w 21346"/>
                <a:gd name="connsiteY4" fmla="*/ 0 h 42319"/>
                <a:gd name="connsiteX0" fmla="*/ 0 w 21346"/>
                <a:gd name="connsiteY0" fmla="*/ 0 h 42319"/>
                <a:gd name="connsiteX1" fmla="*/ 21346 w 21346"/>
                <a:gd name="connsiteY1" fmla="*/ 15508 h 42319"/>
                <a:gd name="connsiteX2" fmla="*/ 21295 w 21346"/>
                <a:gd name="connsiteY2" fmla="*/ 42319 h 42319"/>
                <a:gd name="connsiteX3" fmla="*/ 344 w 21346"/>
                <a:gd name="connsiteY3" fmla="*/ 33408 h 42319"/>
                <a:gd name="connsiteX4" fmla="*/ 0 w 21346"/>
                <a:gd name="connsiteY4" fmla="*/ 0 h 42319"/>
                <a:gd name="connsiteX0" fmla="*/ 0 w 21346"/>
                <a:gd name="connsiteY0" fmla="*/ 0 h 42319"/>
                <a:gd name="connsiteX1" fmla="*/ 21346 w 21346"/>
                <a:gd name="connsiteY1" fmla="*/ 15508 h 42319"/>
                <a:gd name="connsiteX2" fmla="*/ 21295 w 21346"/>
                <a:gd name="connsiteY2" fmla="*/ 42319 h 42319"/>
                <a:gd name="connsiteX3" fmla="*/ 344 w 21346"/>
                <a:gd name="connsiteY3" fmla="*/ 33408 h 42319"/>
                <a:gd name="connsiteX4" fmla="*/ 0 w 21346"/>
                <a:gd name="connsiteY4" fmla="*/ 0 h 42319"/>
                <a:gd name="connsiteX0" fmla="*/ 0 w 21155"/>
                <a:gd name="connsiteY0" fmla="*/ 0 h 38112"/>
                <a:gd name="connsiteX1" fmla="*/ 21155 w 21155"/>
                <a:gd name="connsiteY1" fmla="*/ 11301 h 38112"/>
                <a:gd name="connsiteX2" fmla="*/ 21104 w 21155"/>
                <a:gd name="connsiteY2" fmla="*/ 38112 h 38112"/>
                <a:gd name="connsiteX3" fmla="*/ 153 w 21155"/>
                <a:gd name="connsiteY3" fmla="*/ 29201 h 38112"/>
                <a:gd name="connsiteX4" fmla="*/ 0 w 21155"/>
                <a:gd name="connsiteY4" fmla="*/ 0 h 38112"/>
                <a:gd name="connsiteX0" fmla="*/ 91 w 21007"/>
                <a:gd name="connsiteY0" fmla="*/ 0 h 34606"/>
                <a:gd name="connsiteX1" fmla="*/ 21007 w 21007"/>
                <a:gd name="connsiteY1" fmla="*/ 7795 h 34606"/>
                <a:gd name="connsiteX2" fmla="*/ 20956 w 21007"/>
                <a:gd name="connsiteY2" fmla="*/ 34606 h 34606"/>
                <a:gd name="connsiteX3" fmla="*/ 5 w 21007"/>
                <a:gd name="connsiteY3" fmla="*/ 25695 h 34606"/>
                <a:gd name="connsiteX4" fmla="*/ 91 w 21007"/>
                <a:gd name="connsiteY4" fmla="*/ 0 h 34606"/>
                <a:gd name="connsiteX0" fmla="*/ 0 w 21203"/>
                <a:gd name="connsiteY0" fmla="*/ 0 h 36149"/>
                <a:gd name="connsiteX1" fmla="*/ 21203 w 21203"/>
                <a:gd name="connsiteY1" fmla="*/ 9338 h 36149"/>
                <a:gd name="connsiteX2" fmla="*/ 21152 w 21203"/>
                <a:gd name="connsiteY2" fmla="*/ 36149 h 36149"/>
                <a:gd name="connsiteX3" fmla="*/ 201 w 21203"/>
                <a:gd name="connsiteY3" fmla="*/ 27238 h 36149"/>
                <a:gd name="connsiteX4" fmla="*/ 0 w 21203"/>
                <a:gd name="connsiteY4" fmla="*/ 0 h 36149"/>
                <a:gd name="connsiteX0" fmla="*/ 0 w 21203"/>
                <a:gd name="connsiteY0" fmla="*/ 0 h 36149"/>
                <a:gd name="connsiteX1" fmla="*/ 21203 w 21203"/>
                <a:gd name="connsiteY1" fmla="*/ 9338 h 36149"/>
                <a:gd name="connsiteX2" fmla="*/ 21152 w 21203"/>
                <a:gd name="connsiteY2" fmla="*/ 36149 h 36149"/>
                <a:gd name="connsiteX3" fmla="*/ 201 w 21203"/>
                <a:gd name="connsiteY3" fmla="*/ 27238 h 36149"/>
                <a:gd name="connsiteX4" fmla="*/ 0 w 21203"/>
                <a:gd name="connsiteY4" fmla="*/ 0 h 36149"/>
                <a:gd name="connsiteX0" fmla="*/ 0 w 21203"/>
                <a:gd name="connsiteY0" fmla="*/ 0 h 36149"/>
                <a:gd name="connsiteX1" fmla="*/ 21203 w 21203"/>
                <a:gd name="connsiteY1" fmla="*/ 9338 h 36149"/>
                <a:gd name="connsiteX2" fmla="*/ 21152 w 21203"/>
                <a:gd name="connsiteY2" fmla="*/ 36149 h 36149"/>
                <a:gd name="connsiteX3" fmla="*/ 201 w 21203"/>
                <a:gd name="connsiteY3" fmla="*/ 27238 h 36149"/>
                <a:gd name="connsiteX4" fmla="*/ 0 w 21203"/>
                <a:gd name="connsiteY4" fmla="*/ 0 h 36149"/>
                <a:gd name="connsiteX0" fmla="*/ 0 w 21203"/>
                <a:gd name="connsiteY0" fmla="*/ 0 h 36149"/>
                <a:gd name="connsiteX1" fmla="*/ 21203 w 21203"/>
                <a:gd name="connsiteY1" fmla="*/ 9338 h 36149"/>
                <a:gd name="connsiteX2" fmla="*/ 21152 w 21203"/>
                <a:gd name="connsiteY2" fmla="*/ 36149 h 36149"/>
                <a:gd name="connsiteX3" fmla="*/ 201 w 21203"/>
                <a:gd name="connsiteY3" fmla="*/ 27238 h 36149"/>
                <a:gd name="connsiteX4" fmla="*/ 0 w 21203"/>
                <a:gd name="connsiteY4" fmla="*/ 0 h 36149"/>
                <a:gd name="connsiteX0" fmla="*/ 0 w 21203"/>
                <a:gd name="connsiteY0" fmla="*/ 0 h 36149"/>
                <a:gd name="connsiteX1" fmla="*/ 21203 w 21203"/>
                <a:gd name="connsiteY1" fmla="*/ 8637 h 36149"/>
                <a:gd name="connsiteX2" fmla="*/ 21152 w 21203"/>
                <a:gd name="connsiteY2" fmla="*/ 36149 h 36149"/>
                <a:gd name="connsiteX3" fmla="*/ 201 w 21203"/>
                <a:gd name="connsiteY3" fmla="*/ 27238 h 36149"/>
                <a:gd name="connsiteX4" fmla="*/ 0 w 21203"/>
                <a:gd name="connsiteY4" fmla="*/ 0 h 36149"/>
                <a:gd name="connsiteX0" fmla="*/ 0 w 21203"/>
                <a:gd name="connsiteY0" fmla="*/ 0 h 36149"/>
                <a:gd name="connsiteX1" fmla="*/ 21203 w 21203"/>
                <a:gd name="connsiteY1" fmla="*/ 8637 h 36149"/>
                <a:gd name="connsiteX2" fmla="*/ 21152 w 21203"/>
                <a:gd name="connsiteY2" fmla="*/ 36149 h 36149"/>
                <a:gd name="connsiteX3" fmla="*/ 201 w 21203"/>
                <a:gd name="connsiteY3" fmla="*/ 27238 h 36149"/>
                <a:gd name="connsiteX4" fmla="*/ 0 w 21203"/>
                <a:gd name="connsiteY4" fmla="*/ 0 h 36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03" h="36149">
                  <a:moveTo>
                    <a:pt x="0" y="0"/>
                  </a:moveTo>
                  <a:cubicBezTo>
                    <a:pt x="8713" y="303"/>
                    <a:pt x="16160" y="11589"/>
                    <a:pt x="21203" y="8637"/>
                  </a:cubicBezTo>
                  <a:cubicBezTo>
                    <a:pt x="21117" y="14192"/>
                    <a:pt x="21238" y="30594"/>
                    <a:pt x="21152" y="36149"/>
                  </a:cubicBezTo>
                  <a:cubicBezTo>
                    <a:pt x="10495" y="36009"/>
                    <a:pt x="11807" y="29504"/>
                    <a:pt x="201" y="27238"/>
                  </a:cubicBezTo>
                  <a:cubicBezTo>
                    <a:pt x="170" y="22231"/>
                    <a:pt x="31" y="5007"/>
                    <a:pt x="0" y="0"/>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7" name="Rectangle 16">
              <a:extLst>
                <a:ext uri="{FF2B5EF4-FFF2-40B4-BE49-F238E27FC236}">
                  <a16:creationId xmlns:a16="http://schemas.microsoft.com/office/drawing/2014/main" id="{156A35EA-3329-81D1-6A03-7986FC4FA09B}"/>
                </a:ext>
              </a:extLst>
            </p:cNvPr>
            <p:cNvSpPr/>
            <p:nvPr/>
          </p:nvSpPr>
          <p:spPr>
            <a:xfrm>
              <a:off x="7206631" y="1974776"/>
              <a:ext cx="2336543" cy="48816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8" name="Document 4">
              <a:extLst>
                <a:ext uri="{FF2B5EF4-FFF2-40B4-BE49-F238E27FC236}">
                  <a16:creationId xmlns:a16="http://schemas.microsoft.com/office/drawing/2014/main" id="{3D272666-153B-EF34-FD29-63E3FDDD087A}"/>
                </a:ext>
              </a:extLst>
            </p:cNvPr>
            <p:cNvSpPr/>
            <p:nvPr/>
          </p:nvSpPr>
          <p:spPr>
            <a:xfrm rot="10800000" flipH="1" flipV="1">
              <a:off x="7223985" y="2449689"/>
              <a:ext cx="2315292" cy="785174"/>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0 h 19254"/>
                <a:gd name="connsiteX1" fmla="*/ 21600 w 21600"/>
                <a:gd name="connsiteY1" fmla="*/ 0 h 19254"/>
                <a:gd name="connsiteX2" fmla="*/ 21600 w 21600"/>
                <a:gd name="connsiteY2" fmla="*/ 17322 h 19254"/>
                <a:gd name="connsiteX3" fmla="*/ 0 w 21600"/>
                <a:gd name="connsiteY3" fmla="*/ 17674 h 19254"/>
                <a:gd name="connsiteX4" fmla="*/ 0 w 21600"/>
                <a:gd name="connsiteY4" fmla="*/ 0 h 19254"/>
                <a:gd name="connsiteX0" fmla="*/ 0 w 21600"/>
                <a:gd name="connsiteY0" fmla="*/ 0 h 18269"/>
                <a:gd name="connsiteX1" fmla="*/ 21600 w 21600"/>
                <a:gd name="connsiteY1" fmla="*/ 0 h 18269"/>
                <a:gd name="connsiteX2" fmla="*/ 21600 w 21600"/>
                <a:gd name="connsiteY2" fmla="*/ 17322 h 18269"/>
                <a:gd name="connsiteX3" fmla="*/ 0 w 21600"/>
                <a:gd name="connsiteY3" fmla="*/ 17674 h 18269"/>
                <a:gd name="connsiteX4" fmla="*/ 0 w 21600"/>
                <a:gd name="connsiteY4" fmla="*/ 0 h 18269"/>
                <a:gd name="connsiteX0" fmla="*/ 0 w 21600"/>
                <a:gd name="connsiteY0" fmla="*/ 0 h 18160"/>
                <a:gd name="connsiteX1" fmla="*/ 21600 w 21600"/>
                <a:gd name="connsiteY1" fmla="*/ 0 h 18160"/>
                <a:gd name="connsiteX2" fmla="*/ 21341 w 21600"/>
                <a:gd name="connsiteY2" fmla="*/ 16666 h 18160"/>
                <a:gd name="connsiteX3" fmla="*/ 0 w 21600"/>
                <a:gd name="connsiteY3" fmla="*/ 17674 h 18160"/>
                <a:gd name="connsiteX4" fmla="*/ 0 w 21600"/>
                <a:gd name="connsiteY4" fmla="*/ 0 h 18160"/>
                <a:gd name="connsiteX0" fmla="*/ 0 w 21600"/>
                <a:gd name="connsiteY0" fmla="*/ 0 h 16666"/>
                <a:gd name="connsiteX1" fmla="*/ 21600 w 21600"/>
                <a:gd name="connsiteY1" fmla="*/ 0 h 16666"/>
                <a:gd name="connsiteX2" fmla="*/ 21341 w 21600"/>
                <a:gd name="connsiteY2" fmla="*/ 16666 h 16666"/>
                <a:gd name="connsiteX3" fmla="*/ 92 w 21600"/>
                <a:gd name="connsiteY3" fmla="*/ 15022 h 16666"/>
                <a:gd name="connsiteX4" fmla="*/ 0 w 21600"/>
                <a:gd name="connsiteY4" fmla="*/ 0 h 16666"/>
                <a:gd name="connsiteX0" fmla="*/ 0 w 21600"/>
                <a:gd name="connsiteY0" fmla="*/ 0 h 17916"/>
                <a:gd name="connsiteX1" fmla="*/ 21600 w 21600"/>
                <a:gd name="connsiteY1" fmla="*/ 0 h 17916"/>
                <a:gd name="connsiteX2" fmla="*/ 21341 w 21600"/>
                <a:gd name="connsiteY2" fmla="*/ 16666 h 17916"/>
                <a:gd name="connsiteX3" fmla="*/ 92 w 21600"/>
                <a:gd name="connsiteY3" fmla="*/ 15022 h 17916"/>
                <a:gd name="connsiteX4" fmla="*/ 0 w 21600"/>
                <a:gd name="connsiteY4" fmla="*/ 0 h 17916"/>
                <a:gd name="connsiteX0" fmla="*/ 0 w 21639"/>
                <a:gd name="connsiteY0" fmla="*/ 0 h 24915"/>
                <a:gd name="connsiteX1" fmla="*/ 21600 w 21639"/>
                <a:gd name="connsiteY1" fmla="*/ 0 h 24915"/>
                <a:gd name="connsiteX2" fmla="*/ 21616 w 21639"/>
                <a:gd name="connsiteY2" fmla="*/ 24915 h 24915"/>
                <a:gd name="connsiteX3" fmla="*/ 92 w 21639"/>
                <a:gd name="connsiteY3" fmla="*/ 15022 h 24915"/>
                <a:gd name="connsiteX4" fmla="*/ 0 w 21639"/>
                <a:gd name="connsiteY4" fmla="*/ 0 h 24915"/>
                <a:gd name="connsiteX0" fmla="*/ 91 w 21552"/>
                <a:gd name="connsiteY0" fmla="*/ 0 h 42740"/>
                <a:gd name="connsiteX1" fmla="*/ 21513 w 21552"/>
                <a:gd name="connsiteY1" fmla="*/ 17825 h 42740"/>
                <a:gd name="connsiteX2" fmla="*/ 21529 w 21552"/>
                <a:gd name="connsiteY2" fmla="*/ 42740 h 42740"/>
                <a:gd name="connsiteX3" fmla="*/ 5 w 21552"/>
                <a:gd name="connsiteY3" fmla="*/ 32847 h 42740"/>
                <a:gd name="connsiteX4" fmla="*/ 91 w 21552"/>
                <a:gd name="connsiteY4" fmla="*/ 0 h 42740"/>
                <a:gd name="connsiteX0" fmla="*/ 91 w 21539"/>
                <a:gd name="connsiteY0" fmla="*/ 0 h 42740"/>
                <a:gd name="connsiteX1" fmla="*/ 21246 w 21539"/>
                <a:gd name="connsiteY1" fmla="*/ 10459 h 42740"/>
                <a:gd name="connsiteX2" fmla="*/ 21529 w 21539"/>
                <a:gd name="connsiteY2" fmla="*/ 42740 h 42740"/>
                <a:gd name="connsiteX3" fmla="*/ 5 w 21539"/>
                <a:gd name="connsiteY3" fmla="*/ 32847 h 42740"/>
                <a:gd name="connsiteX4" fmla="*/ 91 w 21539"/>
                <a:gd name="connsiteY4" fmla="*/ 0 h 42740"/>
                <a:gd name="connsiteX0" fmla="*/ 91 w 21539"/>
                <a:gd name="connsiteY0" fmla="*/ 0 h 42740"/>
                <a:gd name="connsiteX1" fmla="*/ 21246 w 21539"/>
                <a:gd name="connsiteY1" fmla="*/ 10459 h 42740"/>
                <a:gd name="connsiteX2" fmla="*/ 21529 w 21539"/>
                <a:gd name="connsiteY2" fmla="*/ 42740 h 42740"/>
                <a:gd name="connsiteX3" fmla="*/ 5 w 21539"/>
                <a:gd name="connsiteY3" fmla="*/ 32847 h 42740"/>
                <a:gd name="connsiteX4" fmla="*/ 91 w 21539"/>
                <a:gd name="connsiteY4" fmla="*/ 0 h 42740"/>
                <a:gd name="connsiteX0" fmla="*/ 91 w 21539"/>
                <a:gd name="connsiteY0" fmla="*/ 0 h 42740"/>
                <a:gd name="connsiteX1" fmla="*/ 21246 w 21539"/>
                <a:gd name="connsiteY1" fmla="*/ 10459 h 42740"/>
                <a:gd name="connsiteX2" fmla="*/ 21529 w 21539"/>
                <a:gd name="connsiteY2" fmla="*/ 42740 h 42740"/>
                <a:gd name="connsiteX3" fmla="*/ 5 w 21539"/>
                <a:gd name="connsiteY3" fmla="*/ 32847 h 42740"/>
                <a:gd name="connsiteX4" fmla="*/ 91 w 21539"/>
                <a:gd name="connsiteY4" fmla="*/ 0 h 42740"/>
                <a:gd name="connsiteX0" fmla="*/ 91 w 21539"/>
                <a:gd name="connsiteY0" fmla="*/ 0 h 42740"/>
                <a:gd name="connsiteX1" fmla="*/ 21246 w 21539"/>
                <a:gd name="connsiteY1" fmla="*/ 10459 h 42740"/>
                <a:gd name="connsiteX2" fmla="*/ 21529 w 21539"/>
                <a:gd name="connsiteY2" fmla="*/ 42740 h 42740"/>
                <a:gd name="connsiteX3" fmla="*/ 5 w 21539"/>
                <a:gd name="connsiteY3" fmla="*/ 32847 h 42740"/>
                <a:gd name="connsiteX4" fmla="*/ 91 w 21539"/>
                <a:gd name="connsiteY4" fmla="*/ 0 h 42740"/>
                <a:gd name="connsiteX0" fmla="*/ 91 w 21539"/>
                <a:gd name="connsiteY0" fmla="*/ 0 h 42740"/>
                <a:gd name="connsiteX1" fmla="*/ 21246 w 21539"/>
                <a:gd name="connsiteY1" fmla="*/ 10459 h 42740"/>
                <a:gd name="connsiteX2" fmla="*/ 21529 w 21539"/>
                <a:gd name="connsiteY2" fmla="*/ 42740 h 42740"/>
                <a:gd name="connsiteX3" fmla="*/ 5 w 21539"/>
                <a:gd name="connsiteY3" fmla="*/ 32847 h 42740"/>
                <a:gd name="connsiteX4" fmla="*/ 91 w 21539"/>
                <a:gd name="connsiteY4" fmla="*/ 0 h 42740"/>
                <a:gd name="connsiteX0" fmla="*/ 0 w 21878"/>
                <a:gd name="connsiteY0" fmla="*/ 0 h 43301"/>
                <a:gd name="connsiteX1" fmla="*/ 21585 w 21878"/>
                <a:gd name="connsiteY1" fmla="*/ 11020 h 43301"/>
                <a:gd name="connsiteX2" fmla="*/ 21868 w 21878"/>
                <a:gd name="connsiteY2" fmla="*/ 43301 h 43301"/>
                <a:gd name="connsiteX3" fmla="*/ 344 w 21878"/>
                <a:gd name="connsiteY3" fmla="*/ 33408 h 43301"/>
                <a:gd name="connsiteX4" fmla="*/ 0 w 21878"/>
                <a:gd name="connsiteY4" fmla="*/ 0 h 43301"/>
                <a:gd name="connsiteX0" fmla="*/ 0 w 21919"/>
                <a:gd name="connsiteY0" fmla="*/ 0 h 43301"/>
                <a:gd name="connsiteX1" fmla="*/ 21919 w 21919"/>
                <a:gd name="connsiteY1" fmla="*/ 23361 h 43301"/>
                <a:gd name="connsiteX2" fmla="*/ 21868 w 21919"/>
                <a:gd name="connsiteY2" fmla="*/ 43301 h 43301"/>
                <a:gd name="connsiteX3" fmla="*/ 344 w 21919"/>
                <a:gd name="connsiteY3" fmla="*/ 33408 h 43301"/>
                <a:gd name="connsiteX4" fmla="*/ 0 w 21919"/>
                <a:gd name="connsiteY4" fmla="*/ 0 h 43301"/>
                <a:gd name="connsiteX0" fmla="*/ 0 w 21875"/>
                <a:gd name="connsiteY0" fmla="*/ 0 h 43301"/>
                <a:gd name="connsiteX1" fmla="*/ 21346 w 21875"/>
                <a:gd name="connsiteY1" fmla="*/ 15508 h 43301"/>
                <a:gd name="connsiteX2" fmla="*/ 21868 w 21875"/>
                <a:gd name="connsiteY2" fmla="*/ 43301 h 43301"/>
                <a:gd name="connsiteX3" fmla="*/ 344 w 21875"/>
                <a:gd name="connsiteY3" fmla="*/ 33408 h 43301"/>
                <a:gd name="connsiteX4" fmla="*/ 0 w 21875"/>
                <a:gd name="connsiteY4" fmla="*/ 0 h 43301"/>
                <a:gd name="connsiteX0" fmla="*/ 0 w 21346"/>
                <a:gd name="connsiteY0" fmla="*/ 0 h 35572"/>
                <a:gd name="connsiteX1" fmla="*/ 21346 w 21346"/>
                <a:gd name="connsiteY1" fmla="*/ 15508 h 35572"/>
                <a:gd name="connsiteX2" fmla="*/ 18333 w 21346"/>
                <a:gd name="connsiteY2" fmla="*/ 32502 h 35572"/>
                <a:gd name="connsiteX3" fmla="*/ 344 w 21346"/>
                <a:gd name="connsiteY3" fmla="*/ 33408 h 35572"/>
                <a:gd name="connsiteX4" fmla="*/ 0 w 21346"/>
                <a:gd name="connsiteY4" fmla="*/ 0 h 35572"/>
                <a:gd name="connsiteX0" fmla="*/ 0 w 21346"/>
                <a:gd name="connsiteY0" fmla="*/ 0 h 42319"/>
                <a:gd name="connsiteX1" fmla="*/ 21346 w 21346"/>
                <a:gd name="connsiteY1" fmla="*/ 15508 h 42319"/>
                <a:gd name="connsiteX2" fmla="*/ 21295 w 21346"/>
                <a:gd name="connsiteY2" fmla="*/ 42319 h 42319"/>
                <a:gd name="connsiteX3" fmla="*/ 344 w 21346"/>
                <a:gd name="connsiteY3" fmla="*/ 33408 h 42319"/>
                <a:gd name="connsiteX4" fmla="*/ 0 w 21346"/>
                <a:gd name="connsiteY4" fmla="*/ 0 h 42319"/>
                <a:gd name="connsiteX0" fmla="*/ 0 w 21346"/>
                <a:gd name="connsiteY0" fmla="*/ 0 h 42319"/>
                <a:gd name="connsiteX1" fmla="*/ 21346 w 21346"/>
                <a:gd name="connsiteY1" fmla="*/ 15508 h 42319"/>
                <a:gd name="connsiteX2" fmla="*/ 21295 w 21346"/>
                <a:gd name="connsiteY2" fmla="*/ 42319 h 42319"/>
                <a:gd name="connsiteX3" fmla="*/ 344 w 21346"/>
                <a:gd name="connsiteY3" fmla="*/ 33408 h 42319"/>
                <a:gd name="connsiteX4" fmla="*/ 0 w 21346"/>
                <a:gd name="connsiteY4" fmla="*/ 0 h 42319"/>
                <a:gd name="connsiteX0" fmla="*/ 0 w 21346"/>
                <a:gd name="connsiteY0" fmla="*/ 0 h 42319"/>
                <a:gd name="connsiteX1" fmla="*/ 21346 w 21346"/>
                <a:gd name="connsiteY1" fmla="*/ 15508 h 42319"/>
                <a:gd name="connsiteX2" fmla="*/ 21295 w 21346"/>
                <a:gd name="connsiteY2" fmla="*/ 42319 h 42319"/>
                <a:gd name="connsiteX3" fmla="*/ 344 w 21346"/>
                <a:gd name="connsiteY3" fmla="*/ 33408 h 42319"/>
                <a:gd name="connsiteX4" fmla="*/ 0 w 21346"/>
                <a:gd name="connsiteY4" fmla="*/ 0 h 42319"/>
                <a:gd name="connsiteX0" fmla="*/ 0 w 21346"/>
                <a:gd name="connsiteY0" fmla="*/ 0 h 42319"/>
                <a:gd name="connsiteX1" fmla="*/ 21346 w 21346"/>
                <a:gd name="connsiteY1" fmla="*/ 15508 h 42319"/>
                <a:gd name="connsiteX2" fmla="*/ 21295 w 21346"/>
                <a:gd name="connsiteY2" fmla="*/ 42319 h 42319"/>
                <a:gd name="connsiteX3" fmla="*/ 344 w 21346"/>
                <a:gd name="connsiteY3" fmla="*/ 33408 h 42319"/>
                <a:gd name="connsiteX4" fmla="*/ 0 w 21346"/>
                <a:gd name="connsiteY4" fmla="*/ 0 h 42319"/>
                <a:gd name="connsiteX0" fmla="*/ 0 w 21346"/>
                <a:gd name="connsiteY0" fmla="*/ 0 h 42319"/>
                <a:gd name="connsiteX1" fmla="*/ 21346 w 21346"/>
                <a:gd name="connsiteY1" fmla="*/ 15508 h 42319"/>
                <a:gd name="connsiteX2" fmla="*/ 21295 w 21346"/>
                <a:gd name="connsiteY2" fmla="*/ 42319 h 42319"/>
                <a:gd name="connsiteX3" fmla="*/ 344 w 21346"/>
                <a:gd name="connsiteY3" fmla="*/ 33408 h 42319"/>
                <a:gd name="connsiteX4" fmla="*/ 0 w 21346"/>
                <a:gd name="connsiteY4" fmla="*/ 0 h 42319"/>
                <a:gd name="connsiteX0" fmla="*/ 0 w 21346"/>
                <a:gd name="connsiteY0" fmla="*/ 0 h 42319"/>
                <a:gd name="connsiteX1" fmla="*/ 21346 w 21346"/>
                <a:gd name="connsiteY1" fmla="*/ 15508 h 42319"/>
                <a:gd name="connsiteX2" fmla="*/ 21295 w 21346"/>
                <a:gd name="connsiteY2" fmla="*/ 42319 h 42319"/>
                <a:gd name="connsiteX3" fmla="*/ 344 w 21346"/>
                <a:gd name="connsiteY3" fmla="*/ 33408 h 42319"/>
                <a:gd name="connsiteX4" fmla="*/ 0 w 21346"/>
                <a:gd name="connsiteY4" fmla="*/ 0 h 42319"/>
                <a:gd name="connsiteX0" fmla="*/ 0 w 21155"/>
                <a:gd name="connsiteY0" fmla="*/ 0 h 38112"/>
                <a:gd name="connsiteX1" fmla="*/ 21155 w 21155"/>
                <a:gd name="connsiteY1" fmla="*/ 11301 h 38112"/>
                <a:gd name="connsiteX2" fmla="*/ 21104 w 21155"/>
                <a:gd name="connsiteY2" fmla="*/ 38112 h 38112"/>
                <a:gd name="connsiteX3" fmla="*/ 153 w 21155"/>
                <a:gd name="connsiteY3" fmla="*/ 29201 h 38112"/>
                <a:gd name="connsiteX4" fmla="*/ 0 w 21155"/>
                <a:gd name="connsiteY4" fmla="*/ 0 h 38112"/>
                <a:gd name="connsiteX0" fmla="*/ 91 w 21007"/>
                <a:gd name="connsiteY0" fmla="*/ 0 h 34606"/>
                <a:gd name="connsiteX1" fmla="*/ 21007 w 21007"/>
                <a:gd name="connsiteY1" fmla="*/ 7795 h 34606"/>
                <a:gd name="connsiteX2" fmla="*/ 20956 w 21007"/>
                <a:gd name="connsiteY2" fmla="*/ 34606 h 34606"/>
                <a:gd name="connsiteX3" fmla="*/ 5 w 21007"/>
                <a:gd name="connsiteY3" fmla="*/ 25695 h 34606"/>
                <a:gd name="connsiteX4" fmla="*/ 91 w 21007"/>
                <a:gd name="connsiteY4" fmla="*/ 0 h 34606"/>
                <a:gd name="connsiteX0" fmla="*/ 0 w 21203"/>
                <a:gd name="connsiteY0" fmla="*/ 0 h 36149"/>
                <a:gd name="connsiteX1" fmla="*/ 21203 w 21203"/>
                <a:gd name="connsiteY1" fmla="*/ 9338 h 36149"/>
                <a:gd name="connsiteX2" fmla="*/ 21152 w 21203"/>
                <a:gd name="connsiteY2" fmla="*/ 36149 h 36149"/>
                <a:gd name="connsiteX3" fmla="*/ 201 w 21203"/>
                <a:gd name="connsiteY3" fmla="*/ 27238 h 36149"/>
                <a:gd name="connsiteX4" fmla="*/ 0 w 21203"/>
                <a:gd name="connsiteY4" fmla="*/ 0 h 36149"/>
                <a:gd name="connsiteX0" fmla="*/ 0 w 21203"/>
                <a:gd name="connsiteY0" fmla="*/ 0 h 36149"/>
                <a:gd name="connsiteX1" fmla="*/ 21203 w 21203"/>
                <a:gd name="connsiteY1" fmla="*/ 9338 h 36149"/>
                <a:gd name="connsiteX2" fmla="*/ 21152 w 21203"/>
                <a:gd name="connsiteY2" fmla="*/ 36149 h 36149"/>
                <a:gd name="connsiteX3" fmla="*/ 201 w 21203"/>
                <a:gd name="connsiteY3" fmla="*/ 27238 h 36149"/>
                <a:gd name="connsiteX4" fmla="*/ 0 w 21203"/>
                <a:gd name="connsiteY4" fmla="*/ 0 h 36149"/>
                <a:gd name="connsiteX0" fmla="*/ 0 w 21203"/>
                <a:gd name="connsiteY0" fmla="*/ 0 h 36149"/>
                <a:gd name="connsiteX1" fmla="*/ 21203 w 21203"/>
                <a:gd name="connsiteY1" fmla="*/ 9338 h 36149"/>
                <a:gd name="connsiteX2" fmla="*/ 21152 w 21203"/>
                <a:gd name="connsiteY2" fmla="*/ 36149 h 36149"/>
                <a:gd name="connsiteX3" fmla="*/ 201 w 21203"/>
                <a:gd name="connsiteY3" fmla="*/ 27238 h 36149"/>
                <a:gd name="connsiteX4" fmla="*/ 0 w 21203"/>
                <a:gd name="connsiteY4" fmla="*/ 0 h 36149"/>
                <a:gd name="connsiteX0" fmla="*/ 0 w 21203"/>
                <a:gd name="connsiteY0" fmla="*/ 0 h 36149"/>
                <a:gd name="connsiteX1" fmla="*/ 21203 w 21203"/>
                <a:gd name="connsiteY1" fmla="*/ 9338 h 36149"/>
                <a:gd name="connsiteX2" fmla="*/ 21152 w 21203"/>
                <a:gd name="connsiteY2" fmla="*/ 36149 h 36149"/>
                <a:gd name="connsiteX3" fmla="*/ 201 w 21203"/>
                <a:gd name="connsiteY3" fmla="*/ 27238 h 36149"/>
                <a:gd name="connsiteX4" fmla="*/ 0 w 21203"/>
                <a:gd name="connsiteY4" fmla="*/ 0 h 36149"/>
                <a:gd name="connsiteX0" fmla="*/ 0 w 21203"/>
                <a:gd name="connsiteY0" fmla="*/ 0 h 36149"/>
                <a:gd name="connsiteX1" fmla="*/ 21203 w 21203"/>
                <a:gd name="connsiteY1" fmla="*/ 8637 h 36149"/>
                <a:gd name="connsiteX2" fmla="*/ 21152 w 21203"/>
                <a:gd name="connsiteY2" fmla="*/ 36149 h 36149"/>
                <a:gd name="connsiteX3" fmla="*/ 201 w 21203"/>
                <a:gd name="connsiteY3" fmla="*/ 27238 h 36149"/>
                <a:gd name="connsiteX4" fmla="*/ 0 w 21203"/>
                <a:gd name="connsiteY4" fmla="*/ 0 h 36149"/>
                <a:gd name="connsiteX0" fmla="*/ 0 w 21203"/>
                <a:gd name="connsiteY0" fmla="*/ 0 h 36149"/>
                <a:gd name="connsiteX1" fmla="*/ 21203 w 21203"/>
                <a:gd name="connsiteY1" fmla="*/ 8637 h 36149"/>
                <a:gd name="connsiteX2" fmla="*/ 21152 w 21203"/>
                <a:gd name="connsiteY2" fmla="*/ 36149 h 36149"/>
                <a:gd name="connsiteX3" fmla="*/ 201 w 21203"/>
                <a:gd name="connsiteY3" fmla="*/ 27238 h 36149"/>
                <a:gd name="connsiteX4" fmla="*/ 0 w 21203"/>
                <a:gd name="connsiteY4" fmla="*/ 0 h 36149"/>
                <a:gd name="connsiteX0" fmla="*/ 0 w 21394"/>
                <a:gd name="connsiteY0" fmla="*/ 0 h 37730"/>
                <a:gd name="connsiteX1" fmla="*/ 21394 w 21394"/>
                <a:gd name="connsiteY1" fmla="*/ 10218 h 37730"/>
                <a:gd name="connsiteX2" fmla="*/ 21343 w 21394"/>
                <a:gd name="connsiteY2" fmla="*/ 37730 h 37730"/>
                <a:gd name="connsiteX3" fmla="*/ 392 w 21394"/>
                <a:gd name="connsiteY3" fmla="*/ 28819 h 37730"/>
                <a:gd name="connsiteX4" fmla="*/ 0 w 21394"/>
                <a:gd name="connsiteY4" fmla="*/ 0 h 37730"/>
                <a:gd name="connsiteX0" fmla="*/ 137 w 21531"/>
                <a:gd name="connsiteY0" fmla="*/ 0 h 37730"/>
                <a:gd name="connsiteX1" fmla="*/ 21531 w 21531"/>
                <a:gd name="connsiteY1" fmla="*/ 10218 h 37730"/>
                <a:gd name="connsiteX2" fmla="*/ 21480 w 21531"/>
                <a:gd name="connsiteY2" fmla="*/ 37730 h 37730"/>
                <a:gd name="connsiteX3" fmla="*/ 3 w 21531"/>
                <a:gd name="connsiteY3" fmla="*/ 25883 h 37730"/>
                <a:gd name="connsiteX4" fmla="*/ 137 w 21531"/>
                <a:gd name="connsiteY4" fmla="*/ 0 h 37730"/>
                <a:gd name="connsiteX0" fmla="*/ 0 w 21394"/>
                <a:gd name="connsiteY0" fmla="*/ 0 h 37730"/>
                <a:gd name="connsiteX1" fmla="*/ 21394 w 21394"/>
                <a:gd name="connsiteY1" fmla="*/ 10218 h 37730"/>
                <a:gd name="connsiteX2" fmla="*/ 21343 w 21394"/>
                <a:gd name="connsiteY2" fmla="*/ 37730 h 37730"/>
                <a:gd name="connsiteX3" fmla="*/ 892 w 21394"/>
                <a:gd name="connsiteY3" fmla="*/ 25190 h 37730"/>
                <a:gd name="connsiteX4" fmla="*/ 0 w 21394"/>
                <a:gd name="connsiteY4" fmla="*/ 0 h 37730"/>
                <a:gd name="connsiteX0" fmla="*/ 0 w 21394"/>
                <a:gd name="connsiteY0" fmla="*/ 0 h 37730"/>
                <a:gd name="connsiteX1" fmla="*/ 21394 w 21394"/>
                <a:gd name="connsiteY1" fmla="*/ 10218 h 37730"/>
                <a:gd name="connsiteX2" fmla="*/ 21343 w 21394"/>
                <a:gd name="connsiteY2" fmla="*/ 37730 h 37730"/>
                <a:gd name="connsiteX3" fmla="*/ 122 w 21394"/>
                <a:gd name="connsiteY3" fmla="*/ 26749 h 37730"/>
                <a:gd name="connsiteX4" fmla="*/ 0 w 21394"/>
                <a:gd name="connsiteY4" fmla="*/ 0 h 37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94" h="37730">
                  <a:moveTo>
                    <a:pt x="0" y="0"/>
                  </a:moveTo>
                  <a:cubicBezTo>
                    <a:pt x="8713" y="303"/>
                    <a:pt x="16351" y="13170"/>
                    <a:pt x="21394" y="10218"/>
                  </a:cubicBezTo>
                  <a:cubicBezTo>
                    <a:pt x="21308" y="15773"/>
                    <a:pt x="21429" y="32175"/>
                    <a:pt x="21343" y="37730"/>
                  </a:cubicBezTo>
                  <a:cubicBezTo>
                    <a:pt x="10686" y="37590"/>
                    <a:pt x="11728" y="29015"/>
                    <a:pt x="122" y="26749"/>
                  </a:cubicBezTo>
                  <a:cubicBezTo>
                    <a:pt x="91" y="21742"/>
                    <a:pt x="31" y="5007"/>
                    <a:pt x="0" y="0"/>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9" name="Document 4">
              <a:extLst>
                <a:ext uri="{FF2B5EF4-FFF2-40B4-BE49-F238E27FC236}">
                  <a16:creationId xmlns:a16="http://schemas.microsoft.com/office/drawing/2014/main" id="{11621886-E9D6-9DBD-6B20-BC4B06A38C03}"/>
                </a:ext>
              </a:extLst>
            </p:cNvPr>
            <p:cNvSpPr/>
            <p:nvPr/>
          </p:nvSpPr>
          <p:spPr>
            <a:xfrm rot="10800000" flipH="1">
              <a:off x="7239203" y="3597085"/>
              <a:ext cx="2300074" cy="661146"/>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0 h 19254"/>
                <a:gd name="connsiteX1" fmla="*/ 21600 w 21600"/>
                <a:gd name="connsiteY1" fmla="*/ 0 h 19254"/>
                <a:gd name="connsiteX2" fmla="*/ 21600 w 21600"/>
                <a:gd name="connsiteY2" fmla="*/ 17322 h 19254"/>
                <a:gd name="connsiteX3" fmla="*/ 0 w 21600"/>
                <a:gd name="connsiteY3" fmla="*/ 17674 h 19254"/>
                <a:gd name="connsiteX4" fmla="*/ 0 w 21600"/>
                <a:gd name="connsiteY4" fmla="*/ 0 h 19254"/>
                <a:gd name="connsiteX0" fmla="*/ 0 w 21600"/>
                <a:gd name="connsiteY0" fmla="*/ 0 h 18269"/>
                <a:gd name="connsiteX1" fmla="*/ 21600 w 21600"/>
                <a:gd name="connsiteY1" fmla="*/ 0 h 18269"/>
                <a:gd name="connsiteX2" fmla="*/ 21600 w 21600"/>
                <a:gd name="connsiteY2" fmla="*/ 17322 h 18269"/>
                <a:gd name="connsiteX3" fmla="*/ 0 w 21600"/>
                <a:gd name="connsiteY3" fmla="*/ 17674 h 18269"/>
                <a:gd name="connsiteX4" fmla="*/ 0 w 21600"/>
                <a:gd name="connsiteY4" fmla="*/ 0 h 18269"/>
                <a:gd name="connsiteX0" fmla="*/ 0 w 21600"/>
                <a:gd name="connsiteY0" fmla="*/ 0 h 18160"/>
                <a:gd name="connsiteX1" fmla="*/ 21600 w 21600"/>
                <a:gd name="connsiteY1" fmla="*/ 0 h 18160"/>
                <a:gd name="connsiteX2" fmla="*/ 21341 w 21600"/>
                <a:gd name="connsiteY2" fmla="*/ 16666 h 18160"/>
                <a:gd name="connsiteX3" fmla="*/ 0 w 21600"/>
                <a:gd name="connsiteY3" fmla="*/ 17674 h 18160"/>
                <a:gd name="connsiteX4" fmla="*/ 0 w 21600"/>
                <a:gd name="connsiteY4" fmla="*/ 0 h 18160"/>
                <a:gd name="connsiteX0" fmla="*/ 0 w 21600"/>
                <a:gd name="connsiteY0" fmla="*/ 0 h 16666"/>
                <a:gd name="connsiteX1" fmla="*/ 21600 w 21600"/>
                <a:gd name="connsiteY1" fmla="*/ 0 h 16666"/>
                <a:gd name="connsiteX2" fmla="*/ 21341 w 21600"/>
                <a:gd name="connsiteY2" fmla="*/ 16666 h 16666"/>
                <a:gd name="connsiteX3" fmla="*/ 92 w 21600"/>
                <a:gd name="connsiteY3" fmla="*/ 15022 h 16666"/>
                <a:gd name="connsiteX4" fmla="*/ 0 w 21600"/>
                <a:gd name="connsiteY4" fmla="*/ 0 h 16666"/>
                <a:gd name="connsiteX0" fmla="*/ 0 w 21600"/>
                <a:gd name="connsiteY0" fmla="*/ 0 h 17916"/>
                <a:gd name="connsiteX1" fmla="*/ 21600 w 21600"/>
                <a:gd name="connsiteY1" fmla="*/ 0 h 17916"/>
                <a:gd name="connsiteX2" fmla="*/ 21341 w 21600"/>
                <a:gd name="connsiteY2" fmla="*/ 16666 h 17916"/>
                <a:gd name="connsiteX3" fmla="*/ 92 w 21600"/>
                <a:gd name="connsiteY3" fmla="*/ 15022 h 17916"/>
                <a:gd name="connsiteX4" fmla="*/ 0 w 21600"/>
                <a:gd name="connsiteY4" fmla="*/ 0 h 17916"/>
                <a:gd name="connsiteX0" fmla="*/ 0 w 21639"/>
                <a:gd name="connsiteY0" fmla="*/ 0 h 24915"/>
                <a:gd name="connsiteX1" fmla="*/ 21600 w 21639"/>
                <a:gd name="connsiteY1" fmla="*/ 0 h 24915"/>
                <a:gd name="connsiteX2" fmla="*/ 21616 w 21639"/>
                <a:gd name="connsiteY2" fmla="*/ 24915 h 24915"/>
                <a:gd name="connsiteX3" fmla="*/ 92 w 21639"/>
                <a:gd name="connsiteY3" fmla="*/ 15022 h 24915"/>
                <a:gd name="connsiteX4" fmla="*/ 0 w 21639"/>
                <a:gd name="connsiteY4" fmla="*/ 0 h 24915"/>
                <a:gd name="connsiteX0" fmla="*/ 91 w 21552"/>
                <a:gd name="connsiteY0" fmla="*/ 0 h 42740"/>
                <a:gd name="connsiteX1" fmla="*/ 21513 w 21552"/>
                <a:gd name="connsiteY1" fmla="*/ 17825 h 42740"/>
                <a:gd name="connsiteX2" fmla="*/ 21529 w 21552"/>
                <a:gd name="connsiteY2" fmla="*/ 42740 h 42740"/>
                <a:gd name="connsiteX3" fmla="*/ 5 w 21552"/>
                <a:gd name="connsiteY3" fmla="*/ 32847 h 42740"/>
                <a:gd name="connsiteX4" fmla="*/ 91 w 21552"/>
                <a:gd name="connsiteY4" fmla="*/ 0 h 42740"/>
                <a:gd name="connsiteX0" fmla="*/ 91 w 21539"/>
                <a:gd name="connsiteY0" fmla="*/ 0 h 42740"/>
                <a:gd name="connsiteX1" fmla="*/ 21246 w 21539"/>
                <a:gd name="connsiteY1" fmla="*/ 10459 h 42740"/>
                <a:gd name="connsiteX2" fmla="*/ 21529 w 21539"/>
                <a:gd name="connsiteY2" fmla="*/ 42740 h 42740"/>
                <a:gd name="connsiteX3" fmla="*/ 5 w 21539"/>
                <a:gd name="connsiteY3" fmla="*/ 32847 h 42740"/>
                <a:gd name="connsiteX4" fmla="*/ 91 w 21539"/>
                <a:gd name="connsiteY4" fmla="*/ 0 h 42740"/>
                <a:gd name="connsiteX0" fmla="*/ 91 w 21539"/>
                <a:gd name="connsiteY0" fmla="*/ 0 h 42740"/>
                <a:gd name="connsiteX1" fmla="*/ 21246 w 21539"/>
                <a:gd name="connsiteY1" fmla="*/ 10459 h 42740"/>
                <a:gd name="connsiteX2" fmla="*/ 21529 w 21539"/>
                <a:gd name="connsiteY2" fmla="*/ 42740 h 42740"/>
                <a:gd name="connsiteX3" fmla="*/ 5 w 21539"/>
                <a:gd name="connsiteY3" fmla="*/ 32847 h 42740"/>
                <a:gd name="connsiteX4" fmla="*/ 91 w 21539"/>
                <a:gd name="connsiteY4" fmla="*/ 0 h 42740"/>
                <a:gd name="connsiteX0" fmla="*/ 91 w 21539"/>
                <a:gd name="connsiteY0" fmla="*/ 0 h 42740"/>
                <a:gd name="connsiteX1" fmla="*/ 21246 w 21539"/>
                <a:gd name="connsiteY1" fmla="*/ 10459 h 42740"/>
                <a:gd name="connsiteX2" fmla="*/ 21529 w 21539"/>
                <a:gd name="connsiteY2" fmla="*/ 42740 h 42740"/>
                <a:gd name="connsiteX3" fmla="*/ 5 w 21539"/>
                <a:gd name="connsiteY3" fmla="*/ 32847 h 42740"/>
                <a:gd name="connsiteX4" fmla="*/ 91 w 21539"/>
                <a:gd name="connsiteY4" fmla="*/ 0 h 42740"/>
                <a:gd name="connsiteX0" fmla="*/ 91 w 21539"/>
                <a:gd name="connsiteY0" fmla="*/ 0 h 42740"/>
                <a:gd name="connsiteX1" fmla="*/ 21246 w 21539"/>
                <a:gd name="connsiteY1" fmla="*/ 10459 h 42740"/>
                <a:gd name="connsiteX2" fmla="*/ 21529 w 21539"/>
                <a:gd name="connsiteY2" fmla="*/ 42740 h 42740"/>
                <a:gd name="connsiteX3" fmla="*/ 5 w 21539"/>
                <a:gd name="connsiteY3" fmla="*/ 32847 h 42740"/>
                <a:gd name="connsiteX4" fmla="*/ 91 w 21539"/>
                <a:gd name="connsiteY4" fmla="*/ 0 h 42740"/>
                <a:gd name="connsiteX0" fmla="*/ 91 w 21539"/>
                <a:gd name="connsiteY0" fmla="*/ 0 h 42740"/>
                <a:gd name="connsiteX1" fmla="*/ 21246 w 21539"/>
                <a:gd name="connsiteY1" fmla="*/ 10459 h 42740"/>
                <a:gd name="connsiteX2" fmla="*/ 21529 w 21539"/>
                <a:gd name="connsiteY2" fmla="*/ 42740 h 42740"/>
                <a:gd name="connsiteX3" fmla="*/ 5 w 21539"/>
                <a:gd name="connsiteY3" fmla="*/ 32847 h 42740"/>
                <a:gd name="connsiteX4" fmla="*/ 91 w 21539"/>
                <a:gd name="connsiteY4" fmla="*/ 0 h 42740"/>
                <a:gd name="connsiteX0" fmla="*/ 0 w 21878"/>
                <a:gd name="connsiteY0" fmla="*/ 0 h 43301"/>
                <a:gd name="connsiteX1" fmla="*/ 21585 w 21878"/>
                <a:gd name="connsiteY1" fmla="*/ 11020 h 43301"/>
                <a:gd name="connsiteX2" fmla="*/ 21868 w 21878"/>
                <a:gd name="connsiteY2" fmla="*/ 43301 h 43301"/>
                <a:gd name="connsiteX3" fmla="*/ 344 w 21878"/>
                <a:gd name="connsiteY3" fmla="*/ 33408 h 43301"/>
                <a:gd name="connsiteX4" fmla="*/ 0 w 21878"/>
                <a:gd name="connsiteY4" fmla="*/ 0 h 43301"/>
                <a:gd name="connsiteX0" fmla="*/ 0 w 21919"/>
                <a:gd name="connsiteY0" fmla="*/ 0 h 43301"/>
                <a:gd name="connsiteX1" fmla="*/ 21919 w 21919"/>
                <a:gd name="connsiteY1" fmla="*/ 23361 h 43301"/>
                <a:gd name="connsiteX2" fmla="*/ 21868 w 21919"/>
                <a:gd name="connsiteY2" fmla="*/ 43301 h 43301"/>
                <a:gd name="connsiteX3" fmla="*/ 344 w 21919"/>
                <a:gd name="connsiteY3" fmla="*/ 33408 h 43301"/>
                <a:gd name="connsiteX4" fmla="*/ 0 w 21919"/>
                <a:gd name="connsiteY4" fmla="*/ 0 h 43301"/>
                <a:gd name="connsiteX0" fmla="*/ 0 w 21875"/>
                <a:gd name="connsiteY0" fmla="*/ 0 h 43301"/>
                <a:gd name="connsiteX1" fmla="*/ 21346 w 21875"/>
                <a:gd name="connsiteY1" fmla="*/ 15508 h 43301"/>
                <a:gd name="connsiteX2" fmla="*/ 21868 w 21875"/>
                <a:gd name="connsiteY2" fmla="*/ 43301 h 43301"/>
                <a:gd name="connsiteX3" fmla="*/ 344 w 21875"/>
                <a:gd name="connsiteY3" fmla="*/ 33408 h 43301"/>
                <a:gd name="connsiteX4" fmla="*/ 0 w 21875"/>
                <a:gd name="connsiteY4" fmla="*/ 0 h 43301"/>
                <a:gd name="connsiteX0" fmla="*/ 0 w 21346"/>
                <a:gd name="connsiteY0" fmla="*/ 0 h 35572"/>
                <a:gd name="connsiteX1" fmla="*/ 21346 w 21346"/>
                <a:gd name="connsiteY1" fmla="*/ 15508 h 35572"/>
                <a:gd name="connsiteX2" fmla="*/ 18333 w 21346"/>
                <a:gd name="connsiteY2" fmla="*/ 32502 h 35572"/>
                <a:gd name="connsiteX3" fmla="*/ 344 w 21346"/>
                <a:gd name="connsiteY3" fmla="*/ 33408 h 35572"/>
                <a:gd name="connsiteX4" fmla="*/ 0 w 21346"/>
                <a:gd name="connsiteY4" fmla="*/ 0 h 35572"/>
                <a:gd name="connsiteX0" fmla="*/ 0 w 21346"/>
                <a:gd name="connsiteY0" fmla="*/ 0 h 42319"/>
                <a:gd name="connsiteX1" fmla="*/ 21346 w 21346"/>
                <a:gd name="connsiteY1" fmla="*/ 15508 h 42319"/>
                <a:gd name="connsiteX2" fmla="*/ 21295 w 21346"/>
                <a:gd name="connsiteY2" fmla="*/ 42319 h 42319"/>
                <a:gd name="connsiteX3" fmla="*/ 344 w 21346"/>
                <a:gd name="connsiteY3" fmla="*/ 33408 h 42319"/>
                <a:gd name="connsiteX4" fmla="*/ 0 w 21346"/>
                <a:gd name="connsiteY4" fmla="*/ 0 h 42319"/>
                <a:gd name="connsiteX0" fmla="*/ 0 w 21346"/>
                <a:gd name="connsiteY0" fmla="*/ 0 h 42319"/>
                <a:gd name="connsiteX1" fmla="*/ 21346 w 21346"/>
                <a:gd name="connsiteY1" fmla="*/ 15508 h 42319"/>
                <a:gd name="connsiteX2" fmla="*/ 21295 w 21346"/>
                <a:gd name="connsiteY2" fmla="*/ 42319 h 42319"/>
                <a:gd name="connsiteX3" fmla="*/ 344 w 21346"/>
                <a:gd name="connsiteY3" fmla="*/ 33408 h 42319"/>
                <a:gd name="connsiteX4" fmla="*/ 0 w 21346"/>
                <a:gd name="connsiteY4" fmla="*/ 0 h 42319"/>
                <a:gd name="connsiteX0" fmla="*/ 0 w 21346"/>
                <a:gd name="connsiteY0" fmla="*/ 0 h 42319"/>
                <a:gd name="connsiteX1" fmla="*/ 21346 w 21346"/>
                <a:gd name="connsiteY1" fmla="*/ 15508 h 42319"/>
                <a:gd name="connsiteX2" fmla="*/ 21295 w 21346"/>
                <a:gd name="connsiteY2" fmla="*/ 42319 h 42319"/>
                <a:gd name="connsiteX3" fmla="*/ 344 w 21346"/>
                <a:gd name="connsiteY3" fmla="*/ 33408 h 42319"/>
                <a:gd name="connsiteX4" fmla="*/ 0 w 21346"/>
                <a:gd name="connsiteY4" fmla="*/ 0 h 42319"/>
                <a:gd name="connsiteX0" fmla="*/ 0 w 21346"/>
                <a:gd name="connsiteY0" fmla="*/ 0 h 42319"/>
                <a:gd name="connsiteX1" fmla="*/ 21346 w 21346"/>
                <a:gd name="connsiteY1" fmla="*/ 15508 h 42319"/>
                <a:gd name="connsiteX2" fmla="*/ 21295 w 21346"/>
                <a:gd name="connsiteY2" fmla="*/ 42319 h 42319"/>
                <a:gd name="connsiteX3" fmla="*/ 344 w 21346"/>
                <a:gd name="connsiteY3" fmla="*/ 33408 h 42319"/>
                <a:gd name="connsiteX4" fmla="*/ 0 w 21346"/>
                <a:gd name="connsiteY4" fmla="*/ 0 h 42319"/>
                <a:gd name="connsiteX0" fmla="*/ 0 w 21346"/>
                <a:gd name="connsiteY0" fmla="*/ 0 h 42319"/>
                <a:gd name="connsiteX1" fmla="*/ 21346 w 21346"/>
                <a:gd name="connsiteY1" fmla="*/ 15508 h 42319"/>
                <a:gd name="connsiteX2" fmla="*/ 21295 w 21346"/>
                <a:gd name="connsiteY2" fmla="*/ 42319 h 42319"/>
                <a:gd name="connsiteX3" fmla="*/ 344 w 21346"/>
                <a:gd name="connsiteY3" fmla="*/ 33408 h 42319"/>
                <a:gd name="connsiteX4" fmla="*/ 0 w 21346"/>
                <a:gd name="connsiteY4" fmla="*/ 0 h 42319"/>
                <a:gd name="connsiteX0" fmla="*/ 0 w 21346"/>
                <a:gd name="connsiteY0" fmla="*/ 0 h 42319"/>
                <a:gd name="connsiteX1" fmla="*/ 21346 w 21346"/>
                <a:gd name="connsiteY1" fmla="*/ 15508 h 42319"/>
                <a:gd name="connsiteX2" fmla="*/ 21295 w 21346"/>
                <a:gd name="connsiteY2" fmla="*/ 42319 h 42319"/>
                <a:gd name="connsiteX3" fmla="*/ 344 w 21346"/>
                <a:gd name="connsiteY3" fmla="*/ 33408 h 42319"/>
                <a:gd name="connsiteX4" fmla="*/ 0 w 21346"/>
                <a:gd name="connsiteY4" fmla="*/ 0 h 42319"/>
                <a:gd name="connsiteX0" fmla="*/ 0 w 21155"/>
                <a:gd name="connsiteY0" fmla="*/ 0 h 38112"/>
                <a:gd name="connsiteX1" fmla="*/ 21155 w 21155"/>
                <a:gd name="connsiteY1" fmla="*/ 11301 h 38112"/>
                <a:gd name="connsiteX2" fmla="*/ 21104 w 21155"/>
                <a:gd name="connsiteY2" fmla="*/ 38112 h 38112"/>
                <a:gd name="connsiteX3" fmla="*/ 153 w 21155"/>
                <a:gd name="connsiteY3" fmla="*/ 29201 h 38112"/>
                <a:gd name="connsiteX4" fmla="*/ 0 w 21155"/>
                <a:gd name="connsiteY4" fmla="*/ 0 h 38112"/>
                <a:gd name="connsiteX0" fmla="*/ 91 w 21007"/>
                <a:gd name="connsiteY0" fmla="*/ 0 h 34606"/>
                <a:gd name="connsiteX1" fmla="*/ 21007 w 21007"/>
                <a:gd name="connsiteY1" fmla="*/ 7795 h 34606"/>
                <a:gd name="connsiteX2" fmla="*/ 20956 w 21007"/>
                <a:gd name="connsiteY2" fmla="*/ 34606 h 34606"/>
                <a:gd name="connsiteX3" fmla="*/ 5 w 21007"/>
                <a:gd name="connsiteY3" fmla="*/ 25695 h 34606"/>
                <a:gd name="connsiteX4" fmla="*/ 91 w 21007"/>
                <a:gd name="connsiteY4" fmla="*/ 0 h 34606"/>
                <a:gd name="connsiteX0" fmla="*/ 0 w 21203"/>
                <a:gd name="connsiteY0" fmla="*/ 0 h 36149"/>
                <a:gd name="connsiteX1" fmla="*/ 21203 w 21203"/>
                <a:gd name="connsiteY1" fmla="*/ 9338 h 36149"/>
                <a:gd name="connsiteX2" fmla="*/ 21152 w 21203"/>
                <a:gd name="connsiteY2" fmla="*/ 36149 h 36149"/>
                <a:gd name="connsiteX3" fmla="*/ 201 w 21203"/>
                <a:gd name="connsiteY3" fmla="*/ 27238 h 36149"/>
                <a:gd name="connsiteX4" fmla="*/ 0 w 21203"/>
                <a:gd name="connsiteY4" fmla="*/ 0 h 36149"/>
                <a:gd name="connsiteX0" fmla="*/ 0 w 21203"/>
                <a:gd name="connsiteY0" fmla="*/ 0 h 36149"/>
                <a:gd name="connsiteX1" fmla="*/ 21203 w 21203"/>
                <a:gd name="connsiteY1" fmla="*/ 9338 h 36149"/>
                <a:gd name="connsiteX2" fmla="*/ 21152 w 21203"/>
                <a:gd name="connsiteY2" fmla="*/ 36149 h 36149"/>
                <a:gd name="connsiteX3" fmla="*/ 201 w 21203"/>
                <a:gd name="connsiteY3" fmla="*/ 27238 h 36149"/>
                <a:gd name="connsiteX4" fmla="*/ 0 w 21203"/>
                <a:gd name="connsiteY4" fmla="*/ 0 h 36149"/>
                <a:gd name="connsiteX0" fmla="*/ 0 w 21203"/>
                <a:gd name="connsiteY0" fmla="*/ 0 h 36149"/>
                <a:gd name="connsiteX1" fmla="*/ 21203 w 21203"/>
                <a:gd name="connsiteY1" fmla="*/ 9338 h 36149"/>
                <a:gd name="connsiteX2" fmla="*/ 21152 w 21203"/>
                <a:gd name="connsiteY2" fmla="*/ 36149 h 36149"/>
                <a:gd name="connsiteX3" fmla="*/ 201 w 21203"/>
                <a:gd name="connsiteY3" fmla="*/ 27238 h 36149"/>
                <a:gd name="connsiteX4" fmla="*/ 0 w 21203"/>
                <a:gd name="connsiteY4" fmla="*/ 0 h 36149"/>
                <a:gd name="connsiteX0" fmla="*/ 0 w 21203"/>
                <a:gd name="connsiteY0" fmla="*/ 0 h 36149"/>
                <a:gd name="connsiteX1" fmla="*/ 21203 w 21203"/>
                <a:gd name="connsiteY1" fmla="*/ 9338 h 36149"/>
                <a:gd name="connsiteX2" fmla="*/ 21152 w 21203"/>
                <a:gd name="connsiteY2" fmla="*/ 36149 h 36149"/>
                <a:gd name="connsiteX3" fmla="*/ 201 w 21203"/>
                <a:gd name="connsiteY3" fmla="*/ 27238 h 36149"/>
                <a:gd name="connsiteX4" fmla="*/ 0 w 21203"/>
                <a:gd name="connsiteY4" fmla="*/ 0 h 36149"/>
                <a:gd name="connsiteX0" fmla="*/ 0 w 21203"/>
                <a:gd name="connsiteY0" fmla="*/ 0 h 36149"/>
                <a:gd name="connsiteX1" fmla="*/ 21203 w 21203"/>
                <a:gd name="connsiteY1" fmla="*/ 8637 h 36149"/>
                <a:gd name="connsiteX2" fmla="*/ 21152 w 21203"/>
                <a:gd name="connsiteY2" fmla="*/ 36149 h 36149"/>
                <a:gd name="connsiteX3" fmla="*/ 201 w 21203"/>
                <a:gd name="connsiteY3" fmla="*/ 27238 h 36149"/>
                <a:gd name="connsiteX4" fmla="*/ 0 w 21203"/>
                <a:gd name="connsiteY4" fmla="*/ 0 h 36149"/>
                <a:gd name="connsiteX0" fmla="*/ 0 w 21203"/>
                <a:gd name="connsiteY0" fmla="*/ 0 h 36149"/>
                <a:gd name="connsiteX1" fmla="*/ 21203 w 21203"/>
                <a:gd name="connsiteY1" fmla="*/ 8637 h 36149"/>
                <a:gd name="connsiteX2" fmla="*/ 21152 w 21203"/>
                <a:gd name="connsiteY2" fmla="*/ 36149 h 36149"/>
                <a:gd name="connsiteX3" fmla="*/ 201 w 21203"/>
                <a:gd name="connsiteY3" fmla="*/ 27238 h 36149"/>
                <a:gd name="connsiteX4" fmla="*/ 0 w 21203"/>
                <a:gd name="connsiteY4" fmla="*/ 0 h 36149"/>
                <a:gd name="connsiteX0" fmla="*/ 0 w 21203"/>
                <a:gd name="connsiteY0" fmla="*/ 0 h 43074"/>
                <a:gd name="connsiteX1" fmla="*/ 21203 w 21203"/>
                <a:gd name="connsiteY1" fmla="*/ 15562 h 43074"/>
                <a:gd name="connsiteX2" fmla="*/ 21152 w 21203"/>
                <a:gd name="connsiteY2" fmla="*/ 43074 h 43074"/>
                <a:gd name="connsiteX3" fmla="*/ 201 w 21203"/>
                <a:gd name="connsiteY3" fmla="*/ 34163 h 43074"/>
                <a:gd name="connsiteX4" fmla="*/ 0 w 21203"/>
                <a:gd name="connsiteY4" fmla="*/ 0 h 43074"/>
                <a:gd name="connsiteX0" fmla="*/ 0 w 21203"/>
                <a:gd name="connsiteY0" fmla="*/ 0 h 43074"/>
                <a:gd name="connsiteX1" fmla="*/ 21203 w 21203"/>
                <a:gd name="connsiteY1" fmla="*/ 15562 h 43074"/>
                <a:gd name="connsiteX2" fmla="*/ 21152 w 21203"/>
                <a:gd name="connsiteY2" fmla="*/ 43074 h 43074"/>
                <a:gd name="connsiteX3" fmla="*/ 201 w 21203"/>
                <a:gd name="connsiteY3" fmla="*/ 34163 h 43074"/>
                <a:gd name="connsiteX4" fmla="*/ 0 w 21203"/>
                <a:gd name="connsiteY4" fmla="*/ 0 h 43074"/>
                <a:gd name="connsiteX0" fmla="*/ 0 w 21203"/>
                <a:gd name="connsiteY0" fmla="*/ 25 h 43099"/>
                <a:gd name="connsiteX1" fmla="*/ 21203 w 21203"/>
                <a:gd name="connsiteY1" fmla="*/ 15587 h 43099"/>
                <a:gd name="connsiteX2" fmla="*/ 21152 w 21203"/>
                <a:gd name="connsiteY2" fmla="*/ 43099 h 43099"/>
                <a:gd name="connsiteX3" fmla="*/ 201 w 21203"/>
                <a:gd name="connsiteY3" fmla="*/ 34188 h 43099"/>
                <a:gd name="connsiteX4" fmla="*/ 0 w 21203"/>
                <a:gd name="connsiteY4" fmla="*/ 25 h 43099"/>
                <a:gd name="connsiteX0" fmla="*/ 87 w 21290"/>
                <a:gd name="connsiteY0" fmla="*/ 25 h 43099"/>
                <a:gd name="connsiteX1" fmla="*/ 21290 w 21290"/>
                <a:gd name="connsiteY1" fmla="*/ 15587 h 43099"/>
                <a:gd name="connsiteX2" fmla="*/ 21239 w 21290"/>
                <a:gd name="connsiteY2" fmla="*/ 43099 h 43099"/>
                <a:gd name="connsiteX3" fmla="*/ 4 w 21290"/>
                <a:gd name="connsiteY3" fmla="*/ 19445 h 43099"/>
                <a:gd name="connsiteX4" fmla="*/ 87 w 21290"/>
                <a:gd name="connsiteY4" fmla="*/ 25 h 43099"/>
                <a:gd name="connsiteX0" fmla="*/ 87 w 21365"/>
                <a:gd name="connsiteY0" fmla="*/ 25 h 31930"/>
                <a:gd name="connsiteX1" fmla="*/ 21290 w 21365"/>
                <a:gd name="connsiteY1" fmla="*/ 15587 h 31930"/>
                <a:gd name="connsiteX2" fmla="*/ 21346 w 21365"/>
                <a:gd name="connsiteY2" fmla="*/ 31930 h 31930"/>
                <a:gd name="connsiteX3" fmla="*/ 4 w 21365"/>
                <a:gd name="connsiteY3" fmla="*/ 19445 h 31930"/>
                <a:gd name="connsiteX4" fmla="*/ 87 w 21365"/>
                <a:gd name="connsiteY4" fmla="*/ 25 h 31930"/>
                <a:gd name="connsiteX0" fmla="*/ 87 w 21290"/>
                <a:gd name="connsiteY0" fmla="*/ 25 h 42205"/>
                <a:gd name="connsiteX1" fmla="*/ 21290 w 21290"/>
                <a:gd name="connsiteY1" fmla="*/ 15587 h 42205"/>
                <a:gd name="connsiteX2" fmla="*/ 21204 w 21290"/>
                <a:gd name="connsiteY2" fmla="*/ 42205 h 42205"/>
                <a:gd name="connsiteX3" fmla="*/ 4 w 21290"/>
                <a:gd name="connsiteY3" fmla="*/ 19445 h 42205"/>
                <a:gd name="connsiteX4" fmla="*/ 87 w 21290"/>
                <a:gd name="connsiteY4" fmla="*/ 25 h 42205"/>
                <a:gd name="connsiteX0" fmla="*/ 87 w 21230"/>
                <a:gd name="connsiteY0" fmla="*/ 19 h 42199"/>
                <a:gd name="connsiteX1" fmla="*/ 21219 w 21230"/>
                <a:gd name="connsiteY1" fmla="*/ 22729 h 42199"/>
                <a:gd name="connsiteX2" fmla="*/ 21204 w 21230"/>
                <a:gd name="connsiteY2" fmla="*/ 42199 h 42199"/>
                <a:gd name="connsiteX3" fmla="*/ 4 w 21230"/>
                <a:gd name="connsiteY3" fmla="*/ 19439 h 42199"/>
                <a:gd name="connsiteX4" fmla="*/ 87 w 21230"/>
                <a:gd name="connsiteY4" fmla="*/ 19 h 42199"/>
                <a:gd name="connsiteX0" fmla="*/ 87 w 21254"/>
                <a:gd name="connsiteY0" fmla="*/ 18 h 42198"/>
                <a:gd name="connsiteX1" fmla="*/ 21254 w 21254"/>
                <a:gd name="connsiteY1" fmla="*/ 23398 h 42198"/>
                <a:gd name="connsiteX2" fmla="*/ 21204 w 21254"/>
                <a:gd name="connsiteY2" fmla="*/ 42198 h 42198"/>
                <a:gd name="connsiteX3" fmla="*/ 4 w 21254"/>
                <a:gd name="connsiteY3" fmla="*/ 19438 h 42198"/>
                <a:gd name="connsiteX4" fmla="*/ 87 w 21254"/>
                <a:gd name="connsiteY4" fmla="*/ 18 h 42198"/>
                <a:gd name="connsiteX0" fmla="*/ 87 w 21254"/>
                <a:gd name="connsiteY0" fmla="*/ 14 h 42194"/>
                <a:gd name="connsiteX1" fmla="*/ 21254 w 21254"/>
                <a:gd name="connsiteY1" fmla="*/ 23394 h 42194"/>
                <a:gd name="connsiteX2" fmla="*/ 21204 w 21254"/>
                <a:gd name="connsiteY2" fmla="*/ 42194 h 42194"/>
                <a:gd name="connsiteX3" fmla="*/ 4 w 21254"/>
                <a:gd name="connsiteY3" fmla="*/ 19434 h 42194"/>
                <a:gd name="connsiteX4" fmla="*/ 87 w 21254"/>
                <a:gd name="connsiteY4" fmla="*/ 14 h 42194"/>
                <a:gd name="connsiteX0" fmla="*/ 87 w 21254"/>
                <a:gd name="connsiteY0" fmla="*/ 16 h 42196"/>
                <a:gd name="connsiteX1" fmla="*/ 21254 w 21254"/>
                <a:gd name="connsiteY1" fmla="*/ 23396 h 42196"/>
                <a:gd name="connsiteX2" fmla="*/ 21204 w 21254"/>
                <a:gd name="connsiteY2" fmla="*/ 42196 h 42196"/>
                <a:gd name="connsiteX3" fmla="*/ 4 w 21254"/>
                <a:gd name="connsiteY3" fmla="*/ 19436 h 42196"/>
                <a:gd name="connsiteX4" fmla="*/ 87 w 21254"/>
                <a:gd name="connsiteY4" fmla="*/ 16 h 42196"/>
                <a:gd name="connsiteX0" fmla="*/ 87 w 21254"/>
                <a:gd name="connsiteY0" fmla="*/ 106 h 42286"/>
                <a:gd name="connsiteX1" fmla="*/ 21254 w 21254"/>
                <a:gd name="connsiteY1" fmla="*/ 23486 h 42286"/>
                <a:gd name="connsiteX2" fmla="*/ 21204 w 21254"/>
                <a:gd name="connsiteY2" fmla="*/ 42286 h 42286"/>
                <a:gd name="connsiteX3" fmla="*/ 4 w 21254"/>
                <a:gd name="connsiteY3" fmla="*/ 19526 h 42286"/>
                <a:gd name="connsiteX4" fmla="*/ 87 w 21254"/>
                <a:gd name="connsiteY4" fmla="*/ 106 h 42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54" h="42286">
                  <a:moveTo>
                    <a:pt x="87" y="106"/>
                  </a:moveTo>
                  <a:cubicBezTo>
                    <a:pt x="8409" y="-2048"/>
                    <a:pt x="15217" y="29118"/>
                    <a:pt x="21254" y="23486"/>
                  </a:cubicBezTo>
                  <a:cubicBezTo>
                    <a:pt x="21168" y="29041"/>
                    <a:pt x="21290" y="36731"/>
                    <a:pt x="21204" y="42286"/>
                  </a:cubicBezTo>
                  <a:cubicBezTo>
                    <a:pt x="10547" y="42146"/>
                    <a:pt x="11610" y="21792"/>
                    <a:pt x="4" y="19526"/>
                  </a:cubicBezTo>
                  <a:cubicBezTo>
                    <a:pt x="-27" y="14519"/>
                    <a:pt x="118" y="5113"/>
                    <a:pt x="87" y="106"/>
                  </a:cubicBezTo>
                  <a:close/>
                </a:path>
              </a:pathLst>
            </a:custGeom>
            <a:gradFill>
              <a:gsLst>
                <a:gs pos="78000">
                  <a:schemeClr val="accent2">
                    <a:lumMod val="40000"/>
                    <a:lumOff val="60000"/>
                  </a:schemeClr>
                </a:gs>
                <a:gs pos="0">
                  <a:schemeClr val="accent1">
                    <a:lumMod val="20000"/>
                    <a:lumOff val="8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20" name="Document 4">
              <a:extLst>
                <a:ext uri="{FF2B5EF4-FFF2-40B4-BE49-F238E27FC236}">
                  <a16:creationId xmlns:a16="http://schemas.microsoft.com/office/drawing/2014/main" id="{DC40BF7D-A2B0-7FBA-7252-8F69C57B3E99}"/>
                </a:ext>
              </a:extLst>
            </p:cNvPr>
            <p:cNvSpPr/>
            <p:nvPr/>
          </p:nvSpPr>
          <p:spPr>
            <a:xfrm rot="10800000" flipH="1">
              <a:off x="7239203" y="4158767"/>
              <a:ext cx="2308623" cy="343937"/>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0 h 19254"/>
                <a:gd name="connsiteX1" fmla="*/ 21600 w 21600"/>
                <a:gd name="connsiteY1" fmla="*/ 0 h 19254"/>
                <a:gd name="connsiteX2" fmla="*/ 21600 w 21600"/>
                <a:gd name="connsiteY2" fmla="*/ 17322 h 19254"/>
                <a:gd name="connsiteX3" fmla="*/ 0 w 21600"/>
                <a:gd name="connsiteY3" fmla="*/ 17674 h 19254"/>
                <a:gd name="connsiteX4" fmla="*/ 0 w 21600"/>
                <a:gd name="connsiteY4" fmla="*/ 0 h 19254"/>
                <a:gd name="connsiteX0" fmla="*/ 0 w 21600"/>
                <a:gd name="connsiteY0" fmla="*/ 0 h 18269"/>
                <a:gd name="connsiteX1" fmla="*/ 21600 w 21600"/>
                <a:gd name="connsiteY1" fmla="*/ 0 h 18269"/>
                <a:gd name="connsiteX2" fmla="*/ 21600 w 21600"/>
                <a:gd name="connsiteY2" fmla="*/ 17322 h 18269"/>
                <a:gd name="connsiteX3" fmla="*/ 0 w 21600"/>
                <a:gd name="connsiteY3" fmla="*/ 17674 h 18269"/>
                <a:gd name="connsiteX4" fmla="*/ 0 w 21600"/>
                <a:gd name="connsiteY4" fmla="*/ 0 h 18269"/>
                <a:gd name="connsiteX0" fmla="*/ 0 w 21600"/>
                <a:gd name="connsiteY0" fmla="*/ 0 h 18160"/>
                <a:gd name="connsiteX1" fmla="*/ 21600 w 21600"/>
                <a:gd name="connsiteY1" fmla="*/ 0 h 18160"/>
                <a:gd name="connsiteX2" fmla="*/ 21341 w 21600"/>
                <a:gd name="connsiteY2" fmla="*/ 16666 h 18160"/>
                <a:gd name="connsiteX3" fmla="*/ 0 w 21600"/>
                <a:gd name="connsiteY3" fmla="*/ 17674 h 18160"/>
                <a:gd name="connsiteX4" fmla="*/ 0 w 21600"/>
                <a:gd name="connsiteY4" fmla="*/ 0 h 18160"/>
                <a:gd name="connsiteX0" fmla="*/ 0 w 21600"/>
                <a:gd name="connsiteY0" fmla="*/ 0 h 16666"/>
                <a:gd name="connsiteX1" fmla="*/ 21600 w 21600"/>
                <a:gd name="connsiteY1" fmla="*/ 0 h 16666"/>
                <a:gd name="connsiteX2" fmla="*/ 21341 w 21600"/>
                <a:gd name="connsiteY2" fmla="*/ 16666 h 16666"/>
                <a:gd name="connsiteX3" fmla="*/ 92 w 21600"/>
                <a:gd name="connsiteY3" fmla="*/ 15022 h 16666"/>
                <a:gd name="connsiteX4" fmla="*/ 0 w 21600"/>
                <a:gd name="connsiteY4" fmla="*/ 0 h 16666"/>
                <a:gd name="connsiteX0" fmla="*/ 0 w 21600"/>
                <a:gd name="connsiteY0" fmla="*/ 0 h 17916"/>
                <a:gd name="connsiteX1" fmla="*/ 21600 w 21600"/>
                <a:gd name="connsiteY1" fmla="*/ 0 h 17916"/>
                <a:gd name="connsiteX2" fmla="*/ 21341 w 21600"/>
                <a:gd name="connsiteY2" fmla="*/ 16666 h 17916"/>
                <a:gd name="connsiteX3" fmla="*/ 92 w 21600"/>
                <a:gd name="connsiteY3" fmla="*/ 15022 h 17916"/>
                <a:gd name="connsiteX4" fmla="*/ 0 w 21600"/>
                <a:gd name="connsiteY4" fmla="*/ 0 h 17916"/>
                <a:gd name="connsiteX0" fmla="*/ 0 w 21639"/>
                <a:gd name="connsiteY0" fmla="*/ 0 h 24915"/>
                <a:gd name="connsiteX1" fmla="*/ 21600 w 21639"/>
                <a:gd name="connsiteY1" fmla="*/ 0 h 24915"/>
                <a:gd name="connsiteX2" fmla="*/ 21616 w 21639"/>
                <a:gd name="connsiteY2" fmla="*/ 24915 h 24915"/>
                <a:gd name="connsiteX3" fmla="*/ 92 w 21639"/>
                <a:gd name="connsiteY3" fmla="*/ 15022 h 24915"/>
                <a:gd name="connsiteX4" fmla="*/ 0 w 21639"/>
                <a:gd name="connsiteY4" fmla="*/ 0 h 24915"/>
                <a:gd name="connsiteX0" fmla="*/ 91 w 21552"/>
                <a:gd name="connsiteY0" fmla="*/ 0 h 42740"/>
                <a:gd name="connsiteX1" fmla="*/ 21513 w 21552"/>
                <a:gd name="connsiteY1" fmla="*/ 17825 h 42740"/>
                <a:gd name="connsiteX2" fmla="*/ 21529 w 21552"/>
                <a:gd name="connsiteY2" fmla="*/ 42740 h 42740"/>
                <a:gd name="connsiteX3" fmla="*/ 5 w 21552"/>
                <a:gd name="connsiteY3" fmla="*/ 32847 h 42740"/>
                <a:gd name="connsiteX4" fmla="*/ 91 w 21552"/>
                <a:gd name="connsiteY4" fmla="*/ 0 h 42740"/>
                <a:gd name="connsiteX0" fmla="*/ 91 w 21539"/>
                <a:gd name="connsiteY0" fmla="*/ 0 h 42740"/>
                <a:gd name="connsiteX1" fmla="*/ 21246 w 21539"/>
                <a:gd name="connsiteY1" fmla="*/ 10459 h 42740"/>
                <a:gd name="connsiteX2" fmla="*/ 21529 w 21539"/>
                <a:gd name="connsiteY2" fmla="*/ 42740 h 42740"/>
                <a:gd name="connsiteX3" fmla="*/ 5 w 21539"/>
                <a:gd name="connsiteY3" fmla="*/ 32847 h 42740"/>
                <a:gd name="connsiteX4" fmla="*/ 91 w 21539"/>
                <a:gd name="connsiteY4" fmla="*/ 0 h 42740"/>
                <a:gd name="connsiteX0" fmla="*/ 91 w 21539"/>
                <a:gd name="connsiteY0" fmla="*/ 0 h 42740"/>
                <a:gd name="connsiteX1" fmla="*/ 21246 w 21539"/>
                <a:gd name="connsiteY1" fmla="*/ 10459 h 42740"/>
                <a:gd name="connsiteX2" fmla="*/ 21529 w 21539"/>
                <a:gd name="connsiteY2" fmla="*/ 42740 h 42740"/>
                <a:gd name="connsiteX3" fmla="*/ 5 w 21539"/>
                <a:gd name="connsiteY3" fmla="*/ 32847 h 42740"/>
                <a:gd name="connsiteX4" fmla="*/ 91 w 21539"/>
                <a:gd name="connsiteY4" fmla="*/ 0 h 42740"/>
                <a:gd name="connsiteX0" fmla="*/ 91 w 21539"/>
                <a:gd name="connsiteY0" fmla="*/ 0 h 42740"/>
                <a:gd name="connsiteX1" fmla="*/ 21246 w 21539"/>
                <a:gd name="connsiteY1" fmla="*/ 10459 h 42740"/>
                <a:gd name="connsiteX2" fmla="*/ 21529 w 21539"/>
                <a:gd name="connsiteY2" fmla="*/ 42740 h 42740"/>
                <a:gd name="connsiteX3" fmla="*/ 5 w 21539"/>
                <a:gd name="connsiteY3" fmla="*/ 32847 h 42740"/>
                <a:gd name="connsiteX4" fmla="*/ 91 w 21539"/>
                <a:gd name="connsiteY4" fmla="*/ 0 h 42740"/>
                <a:gd name="connsiteX0" fmla="*/ 91 w 21539"/>
                <a:gd name="connsiteY0" fmla="*/ 0 h 42740"/>
                <a:gd name="connsiteX1" fmla="*/ 21246 w 21539"/>
                <a:gd name="connsiteY1" fmla="*/ 10459 h 42740"/>
                <a:gd name="connsiteX2" fmla="*/ 21529 w 21539"/>
                <a:gd name="connsiteY2" fmla="*/ 42740 h 42740"/>
                <a:gd name="connsiteX3" fmla="*/ 5 w 21539"/>
                <a:gd name="connsiteY3" fmla="*/ 32847 h 42740"/>
                <a:gd name="connsiteX4" fmla="*/ 91 w 21539"/>
                <a:gd name="connsiteY4" fmla="*/ 0 h 42740"/>
                <a:gd name="connsiteX0" fmla="*/ 91 w 21539"/>
                <a:gd name="connsiteY0" fmla="*/ 0 h 42740"/>
                <a:gd name="connsiteX1" fmla="*/ 21246 w 21539"/>
                <a:gd name="connsiteY1" fmla="*/ 10459 h 42740"/>
                <a:gd name="connsiteX2" fmla="*/ 21529 w 21539"/>
                <a:gd name="connsiteY2" fmla="*/ 42740 h 42740"/>
                <a:gd name="connsiteX3" fmla="*/ 5 w 21539"/>
                <a:gd name="connsiteY3" fmla="*/ 32847 h 42740"/>
                <a:gd name="connsiteX4" fmla="*/ 91 w 21539"/>
                <a:gd name="connsiteY4" fmla="*/ 0 h 42740"/>
                <a:gd name="connsiteX0" fmla="*/ 0 w 21878"/>
                <a:gd name="connsiteY0" fmla="*/ 0 h 43301"/>
                <a:gd name="connsiteX1" fmla="*/ 21585 w 21878"/>
                <a:gd name="connsiteY1" fmla="*/ 11020 h 43301"/>
                <a:gd name="connsiteX2" fmla="*/ 21868 w 21878"/>
                <a:gd name="connsiteY2" fmla="*/ 43301 h 43301"/>
                <a:gd name="connsiteX3" fmla="*/ 344 w 21878"/>
                <a:gd name="connsiteY3" fmla="*/ 33408 h 43301"/>
                <a:gd name="connsiteX4" fmla="*/ 0 w 21878"/>
                <a:gd name="connsiteY4" fmla="*/ 0 h 43301"/>
                <a:gd name="connsiteX0" fmla="*/ 0 w 21919"/>
                <a:gd name="connsiteY0" fmla="*/ 0 h 43301"/>
                <a:gd name="connsiteX1" fmla="*/ 21919 w 21919"/>
                <a:gd name="connsiteY1" fmla="*/ 23361 h 43301"/>
                <a:gd name="connsiteX2" fmla="*/ 21868 w 21919"/>
                <a:gd name="connsiteY2" fmla="*/ 43301 h 43301"/>
                <a:gd name="connsiteX3" fmla="*/ 344 w 21919"/>
                <a:gd name="connsiteY3" fmla="*/ 33408 h 43301"/>
                <a:gd name="connsiteX4" fmla="*/ 0 w 21919"/>
                <a:gd name="connsiteY4" fmla="*/ 0 h 43301"/>
                <a:gd name="connsiteX0" fmla="*/ 0 w 21875"/>
                <a:gd name="connsiteY0" fmla="*/ 0 h 43301"/>
                <a:gd name="connsiteX1" fmla="*/ 21346 w 21875"/>
                <a:gd name="connsiteY1" fmla="*/ 15508 h 43301"/>
                <a:gd name="connsiteX2" fmla="*/ 21868 w 21875"/>
                <a:gd name="connsiteY2" fmla="*/ 43301 h 43301"/>
                <a:gd name="connsiteX3" fmla="*/ 344 w 21875"/>
                <a:gd name="connsiteY3" fmla="*/ 33408 h 43301"/>
                <a:gd name="connsiteX4" fmla="*/ 0 w 21875"/>
                <a:gd name="connsiteY4" fmla="*/ 0 h 43301"/>
                <a:gd name="connsiteX0" fmla="*/ 0 w 21346"/>
                <a:gd name="connsiteY0" fmla="*/ 0 h 35572"/>
                <a:gd name="connsiteX1" fmla="*/ 21346 w 21346"/>
                <a:gd name="connsiteY1" fmla="*/ 15508 h 35572"/>
                <a:gd name="connsiteX2" fmla="*/ 18333 w 21346"/>
                <a:gd name="connsiteY2" fmla="*/ 32502 h 35572"/>
                <a:gd name="connsiteX3" fmla="*/ 344 w 21346"/>
                <a:gd name="connsiteY3" fmla="*/ 33408 h 35572"/>
                <a:gd name="connsiteX4" fmla="*/ 0 w 21346"/>
                <a:gd name="connsiteY4" fmla="*/ 0 h 35572"/>
                <a:gd name="connsiteX0" fmla="*/ 0 w 21346"/>
                <a:gd name="connsiteY0" fmla="*/ 0 h 42319"/>
                <a:gd name="connsiteX1" fmla="*/ 21346 w 21346"/>
                <a:gd name="connsiteY1" fmla="*/ 15508 h 42319"/>
                <a:gd name="connsiteX2" fmla="*/ 21295 w 21346"/>
                <a:gd name="connsiteY2" fmla="*/ 42319 h 42319"/>
                <a:gd name="connsiteX3" fmla="*/ 344 w 21346"/>
                <a:gd name="connsiteY3" fmla="*/ 33408 h 42319"/>
                <a:gd name="connsiteX4" fmla="*/ 0 w 21346"/>
                <a:gd name="connsiteY4" fmla="*/ 0 h 42319"/>
                <a:gd name="connsiteX0" fmla="*/ 0 w 21346"/>
                <a:gd name="connsiteY0" fmla="*/ 0 h 42319"/>
                <a:gd name="connsiteX1" fmla="*/ 21346 w 21346"/>
                <a:gd name="connsiteY1" fmla="*/ 15508 h 42319"/>
                <a:gd name="connsiteX2" fmla="*/ 21295 w 21346"/>
                <a:gd name="connsiteY2" fmla="*/ 42319 h 42319"/>
                <a:gd name="connsiteX3" fmla="*/ 344 w 21346"/>
                <a:gd name="connsiteY3" fmla="*/ 33408 h 42319"/>
                <a:gd name="connsiteX4" fmla="*/ 0 w 21346"/>
                <a:gd name="connsiteY4" fmla="*/ 0 h 42319"/>
                <a:gd name="connsiteX0" fmla="*/ 0 w 21346"/>
                <a:gd name="connsiteY0" fmla="*/ 0 h 42319"/>
                <a:gd name="connsiteX1" fmla="*/ 21346 w 21346"/>
                <a:gd name="connsiteY1" fmla="*/ 15508 h 42319"/>
                <a:gd name="connsiteX2" fmla="*/ 21295 w 21346"/>
                <a:gd name="connsiteY2" fmla="*/ 42319 h 42319"/>
                <a:gd name="connsiteX3" fmla="*/ 344 w 21346"/>
                <a:gd name="connsiteY3" fmla="*/ 33408 h 42319"/>
                <a:gd name="connsiteX4" fmla="*/ 0 w 21346"/>
                <a:gd name="connsiteY4" fmla="*/ 0 h 42319"/>
                <a:gd name="connsiteX0" fmla="*/ 0 w 21346"/>
                <a:gd name="connsiteY0" fmla="*/ 0 h 42319"/>
                <a:gd name="connsiteX1" fmla="*/ 21346 w 21346"/>
                <a:gd name="connsiteY1" fmla="*/ 15508 h 42319"/>
                <a:gd name="connsiteX2" fmla="*/ 21295 w 21346"/>
                <a:gd name="connsiteY2" fmla="*/ 42319 h 42319"/>
                <a:gd name="connsiteX3" fmla="*/ 344 w 21346"/>
                <a:gd name="connsiteY3" fmla="*/ 33408 h 42319"/>
                <a:gd name="connsiteX4" fmla="*/ 0 w 21346"/>
                <a:gd name="connsiteY4" fmla="*/ 0 h 42319"/>
                <a:gd name="connsiteX0" fmla="*/ 0 w 21346"/>
                <a:gd name="connsiteY0" fmla="*/ 0 h 42319"/>
                <a:gd name="connsiteX1" fmla="*/ 21346 w 21346"/>
                <a:gd name="connsiteY1" fmla="*/ 15508 h 42319"/>
                <a:gd name="connsiteX2" fmla="*/ 21295 w 21346"/>
                <a:gd name="connsiteY2" fmla="*/ 42319 h 42319"/>
                <a:gd name="connsiteX3" fmla="*/ 344 w 21346"/>
                <a:gd name="connsiteY3" fmla="*/ 33408 h 42319"/>
                <a:gd name="connsiteX4" fmla="*/ 0 w 21346"/>
                <a:gd name="connsiteY4" fmla="*/ 0 h 42319"/>
                <a:gd name="connsiteX0" fmla="*/ 0 w 21346"/>
                <a:gd name="connsiteY0" fmla="*/ 0 h 42319"/>
                <a:gd name="connsiteX1" fmla="*/ 21346 w 21346"/>
                <a:gd name="connsiteY1" fmla="*/ 15508 h 42319"/>
                <a:gd name="connsiteX2" fmla="*/ 21295 w 21346"/>
                <a:gd name="connsiteY2" fmla="*/ 42319 h 42319"/>
                <a:gd name="connsiteX3" fmla="*/ 344 w 21346"/>
                <a:gd name="connsiteY3" fmla="*/ 33408 h 42319"/>
                <a:gd name="connsiteX4" fmla="*/ 0 w 21346"/>
                <a:gd name="connsiteY4" fmla="*/ 0 h 42319"/>
                <a:gd name="connsiteX0" fmla="*/ 0 w 21155"/>
                <a:gd name="connsiteY0" fmla="*/ 0 h 38112"/>
                <a:gd name="connsiteX1" fmla="*/ 21155 w 21155"/>
                <a:gd name="connsiteY1" fmla="*/ 11301 h 38112"/>
                <a:gd name="connsiteX2" fmla="*/ 21104 w 21155"/>
                <a:gd name="connsiteY2" fmla="*/ 38112 h 38112"/>
                <a:gd name="connsiteX3" fmla="*/ 153 w 21155"/>
                <a:gd name="connsiteY3" fmla="*/ 29201 h 38112"/>
                <a:gd name="connsiteX4" fmla="*/ 0 w 21155"/>
                <a:gd name="connsiteY4" fmla="*/ 0 h 38112"/>
                <a:gd name="connsiteX0" fmla="*/ 91 w 21007"/>
                <a:gd name="connsiteY0" fmla="*/ 0 h 34606"/>
                <a:gd name="connsiteX1" fmla="*/ 21007 w 21007"/>
                <a:gd name="connsiteY1" fmla="*/ 7795 h 34606"/>
                <a:gd name="connsiteX2" fmla="*/ 20956 w 21007"/>
                <a:gd name="connsiteY2" fmla="*/ 34606 h 34606"/>
                <a:gd name="connsiteX3" fmla="*/ 5 w 21007"/>
                <a:gd name="connsiteY3" fmla="*/ 25695 h 34606"/>
                <a:gd name="connsiteX4" fmla="*/ 91 w 21007"/>
                <a:gd name="connsiteY4" fmla="*/ 0 h 34606"/>
                <a:gd name="connsiteX0" fmla="*/ 0 w 21203"/>
                <a:gd name="connsiteY0" fmla="*/ 0 h 36149"/>
                <a:gd name="connsiteX1" fmla="*/ 21203 w 21203"/>
                <a:gd name="connsiteY1" fmla="*/ 9338 h 36149"/>
                <a:gd name="connsiteX2" fmla="*/ 21152 w 21203"/>
                <a:gd name="connsiteY2" fmla="*/ 36149 h 36149"/>
                <a:gd name="connsiteX3" fmla="*/ 201 w 21203"/>
                <a:gd name="connsiteY3" fmla="*/ 27238 h 36149"/>
                <a:gd name="connsiteX4" fmla="*/ 0 w 21203"/>
                <a:gd name="connsiteY4" fmla="*/ 0 h 36149"/>
                <a:gd name="connsiteX0" fmla="*/ 0 w 21203"/>
                <a:gd name="connsiteY0" fmla="*/ 0 h 36149"/>
                <a:gd name="connsiteX1" fmla="*/ 21203 w 21203"/>
                <a:gd name="connsiteY1" fmla="*/ 9338 h 36149"/>
                <a:gd name="connsiteX2" fmla="*/ 21152 w 21203"/>
                <a:gd name="connsiteY2" fmla="*/ 36149 h 36149"/>
                <a:gd name="connsiteX3" fmla="*/ 201 w 21203"/>
                <a:gd name="connsiteY3" fmla="*/ 27238 h 36149"/>
                <a:gd name="connsiteX4" fmla="*/ 0 w 21203"/>
                <a:gd name="connsiteY4" fmla="*/ 0 h 36149"/>
                <a:gd name="connsiteX0" fmla="*/ 0 w 21203"/>
                <a:gd name="connsiteY0" fmla="*/ 0 h 36149"/>
                <a:gd name="connsiteX1" fmla="*/ 21203 w 21203"/>
                <a:gd name="connsiteY1" fmla="*/ 9338 h 36149"/>
                <a:gd name="connsiteX2" fmla="*/ 21152 w 21203"/>
                <a:gd name="connsiteY2" fmla="*/ 36149 h 36149"/>
                <a:gd name="connsiteX3" fmla="*/ 201 w 21203"/>
                <a:gd name="connsiteY3" fmla="*/ 27238 h 36149"/>
                <a:gd name="connsiteX4" fmla="*/ 0 w 21203"/>
                <a:gd name="connsiteY4" fmla="*/ 0 h 36149"/>
                <a:gd name="connsiteX0" fmla="*/ 0 w 21203"/>
                <a:gd name="connsiteY0" fmla="*/ 0 h 36149"/>
                <a:gd name="connsiteX1" fmla="*/ 21203 w 21203"/>
                <a:gd name="connsiteY1" fmla="*/ 9338 h 36149"/>
                <a:gd name="connsiteX2" fmla="*/ 21152 w 21203"/>
                <a:gd name="connsiteY2" fmla="*/ 36149 h 36149"/>
                <a:gd name="connsiteX3" fmla="*/ 201 w 21203"/>
                <a:gd name="connsiteY3" fmla="*/ 27238 h 36149"/>
                <a:gd name="connsiteX4" fmla="*/ 0 w 21203"/>
                <a:gd name="connsiteY4" fmla="*/ 0 h 36149"/>
                <a:gd name="connsiteX0" fmla="*/ 0 w 21203"/>
                <a:gd name="connsiteY0" fmla="*/ 0 h 36149"/>
                <a:gd name="connsiteX1" fmla="*/ 21203 w 21203"/>
                <a:gd name="connsiteY1" fmla="*/ 8637 h 36149"/>
                <a:gd name="connsiteX2" fmla="*/ 21152 w 21203"/>
                <a:gd name="connsiteY2" fmla="*/ 36149 h 36149"/>
                <a:gd name="connsiteX3" fmla="*/ 201 w 21203"/>
                <a:gd name="connsiteY3" fmla="*/ 27238 h 36149"/>
                <a:gd name="connsiteX4" fmla="*/ 0 w 21203"/>
                <a:gd name="connsiteY4" fmla="*/ 0 h 36149"/>
                <a:gd name="connsiteX0" fmla="*/ 0 w 21203"/>
                <a:gd name="connsiteY0" fmla="*/ 0 h 36149"/>
                <a:gd name="connsiteX1" fmla="*/ 21203 w 21203"/>
                <a:gd name="connsiteY1" fmla="*/ 8637 h 36149"/>
                <a:gd name="connsiteX2" fmla="*/ 21152 w 21203"/>
                <a:gd name="connsiteY2" fmla="*/ 36149 h 36149"/>
                <a:gd name="connsiteX3" fmla="*/ 201 w 21203"/>
                <a:gd name="connsiteY3" fmla="*/ 27238 h 36149"/>
                <a:gd name="connsiteX4" fmla="*/ 0 w 21203"/>
                <a:gd name="connsiteY4" fmla="*/ 0 h 36149"/>
                <a:gd name="connsiteX0" fmla="*/ 0 w 21203"/>
                <a:gd name="connsiteY0" fmla="*/ 0 h 43074"/>
                <a:gd name="connsiteX1" fmla="*/ 21203 w 21203"/>
                <a:gd name="connsiteY1" fmla="*/ 15562 h 43074"/>
                <a:gd name="connsiteX2" fmla="*/ 21152 w 21203"/>
                <a:gd name="connsiteY2" fmla="*/ 43074 h 43074"/>
                <a:gd name="connsiteX3" fmla="*/ 201 w 21203"/>
                <a:gd name="connsiteY3" fmla="*/ 34163 h 43074"/>
                <a:gd name="connsiteX4" fmla="*/ 0 w 21203"/>
                <a:gd name="connsiteY4" fmla="*/ 0 h 43074"/>
                <a:gd name="connsiteX0" fmla="*/ 0 w 21203"/>
                <a:gd name="connsiteY0" fmla="*/ 0 h 43074"/>
                <a:gd name="connsiteX1" fmla="*/ 21203 w 21203"/>
                <a:gd name="connsiteY1" fmla="*/ 15562 h 43074"/>
                <a:gd name="connsiteX2" fmla="*/ 21152 w 21203"/>
                <a:gd name="connsiteY2" fmla="*/ 43074 h 43074"/>
                <a:gd name="connsiteX3" fmla="*/ 201 w 21203"/>
                <a:gd name="connsiteY3" fmla="*/ 34163 h 43074"/>
                <a:gd name="connsiteX4" fmla="*/ 0 w 21203"/>
                <a:gd name="connsiteY4" fmla="*/ 0 h 43074"/>
                <a:gd name="connsiteX0" fmla="*/ 0 w 21203"/>
                <a:gd name="connsiteY0" fmla="*/ 25 h 43099"/>
                <a:gd name="connsiteX1" fmla="*/ 21203 w 21203"/>
                <a:gd name="connsiteY1" fmla="*/ 15587 h 43099"/>
                <a:gd name="connsiteX2" fmla="*/ 21152 w 21203"/>
                <a:gd name="connsiteY2" fmla="*/ 43099 h 43099"/>
                <a:gd name="connsiteX3" fmla="*/ 201 w 21203"/>
                <a:gd name="connsiteY3" fmla="*/ 34188 h 43099"/>
                <a:gd name="connsiteX4" fmla="*/ 0 w 21203"/>
                <a:gd name="connsiteY4" fmla="*/ 25 h 43099"/>
                <a:gd name="connsiteX0" fmla="*/ 87 w 21290"/>
                <a:gd name="connsiteY0" fmla="*/ 25 h 43099"/>
                <a:gd name="connsiteX1" fmla="*/ 21290 w 21290"/>
                <a:gd name="connsiteY1" fmla="*/ 15587 h 43099"/>
                <a:gd name="connsiteX2" fmla="*/ 21239 w 21290"/>
                <a:gd name="connsiteY2" fmla="*/ 43099 h 43099"/>
                <a:gd name="connsiteX3" fmla="*/ 4 w 21290"/>
                <a:gd name="connsiteY3" fmla="*/ 19445 h 43099"/>
                <a:gd name="connsiteX4" fmla="*/ 87 w 21290"/>
                <a:gd name="connsiteY4" fmla="*/ 25 h 43099"/>
                <a:gd name="connsiteX0" fmla="*/ 87 w 21365"/>
                <a:gd name="connsiteY0" fmla="*/ 25 h 31930"/>
                <a:gd name="connsiteX1" fmla="*/ 21290 w 21365"/>
                <a:gd name="connsiteY1" fmla="*/ 15587 h 31930"/>
                <a:gd name="connsiteX2" fmla="*/ 21346 w 21365"/>
                <a:gd name="connsiteY2" fmla="*/ 31930 h 31930"/>
                <a:gd name="connsiteX3" fmla="*/ 4 w 21365"/>
                <a:gd name="connsiteY3" fmla="*/ 19445 h 31930"/>
                <a:gd name="connsiteX4" fmla="*/ 87 w 21365"/>
                <a:gd name="connsiteY4" fmla="*/ 25 h 31930"/>
                <a:gd name="connsiteX0" fmla="*/ 87 w 21290"/>
                <a:gd name="connsiteY0" fmla="*/ 25 h 42205"/>
                <a:gd name="connsiteX1" fmla="*/ 21290 w 21290"/>
                <a:gd name="connsiteY1" fmla="*/ 15587 h 42205"/>
                <a:gd name="connsiteX2" fmla="*/ 21204 w 21290"/>
                <a:gd name="connsiteY2" fmla="*/ 42205 h 42205"/>
                <a:gd name="connsiteX3" fmla="*/ 4 w 21290"/>
                <a:gd name="connsiteY3" fmla="*/ 19445 h 42205"/>
                <a:gd name="connsiteX4" fmla="*/ 87 w 21290"/>
                <a:gd name="connsiteY4" fmla="*/ 25 h 42205"/>
                <a:gd name="connsiteX0" fmla="*/ 87 w 21230"/>
                <a:gd name="connsiteY0" fmla="*/ 19 h 42199"/>
                <a:gd name="connsiteX1" fmla="*/ 21219 w 21230"/>
                <a:gd name="connsiteY1" fmla="*/ 22729 h 42199"/>
                <a:gd name="connsiteX2" fmla="*/ 21204 w 21230"/>
                <a:gd name="connsiteY2" fmla="*/ 42199 h 42199"/>
                <a:gd name="connsiteX3" fmla="*/ 4 w 21230"/>
                <a:gd name="connsiteY3" fmla="*/ 19439 h 42199"/>
                <a:gd name="connsiteX4" fmla="*/ 87 w 21230"/>
                <a:gd name="connsiteY4" fmla="*/ 19 h 42199"/>
                <a:gd name="connsiteX0" fmla="*/ 87 w 21254"/>
                <a:gd name="connsiteY0" fmla="*/ 18 h 42198"/>
                <a:gd name="connsiteX1" fmla="*/ 21254 w 21254"/>
                <a:gd name="connsiteY1" fmla="*/ 23398 h 42198"/>
                <a:gd name="connsiteX2" fmla="*/ 21204 w 21254"/>
                <a:gd name="connsiteY2" fmla="*/ 42198 h 42198"/>
                <a:gd name="connsiteX3" fmla="*/ 4 w 21254"/>
                <a:gd name="connsiteY3" fmla="*/ 19438 h 42198"/>
                <a:gd name="connsiteX4" fmla="*/ 87 w 21254"/>
                <a:gd name="connsiteY4" fmla="*/ 18 h 42198"/>
                <a:gd name="connsiteX0" fmla="*/ 87 w 21254"/>
                <a:gd name="connsiteY0" fmla="*/ 14 h 42194"/>
                <a:gd name="connsiteX1" fmla="*/ 21254 w 21254"/>
                <a:gd name="connsiteY1" fmla="*/ 23394 h 42194"/>
                <a:gd name="connsiteX2" fmla="*/ 21204 w 21254"/>
                <a:gd name="connsiteY2" fmla="*/ 42194 h 42194"/>
                <a:gd name="connsiteX3" fmla="*/ 4 w 21254"/>
                <a:gd name="connsiteY3" fmla="*/ 19434 h 42194"/>
                <a:gd name="connsiteX4" fmla="*/ 87 w 21254"/>
                <a:gd name="connsiteY4" fmla="*/ 14 h 42194"/>
                <a:gd name="connsiteX0" fmla="*/ 87 w 21254"/>
                <a:gd name="connsiteY0" fmla="*/ 16 h 42196"/>
                <a:gd name="connsiteX1" fmla="*/ 21254 w 21254"/>
                <a:gd name="connsiteY1" fmla="*/ 23396 h 42196"/>
                <a:gd name="connsiteX2" fmla="*/ 21204 w 21254"/>
                <a:gd name="connsiteY2" fmla="*/ 42196 h 42196"/>
                <a:gd name="connsiteX3" fmla="*/ 4 w 21254"/>
                <a:gd name="connsiteY3" fmla="*/ 19436 h 42196"/>
                <a:gd name="connsiteX4" fmla="*/ 87 w 21254"/>
                <a:gd name="connsiteY4" fmla="*/ 16 h 42196"/>
                <a:gd name="connsiteX0" fmla="*/ 87 w 21254"/>
                <a:gd name="connsiteY0" fmla="*/ 106 h 42286"/>
                <a:gd name="connsiteX1" fmla="*/ 21254 w 21254"/>
                <a:gd name="connsiteY1" fmla="*/ 23486 h 42286"/>
                <a:gd name="connsiteX2" fmla="*/ 21204 w 21254"/>
                <a:gd name="connsiteY2" fmla="*/ 42286 h 42286"/>
                <a:gd name="connsiteX3" fmla="*/ 4 w 21254"/>
                <a:gd name="connsiteY3" fmla="*/ 19526 h 42286"/>
                <a:gd name="connsiteX4" fmla="*/ 87 w 21254"/>
                <a:gd name="connsiteY4" fmla="*/ 106 h 42286"/>
                <a:gd name="connsiteX0" fmla="*/ 87 w 21289"/>
                <a:gd name="connsiteY0" fmla="*/ 242 h 42422"/>
                <a:gd name="connsiteX1" fmla="*/ 21289 w 21289"/>
                <a:gd name="connsiteY1" fmla="*/ 5486 h 42422"/>
                <a:gd name="connsiteX2" fmla="*/ 21204 w 21289"/>
                <a:gd name="connsiteY2" fmla="*/ 42422 h 42422"/>
                <a:gd name="connsiteX3" fmla="*/ 4 w 21289"/>
                <a:gd name="connsiteY3" fmla="*/ 19662 h 42422"/>
                <a:gd name="connsiteX4" fmla="*/ 87 w 21289"/>
                <a:gd name="connsiteY4" fmla="*/ 242 h 42422"/>
                <a:gd name="connsiteX0" fmla="*/ 87 w 21333"/>
                <a:gd name="connsiteY0" fmla="*/ 242 h 26664"/>
                <a:gd name="connsiteX1" fmla="*/ 21289 w 21333"/>
                <a:gd name="connsiteY1" fmla="*/ 5486 h 26664"/>
                <a:gd name="connsiteX2" fmla="*/ 21311 w 21333"/>
                <a:gd name="connsiteY2" fmla="*/ 26664 h 26664"/>
                <a:gd name="connsiteX3" fmla="*/ 4 w 21333"/>
                <a:gd name="connsiteY3" fmla="*/ 19662 h 26664"/>
                <a:gd name="connsiteX4" fmla="*/ 87 w 21333"/>
                <a:gd name="connsiteY4" fmla="*/ 242 h 26664"/>
                <a:gd name="connsiteX0" fmla="*/ 87 w 21333"/>
                <a:gd name="connsiteY0" fmla="*/ 211 h 28714"/>
                <a:gd name="connsiteX1" fmla="*/ 21289 w 21333"/>
                <a:gd name="connsiteY1" fmla="*/ 7536 h 28714"/>
                <a:gd name="connsiteX2" fmla="*/ 21311 w 21333"/>
                <a:gd name="connsiteY2" fmla="*/ 28714 h 28714"/>
                <a:gd name="connsiteX3" fmla="*/ 4 w 21333"/>
                <a:gd name="connsiteY3" fmla="*/ 21712 h 28714"/>
                <a:gd name="connsiteX4" fmla="*/ 87 w 21333"/>
                <a:gd name="connsiteY4" fmla="*/ 211 h 28714"/>
                <a:gd name="connsiteX0" fmla="*/ 87 w 21333"/>
                <a:gd name="connsiteY0" fmla="*/ 247 h 28750"/>
                <a:gd name="connsiteX1" fmla="*/ 21289 w 21333"/>
                <a:gd name="connsiteY1" fmla="*/ 7572 h 28750"/>
                <a:gd name="connsiteX2" fmla="*/ 21311 w 21333"/>
                <a:gd name="connsiteY2" fmla="*/ 28750 h 28750"/>
                <a:gd name="connsiteX3" fmla="*/ 4 w 21333"/>
                <a:gd name="connsiteY3" fmla="*/ 21748 h 28750"/>
                <a:gd name="connsiteX4" fmla="*/ 87 w 21333"/>
                <a:gd name="connsiteY4" fmla="*/ 247 h 28750"/>
                <a:gd name="connsiteX0" fmla="*/ 87 w 21333"/>
                <a:gd name="connsiteY0" fmla="*/ 247 h 28750"/>
                <a:gd name="connsiteX1" fmla="*/ 21289 w 21333"/>
                <a:gd name="connsiteY1" fmla="*/ 7572 h 28750"/>
                <a:gd name="connsiteX2" fmla="*/ 21311 w 21333"/>
                <a:gd name="connsiteY2" fmla="*/ 28750 h 28750"/>
                <a:gd name="connsiteX3" fmla="*/ 4 w 21333"/>
                <a:gd name="connsiteY3" fmla="*/ 21748 h 28750"/>
                <a:gd name="connsiteX4" fmla="*/ 87 w 21333"/>
                <a:gd name="connsiteY4" fmla="*/ 247 h 28750"/>
                <a:gd name="connsiteX0" fmla="*/ 87 w 21333"/>
                <a:gd name="connsiteY0" fmla="*/ 247 h 29279"/>
                <a:gd name="connsiteX1" fmla="*/ 21289 w 21333"/>
                <a:gd name="connsiteY1" fmla="*/ 7572 h 29279"/>
                <a:gd name="connsiteX2" fmla="*/ 21311 w 21333"/>
                <a:gd name="connsiteY2" fmla="*/ 28750 h 29279"/>
                <a:gd name="connsiteX3" fmla="*/ 4 w 21333"/>
                <a:gd name="connsiteY3" fmla="*/ 21748 h 29279"/>
                <a:gd name="connsiteX4" fmla="*/ 87 w 21333"/>
                <a:gd name="connsiteY4" fmla="*/ 247 h 29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3" h="29279">
                  <a:moveTo>
                    <a:pt x="87" y="247"/>
                  </a:moveTo>
                  <a:cubicBezTo>
                    <a:pt x="8409" y="-1907"/>
                    <a:pt x="15181" y="10825"/>
                    <a:pt x="21289" y="7572"/>
                  </a:cubicBezTo>
                  <a:cubicBezTo>
                    <a:pt x="21203" y="13127"/>
                    <a:pt x="21397" y="23195"/>
                    <a:pt x="21311" y="28750"/>
                  </a:cubicBezTo>
                  <a:cubicBezTo>
                    <a:pt x="14879" y="31286"/>
                    <a:pt x="11610" y="24014"/>
                    <a:pt x="4" y="21748"/>
                  </a:cubicBezTo>
                  <a:cubicBezTo>
                    <a:pt x="-27" y="16741"/>
                    <a:pt x="118" y="5254"/>
                    <a:pt x="87" y="247"/>
                  </a:cubicBezTo>
                  <a:close/>
                </a:path>
              </a:pathLst>
            </a:custGeom>
            <a:gradFill>
              <a:gsLst>
                <a:gs pos="78000">
                  <a:schemeClr val="accent2">
                    <a:lumMod val="40000"/>
                    <a:lumOff val="60000"/>
                  </a:schemeClr>
                </a:gs>
                <a:gs pos="0">
                  <a:schemeClr val="accent1">
                    <a:lumMod val="20000"/>
                    <a:lumOff val="8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21" name="Document 4">
              <a:extLst>
                <a:ext uri="{FF2B5EF4-FFF2-40B4-BE49-F238E27FC236}">
                  <a16:creationId xmlns:a16="http://schemas.microsoft.com/office/drawing/2014/main" id="{CE7AFF39-C621-38F5-1A0B-776E4F9DC515}"/>
                </a:ext>
              </a:extLst>
            </p:cNvPr>
            <p:cNvSpPr/>
            <p:nvPr/>
          </p:nvSpPr>
          <p:spPr>
            <a:xfrm rot="10800000" flipH="1" flipV="1">
              <a:off x="7239203" y="4485218"/>
              <a:ext cx="2300074" cy="377319"/>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0 h 19254"/>
                <a:gd name="connsiteX1" fmla="*/ 21600 w 21600"/>
                <a:gd name="connsiteY1" fmla="*/ 0 h 19254"/>
                <a:gd name="connsiteX2" fmla="*/ 21600 w 21600"/>
                <a:gd name="connsiteY2" fmla="*/ 17322 h 19254"/>
                <a:gd name="connsiteX3" fmla="*/ 0 w 21600"/>
                <a:gd name="connsiteY3" fmla="*/ 17674 h 19254"/>
                <a:gd name="connsiteX4" fmla="*/ 0 w 21600"/>
                <a:gd name="connsiteY4" fmla="*/ 0 h 19254"/>
                <a:gd name="connsiteX0" fmla="*/ 0 w 21600"/>
                <a:gd name="connsiteY0" fmla="*/ 0 h 18269"/>
                <a:gd name="connsiteX1" fmla="*/ 21600 w 21600"/>
                <a:gd name="connsiteY1" fmla="*/ 0 h 18269"/>
                <a:gd name="connsiteX2" fmla="*/ 21600 w 21600"/>
                <a:gd name="connsiteY2" fmla="*/ 17322 h 18269"/>
                <a:gd name="connsiteX3" fmla="*/ 0 w 21600"/>
                <a:gd name="connsiteY3" fmla="*/ 17674 h 18269"/>
                <a:gd name="connsiteX4" fmla="*/ 0 w 21600"/>
                <a:gd name="connsiteY4" fmla="*/ 0 h 18269"/>
                <a:gd name="connsiteX0" fmla="*/ 0 w 21600"/>
                <a:gd name="connsiteY0" fmla="*/ 0 h 18160"/>
                <a:gd name="connsiteX1" fmla="*/ 21600 w 21600"/>
                <a:gd name="connsiteY1" fmla="*/ 0 h 18160"/>
                <a:gd name="connsiteX2" fmla="*/ 21341 w 21600"/>
                <a:gd name="connsiteY2" fmla="*/ 16666 h 18160"/>
                <a:gd name="connsiteX3" fmla="*/ 0 w 21600"/>
                <a:gd name="connsiteY3" fmla="*/ 17674 h 18160"/>
                <a:gd name="connsiteX4" fmla="*/ 0 w 21600"/>
                <a:gd name="connsiteY4" fmla="*/ 0 h 18160"/>
                <a:gd name="connsiteX0" fmla="*/ 0 w 21600"/>
                <a:gd name="connsiteY0" fmla="*/ 0 h 16666"/>
                <a:gd name="connsiteX1" fmla="*/ 21600 w 21600"/>
                <a:gd name="connsiteY1" fmla="*/ 0 h 16666"/>
                <a:gd name="connsiteX2" fmla="*/ 21341 w 21600"/>
                <a:gd name="connsiteY2" fmla="*/ 16666 h 16666"/>
                <a:gd name="connsiteX3" fmla="*/ 92 w 21600"/>
                <a:gd name="connsiteY3" fmla="*/ 15022 h 16666"/>
                <a:gd name="connsiteX4" fmla="*/ 0 w 21600"/>
                <a:gd name="connsiteY4" fmla="*/ 0 h 16666"/>
                <a:gd name="connsiteX0" fmla="*/ 0 w 21600"/>
                <a:gd name="connsiteY0" fmla="*/ 0 h 17916"/>
                <a:gd name="connsiteX1" fmla="*/ 21600 w 21600"/>
                <a:gd name="connsiteY1" fmla="*/ 0 h 17916"/>
                <a:gd name="connsiteX2" fmla="*/ 21341 w 21600"/>
                <a:gd name="connsiteY2" fmla="*/ 16666 h 17916"/>
                <a:gd name="connsiteX3" fmla="*/ 92 w 21600"/>
                <a:gd name="connsiteY3" fmla="*/ 15022 h 17916"/>
                <a:gd name="connsiteX4" fmla="*/ 0 w 21600"/>
                <a:gd name="connsiteY4" fmla="*/ 0 h 17916"/>
                <a:gd name="connsiteX0" fmla="*/ 0 w 21639"/>
                <a:gd name="connsiteY0" fmla="*/ 0 h 24915"/>
                <a:gd name="connsiteX1" fmla="*/ 21600 w 21639"/>
                <a:gd name="connsiteY1" fmla="*/ 0 h 24915"/>
                <a:gd name="connsiteX2" fmla="*/ 21616 w 21639"/>
                <a:gd name="connsiteY2" fmla="*/ 24915 h 24915"/>
                <a:gd name="connsiteX3" fmla="*/ 92 w 21639"/>
                <a:gd name="connsiteY3" fmla="*/ 15022 h 24915"/>
                <a:gd name="connsiteX4" fmla="*/ 0 w 21639"/>
                <a:gd name="connsiteY4" fmla="*/ 0 h 24915"/>
                <a:gd name="connsiteX0" fmla="*/ 91 w 21552"/>
                <a:gd name="connsiteY0" fmla="*/ 0 h 42740"/>
                <a:gd name="connsiteX1" fmla="*/ 21513 w 21552"/>
                <a:gd name="connsiteY1" fmla="*/ 17825 h 42740"/>
                <a:gd name="connsiteX2" fmla="*/ 21529 w 21552"/>
                <a:gd name="connsiteY2" fmla="*/ 42740 h 42740"/>
                <a:gd name="connsiteX3" fmla="*/ 5 w 21552"/>
                <a:gd name="connsiteY3" fmla="*/ 32847 h 42740"/>
                <a:gd name="connsiteX4" fmla="*/ 91 w 21552"/>
                <a:gd name="connsiteY4" fmla="*/ 0 h 42740"/>
                <a:gd name="connsiteX0" fmla="*/ 91 w 21539"/>
                <a:gd name="connsiteY0" fmla="*/ 0 h 42740"/>
                <a:gd name="connsiteX1" fmla="*/ 21246 w 21539"/>
                <a:gd name="connsiteY1" fmla="*/ 10459 h 42740"/>
                <a:gd name="connsiteX2" fmla="*/ 21529 w 21539"/>
                <a:gd name="connsiteY2" fmla="*/ 42740 h 42740"/>
                <a:gd name="connsiteX3" fmla="*/ 5 w 21539"/>
                <a:gd name="connsiteY3" fmla="*/ 32847 h 42740"/>
                <a:gd name="connsiteX4" fmla="*/ 91 w 21539"/>
                <a:gd name="connsiteY4" fmla="*/ 0 h 42740"/>
                <a:gd name="connsiteX0" fmla="*/ 91 w 21539"/>
                <a:gd name="connsiteY0" fmla="*/ 0 h 42740"/>
                <a:gd name="connsiteX1" fmla="*/ 21246 w 21539"/>
                <a:gd name="connsiteY1" fmla="*/ 10459 h 42740"/>
                <a:gd name="connsiteX2" fmla="*/ 21529 w 21539"/>
                <a:gd name="connsiteY2" fmla="*/ 42740 h 42740"/>
                <a:gd name="connsiteX3" fmla="*/ 5 w 21539"/>
                <a:gd name="connsiteY3" fmla="*/ 32847 h 42740"/>
                <a:gd name="connsiteX4" fmla="*/ 91 w 21539"/>
                <a:gd name="connsiteY4" fmla="*/ 0 h 42740"/>
                <a:gd name="connsiteX0" fmla="*/ 91 w 21539"/>
                <a:gd name="connsiteY0" fmla="*/ 0 h 42740"/>
                <a:gd name="connsiteX1" fmla="*/ 21246 w 21539"/>
                <a:gd name="connsiteY1" fmla="*/ 10459 h 42740"/>
                <a:gd name="connsiteX2" fmla="*/ 21529 w 21539"/>
                <a:gd name="connsiteY2" fmla="*/ 42740 h 42740"/>
                <a:gd name="connsiteX3" fmla="*/ 5 w 21539"/>
                <a:gd name="connsiteY3" fmla="*/ 32847 h 42740"/>
                <a:gd name="connsiteX4" fmla="*/ 91 w 21539"/>
                <a:gd name="connsiteY4" fmla="*/ 0 h 42740"/>
                <a:gd name="connsiteX0" fmla="*/ 91 w 21539"/>
                <a:gd name="connsiteY0" fmla="*/ 0 h 42740"/>
                <a:gd name="connsiteX1" fmla="*/ 21246 w 21539"/>
                <a:gd name="connsiteY1" fmla="*/ 10459 h 42740"/>
                <a:gd name="connsiteX2" fmla="*/ 21529 w 21539"/>
                <a:gd name="connsiteY2" fmla="*/ 42740 h 42740"/>
                <a:gd name="connsiteX3" fmla="*/ 5 w 21539"/>
                <a:gd name="connsiteY3" fmla="*/ 32847 h 42740"/>
                <a:gd name="connsiteX4" fmla="*/ 91 w 21539"/>
                <a:gd name="connsiteY4" fmla="*/ 0 h 42740"/>
                <a:gd name="connsiteX0" fmla="*/ 91 w 21539"/>
                <a:gd name="connsiteY0" fmla="*/ 0 h 42740"/>
                <a:gd name="connsiteX1" fmla="*/ 21246 w 21539"/>
                <a:gd name="connsiteY1" fmla="*/ 10459 h 42740"/>
                <a:gd name="connsiteX2" fmla="*/ 21529 w 21539"/>
                <a:gd name="connsiteY2" fmla="*/ 42740 h 42740"/>
                <a:gd name="connsiteX3" fmla="*/ 5 w 21539"/>
                <a:gd name="connsiteY3" fmla="*/ 32847 h 42740"/>
                <a:gd name="connsiteX4" fmla="*/ 91 w 21539"/>
                <a:gd name="connsiteY4" fmla="*/ 0 h 42740"/>
                <a:gd name="connsiteX0" fmla="*/ 0 w 21878"/>
                <a:gd name="connsiteY0" fmla="*/ 0 h 43301"/>
                <a:gd name="connsiteX1" fmla="*/ 21585 w 21878"/>
                <a:gd name="connsiteY1" fmla="*/ 11020 h 43301"/>
                <a:gd name="connsiteX2" fmla="*/ 21868 w 21878"/>
                <a:gd name="connsiteY2" fmla="*/ 43301 h 43301"/>
                <a:gd name="connsiteX3" fmla="*/ 344 w 21878"/>
                <a:gd name="connsiteY3" fmla="*/ 33408 h 43301"/>
                <a:gd name="connsiteX4" fmla="*/ 0 w 21878"/>
                <a:gd name="connsiteY4" fmla="*/ 0 h 43301"/>
                <a:gd name="connsiteX0" fmla="*/ 0 w 21919"/>
                <a:gd name="connsiteY0" fmla="*/ 0 h 43301"/>
                <a:gd name="connsiteX1" fmla="*/ 21919 w 21919"/>
                <a:gd name="connsiteY1" fmla="*/ 23361 h 43301"/>
                <a:gd name="connsiteX2" fmla="*/ 21868 w 21919"/>
                <a:gd name="connsiteY2" fmla="*/ 43301 h 43301"/>
                <a:gd name="connsiteX3" fmla="*/ 344 w 21919"/>
                <a:gd name="connsiteY3" fmla="*/ 33408 h 43301"/>
                <a:gd name="connsiteX4" fmla="*/ 0 w 21919"/>
                <a:gd name="connsiteY4" fmla="*/ 0 h 43301"/>
                <a:gd name="connsiteX0" fmla="*/ 0 w 21875"/>
                <a:gd name="connsiteY0" fmla="*/ 0 h 43301"/>
                <a:gd name="connsiteX1" fmla="*/ 21346 w 21875"/>
                <a:gd name="connsiteY1" fmla="*/ 15508 h 43301"/>
                <a:gd name="connsiteX2" fmla="*/ 21868 w 21875"/>
                <a:gd name="connsiteY2" fmla="*/ 43301 h 43301"/>
                <a:gd name="connsiteX3" fmla="*/ 344 w 21875"/>
                <a:gd name="connsiteY3" fmla="*/ 33408 h 43301"/>
                <a:gd name="connsiteX4" fmla="*/ 0 w 21875"/>
                <a:gd name="connsiteY4" fmla="*/ 0 h 43301"/>
                <a:gd name="connsiteX0" fmla="*/ 0 w 21346"/>
                <a:gd name="connsiteY0" fmla="*/ 0 h 35572"/>
                <a:gd name="connsiteX1" fmla="*/ 21346 w 21346"/>
                <a:gd name="connsiteY1" fmla="*/ 15508 h 35572"/>
                <a:gd name="connsiteX2" fmla="*/ 18333 w 21346"/>
                <a:gd name="connsiteY2" fmla="*/ 32502 h 35572"/>
                <a:gd name="connsiteX3" fmla="*/ 344 w 21346"/>
                <a:gd name="connsiteY3" fmla="*/ 33408 h 35572"/>
                <a:gd name="connsiteX4" fmla="*/ 0 w 21346"/>
                <a:gd name="connsiteY4" fmla="*/ 0 h 35572"/>
                <a:gd name="connsiteX0" fmla="*/ 0 w 21346"/>
                <a:gd name="connsiteY0" fmla="*/ 0 h 42319"/>
                <a:gd name="connsiteX1" fmla="*/ 21346 w 21346"/>
                <a:gd name="connsiteY1" fmla="*/ 15508 h 42319"/>
                <a:gd name="connsiteX2" fmla="*/ 21295 w 21346"/>
                <a:gd name="connsiteY2" fmla="*/ 42319 h 42319"/>
                <a:gd name="connsiteX3" fmla="*/ 344 w 21346"/>
                <a:gd name="connsiteY3" fmla="*/ 33408 h 42319"/>
                <a:gd name="connsiteX4" fmla="*/ 0 w 21346"/>
                <a:gd name="connsiteY4" fmla="*/ 0 h 42319"/>
                <a:gd name="connsiteX0" fmla="*/ 0 w 21346"/>
                <a:gd name="connsiteY0" fmla="*/ 0 h 42319"/>
                <a:gd name="connsiteX1" fmla="*/ 21346 w 21346"/>
                <a:gd name="connsiteY1" fmla="*/ 15508 h 42319"/>
                <a:gd name="connsiteX2" fmla="*/ 21295 w 21346"/>
                <a:gd name="connsiteY2" fmla="*/ 42319 h 42319"/>
                <a:gd name="connsiteX3" fmla="*/ 344 w 21346"/>
                <a:gd name="connsiteY3" fmla="*/ 33408 h 42319"/>
                <a:gd name="connsiteX4" fmla="*/ 0 w 21346"/>
                <a:gd name="connsiteY4" fmla="*/ 0 h 42319"/>
                <a:gd name="connsiteX0" fmla="*/ 0 w 21346"/>
                <a:gd name="connsiteY0" fmla="*/ 0 h 42319"/>
                <a:gd name="connsiteX1" fmla="*/ 21346 w 21346"/>
                <a:gd name="connsiteY1" fmla="*/ 15508 h 42319"/>
                <a:gd name="connsiteX2" fmla="*/ 21295 w 21346"/>
                <a:gd name="connsiteY2" fmla="*/ 42319 h 42319"/>
                <a:gd name="connsiteX3" fmla="*/ 344 w 21346"/>
                <a:gd name="connsiteY3" fmla="*/ 33408 h 42319"/>
                <a:gd name="connsiteX4" fmla="*/ 0 w 21346"/>
                <a:gd name="connsiteY4" fmla="*/ 0 h 42319"/>
                <a:gd name="connsiteX0" fmla="*/ 0 w 21346"/>
                <a:gd name="connsiteY0" fmla="*/ 0 h 42319"/>
                <a:gd name="connsiteX1" fmla="*/ 21346 w 21346"/>
                <a:gd name="connsiteY1" fmla="*/ 15508 h 42319"/>
                <a:gd name="connsiteX2" fmla="*/ 21295 w 21346"/>
                <a:gd name="connsiteY2" fmla="*/ 42319 h 42319"/>
                <a:gd name="connsiteX3" fmla="*/ 344 w 21346"/>
                <a:gd name="connsiteY3" fmla="*/ 33408 h 42319"/>
                <a:gd name="connsiteX4" fmla="*/ 0 w 21346"/>
                <a:gd name="connsiteY4" fmla="*/ 0 h 42319"/>
                <a:gd name="connsiteX0" fmla="*/ 0 w 21346"/>
                <a:gd name="connsiteY0" fmla="*/ 0 h 42319"/>
                <a:gd name="connsiteX1" fmla="*/ 21346 w 21346"/>
                <a:gd name="connsiteY1" fmla="*/ 15508 h 42319"/>
                <a:gd name="connsiteX2" fmla="*/ 21295 w 21346"/>
                <a:gd name="connsiteY2" fmla="*/ 42319 h 42319"/>
                <a:gd name="connsiteX3" fmla="*/ 344 w 21346"/>
                <a:gd name="connsiteY3" fmla="*/ 33408 h 42319"/>
                <a:gd name="connsiteX4" fmla="*/ 0 w 21346"/>
                <a:gd name="connsiteY4" fmla="*/ 0 h 42319"/>
                <a:gd name="connsiteX0" fmla="*/ 0 w 21346"/>
                <a:gd name="connsiteY0" fmla="*/ 0 h 42319"/>
                <a:gd name="connsiteX1" fmla="*/ 21346 w 21346"/>
                <a:gd name="connsiteY1" fmla="*/ 15508 h 42319"/>
                <a:gd name="connsiteX2" fmla="*/ 21295 w 21346"/>
                <a:gd name="connsiteY2" fmla="*/ 42319 h 42319"/>
                <a:gd name="connsiteX3" fmla="*/ 344 w 21346"/>
                <a:gd name="connsiteY3" fmla="*/ 33408 h 42319"/>
                <a:gd name="connsiteX4" fmla="*/ 0 w 21346"/>
                <a:gd name="connsiteY4" fmla="*/ 0 h 42319"/>
                <a:gd name="connsiteX0" fmla="*/ 0 w 21155"/>
                <a:gd name="connsiteY0" fmla="*/ 0 h 38112"/>
                <a:gd name="connsiteX1" fmla="*/ 21155 w 21155"/>
                <a:gd name="connsiteY1" fmla="*/ 11301 h 38112"/>
                <a:gd name="connsiteX2" fmla="*/ 21104 w 21155"/>
                <a:gd name="connsiteY2" fmla="*/ 38112 h 38112"/>
                <a:gd name="connsiteX3" fmla="*/ 153 w 21155"/>
                <a:gd name="connsiteY3" fmla="*/ 29201 h 38112"/>
                <a:gd name="connsiteX4" fmla="*/ 0 w 21155"/>
                <a:gd name="connsiteY4" fmla="*/ 0 h 38112"/>
                <a:gd name="connsiteX0" fmla="*/ 91 w 21007"/>
                <a:gd name="connsiteY0" fmla="*/ 0 h 34606"/>
                <a:gd name="connsiteX1" fmla="*/ 21007 w 21007"/>
                <a:gd name="connsiteY1" fmla="*/ 7795 h 34606"/>
                <a:gd name="connsiteX2" fmla="*/ 20956 w 21007"/>
                <a:gd name="connsiteY2" fmla="*/ 34606 h 34606"/>
                <a:gd name="connsiteX3" fmla="*/ 5 w 21007"/>
                <a:gd name="connsiteY3" fmla="*/ 25695 h 34606"/>
                <a:gd name="connsiteX4" fmla="*/ 91 w 21007"/>
                <a:gd name="connsiteY4" fmla="*/ 0 h 34606"/>
                <a:gd name="connsiteX0" fmla="*/ 0 w 21203"/>
                <a:gd name="connsiteY0" fmla="*/ 0 h 36149"/>
                <a:gd name="connsiteX1" fmla="*/ 21203 w 21203"/>
                <a:gd name="connsiteY1" fmla="*/ 9338 h 36149"/>
                <a:gd name="connsiteX2" fmla="*/ 21152 w 21203"/>
                <a:gd name="connsiteY2" fmla="*/ 36149 h 36149"/>
                <a:gd name="connsiteX3" fmla="*/ 201 w 21203"/>
                <a:gd name="connsiteY3" fmla="*/ 27238 h 36149"/>
                <a:gd name="connsiteX4" fmla="*/ 0 w 21203"/>
                <a:gd name="connsiteY4" fmla="*/ 0 h 36149"/>
                <a:gd name="connsiteX0" fmla="*/ 0 w 21203"/>
                <a:gd name="connsiteY0" fmla="*/ 0 h 36149"/>
                <a:gd name="connsiteX1" fmla="*/ 21203 w 21203"/>
                <a:gd name="connsiteY1" fmla="*/ 9338 h 36149"/>
                <a:gd name="connsiteX2" fmla="*/ 21152 w 21203"/>
                <a:gd name="connsiteY2" fmla="*/ 36149 h 36149"/>
                <a:gd name="connsiteX3" fmla="*/ 201 w 21203"/>
                <a:gd name="connsiteY3" fmla="*/ 27238 h 36149"/>
                <a:gd name="connsiteX4" fmla="*/ 0 w 21203"/>
                <a:gd name="connsiteY4" fmla="*/ 0 h 36149"/>
                <a:gd name="connsiteX0" fmla="*/ 0 w 21203"/>
                <a:gd name="connsiteY0" fmla="*/ 0 h 36149"/>
                <a:gd name="connsiteX1" fmla="*/ 21203 w 21203"/>
                <a:gd name="connsiteY1" fmla="*/ 9338 h 36149"/>
                <a:gd name="connsiteX2" fmla="*/ 21152 w 21203"/>
                <a:gd name="connsiteY2" fmla="*/ 36149 h 36149"/>
                <a:gd name="connsiteX3" fmla="*/ 201 w 21203"/>
                <a:gd name="connsiteY3" fmla="*/ 27238 h 36149"/>
                <a:gd name="connsiteX4" fmla="*/ 0 w 21203"/>
                <a:gd name="connsiteY4" fmla="*/ 0 h 36149"/>
                <a:gd name="connsiteX0" fmla="*/ 0 w 21203"/>
                <a:gd name="connsiteY0" fmla="*/ 0 h 36149"/>
                <a:gd name="connsiteX1" fmla="*/ 21203 w 21203"/>
                <a:gd name="connsiteY1" fmla="*/ 9338 h 36149"/>
                <a:gd name="connsiteX2" fmla="*/ 21152 w 21203"/>
                <a:gd name="connsiteY2" fmla="*/ 36149 h 36149"/>
                <a:gd name="connsiteX3" fmla="*/ 201 w 21203"/>
                <a:gd name="connsiteY3" fmla="*/ 27238 h 36149"/>
                <a:gd name="connsiteX4" fmla="*/ 0 w 21203"/>
                <a:gd name="connsiteY4" fmla="*/ 0 h 36149"/>
                <a:gd name="connsiteX0" fmla="*/ 0 w 21203"/>
                <a:gd name="connsiteY0" fmla="*/ 0 h 36149"/>
                <a:gd name="connsiteX1" fmla="*/ 21203 w 21203"/>
                <a:gd name="connsiteY1" fmla="*/ 8637 h 36149"/>
                <a:gd name="connsiteX2" fmla="*/ 21152 w 21203"/>
                <a:gd name="connsiteY2" fmla="*/ 36149 h 36149"/>
                <a:gd name="connsiteX3" fmla="*/ 201 w 21203"/>
                <a:gd name="connsiteY3" fmla="*/ 27238 h 36149"/>
                <a:gd name="connsiteX4" fmla="*/ 0 w 21203"/>
                <a:gd name="connsiteY4" fmla="*/ 0 h 36149"/>
                <a:gd name="connsiteX0" fmla="*/ 0 w 21203"/>
                <a:gd name="connsiteY0" fmla="*/ 0 h 36149"/>
                <a:gd name="connsiteX1" fmla="*/ 21203 w 21203"/>
                <a:gd name="connsiteY1" fmla="*/ 8637 h 36149"/>
                <a:gd name="connsiteX2" fmla="*/ 21152 w 21203"/>
                <a:gd name="connsiteY2" fmla="*/ 36149 h 36149"/>
                <a:gd name="connsiteX3" fmla="*/ 201 w 21203"/>
                <a:gd name="connsiteY3" fmla="*/ 27238 h 36149"/>
                <a:gd name="connsiteX4" fmla="*/ 0 w 21203"/>
                <a:gd name="connsiteY4" fmla="*/ 0 h 36149"/>
                <a:gd name="connsiteX0" fmla="*/ 0 w 21203"/>
                <a:gd name="connsiteY0" fmla="*/ 0 h 43074"/>
                <a:gd name="connsiteX1" fmla="*/ 21203 w 21203"/>
                <a:gd name="connsiteY1" fmla="*/ 15562 h 43074"/>
                <a:gd name="connsiteX2" fmla="*/ 21152 w 21203"/>
                <a:gd name="connsiteY2" fmla="*/ 43074 h 43074"/>
                <a:gd name="connsiteX3" fmla="*/ 201 w 21203"/>
                <a:gd name="connsiteY3" fmla="*/ 34163 h 43074"/>
                <a:gd name="connsiteX4" fmla="*/ 0 w 21203"/>
                <a:gd name="connsiteY4" fmla="*/ 0 h 43074"/>
                <a:gd name="connsiteX0" fmla="*/ 0 w 21203"/>
                <a:gd name="connsiteY0" fmla="*/ 0 h 43074"/>
                <a:gd name="connsiteX1" fmla="*/ 21203 w 21203"/>
                <a:gd name="connsiteY1" fmla="*/ 15562 h 43074"/>
                <a:gd name="connsiteX2" fmla="*/ 21152 w 21203"/>
                <a:gd name="connsiteY2" fmla="*/ 43074 h 43074"/>
                <a:gd name="connsiteX3" fmla="*/ 201 w 21203"/>
                <a:gd name="connsiteY3" fmla="*/ 34163 h 43074"/>
                <a:gd name="connsiteX4" fmla="*/ 0 w 21203"/>
                <a:gd name="connsiteY4" fmla="*/ 0 h 43074"/>
                <a:gd name="connsiteX0" fmla="*/ 0 w 21203"/>
                <a:gd name="connsiteY0" fmla="*/ 25 h 43099"/>
                <a:gd name="connsiteX1" fmla="*/ 21203 w 21203"/>
                <a:gd name="connsiteY1" fmla="*/ 15587 h 43099"/>
                <a:gd name="connsiteX2" fmla="*/ 21152 w 21203"/>
                <a:gd name="connsiteY2" fmla="*/ 43099 h 43099"/>
                <a:gd name="connsiteX3" fmla="*/ 201 w 21203"/>
                <a:gd name="connsiteY3" fmla="*/ 34188 h 43099"/>
                <a:gd name="connsiteX4" fmla="*/ 0 w 21203"/>
                <a:gd name="connsiteY4" fmla="*/ 25 h 43099"/>
                <a:gd name="connsiteX0" fmla="*/ 87 w 21290"/>
                <a:gd name="connsiteY0" fmla="*/ 25 h 43099"/>
                <a:gd name="connsiteX1" fmla="*/ 21290 w 21290"/>
                <a:gd name="connsiteY1" fmla="*/ 15587 h 43099"/>
                <a:gd name="connsiteX2" fmla="*/ 21239 w 21290"/>
                <a:gd name="connsiteY2" fmla="*/ 43099 h 43099"/>
                <a:gd name="connsiteX3" fmla="*/ 4 w 21290"/>
                <a:gd name="connsiteY3" fmla="*/ 19445 h 43099"/>
                <a:gd name="connsiteX4" fmla="*/ 87 w 21290"/>
                <a:gd name="connsiteY4" fmla="*/ 25 h 43099"/>
                <a:gd name="connsiteX0" fmla="*/ 87 w 21365"/>
                <a:gd name="connsiteY0" fmla="*/ 25 h 31930"/>
                <a:gd name="connsiteX1" fmla="*/ 21290 w 21365"/>
                <a:gd name="connsiteY1" fmla="*/ 15587 h 31930"/>
                <a:gd name="connsiteX2" fmla="*/ 21346 w 21365"/>
                <a:gd name="connsiteY2" fmla="*/ 31930 h 31930"/>
                <a:gd name="connsiteX3" fmla="*/ 4 w 21365"/>
                <a:gd name="connsiteY3" fmla="*/ 19445 h 31930"/>
                <a:gd name="connsiteX4" fmla="*/ 87 w 21365"/>
                <a:gd name="connsiteY4" fmla="*/ 25 h 31930"/>
                <a:gd name="connsiteX0" fmla="*/ 87 w 21290"/>
                <a:gd name="connsiteY0" fmla="*/ 25 h 42205"/>
                <a:gd name="connsiteX1" fmla="*/ 21290 w 21290"/>
                <a:gd name="connsiteY1" fmla="*/ 15587 h 42205"/>
                <a:gd name="connsiteX2" fmla="*/ 21204 w 21290"/>
                <a:gd name="connsiteY2" fmla="*/ 42205 h 42205"/>
                <a:gd name="connsiteX3" fmla="*/ 4 w 21290"/>
                <a:gd name="connsiteY3" fmla="*/ 19445 h 42205"/>
                <a:gd name="connsiteX4" fmla="*/ 87 w 21290"/>
                <a:gd name="connsiteY4" fmla="*/ 25 h 42205"/>
                <a:gd name="connsiteX0" fmla="*/ 87 w 21230"/>
                <a:gd name="connsiteY0" fmla="*/ 19 h 42199"/>
                <a:gd name="connsiteX1" fmla="*/ 21219 w 21230"/>
                <a:gd name="connsiteY1" fmla="*/ 22729 h 42199"/>
                <a:gd name="connsiteX2" fmla="*/ 21204 w 21230"/>
                <a:gd name="connsiteY2" fmla="*/ 42199 h 42199"/>
                <a:gd name="connsiteX3" fmla="*/ 4 w 21230"/>
                <a:gd name="connsiteY3" fmla="*/ 19439 h 42199"/>
                <a:gd name="connsiteX4" fmla="*/ 87 w 21230"/>
                <a:gd name="connsiteY4" fmla="*/ 19 h 42199"/>
                <a:gd name="connsiteX0" fmla="*/ 87 w 21254"/>
                <a:gd name="connsiteY0" fmla="*/ 18 h 42198"/>
                <a:gd name="connsiteX1" fmla="*/ 21254 w 21254"/>
                <a:gd name="connsiteY1" fmla="*/ 23398 h 42198"/>
                <a:gd name="connsiteX2" fmla="*/ 21204 w 21254"/>
                <a:gd name="connsiteY2" fmla="*/ 42198 h 42198"/>
                <a:gd name="connsiteX3" fmla="*/ 4 w 21254"/>
                <a:gd name="connsiteY3" fmla="*/ 19438 h 42198"/>
                <a:gd name="connsiteX4" fmla="*/ 87 w 21254"/>
                <a:gd name="connsiteY4" fmla="*/ 18 h 42198"/>
                <a:gd name="connsiteX0" fmla="*/ 87 w 21254"/>
                <a:gd name="connsiteY0" fmla="*/ 14 h 42194"/>
                <a:gd name="connsiteX1" fmla="*/ 21254 w 21254"/>
                <a:gd name="connsiteY1" fmla="*/ 23394 h 42194"/>
                <a:gd name="connsiteX2" fmla="*/ 21204 w 21254"/>
                <a:gd name="connsiteY2" fmla="*/ 42194 h 42194"/>
                <a:gd name="connsiteX3" fmla="*/ 4 w 21254"/>
                <a:gd name="connsiteY3" fmla="*/ 19434 h 42194"/>
                <a:gd name="connsiteX4" fmla="*/ 87 w 21254"/>
                <a:gd name="connsiteY4" fmla="*/ 14 h 42194"/>
                <a:gd name="connsiteX0" fmla="*/ 87 w 21254"/>
                <a:gd name="connsiteY0" fmla="*/ 16 h 42196"/>
                <a:gd name="connsiteX1" fmla="*/ 21254 w 21254"/>
                <a:gd name="connsiteY1" fmla="*/ 23396 h 42196"/>
                <a:gd name="connsiteX2" fmla="*/ 21204 w 21254"/>
                <a:gd name="connsiteY2" fmla="*/ 42196 h 42196"/>
                <a:gd name="connsiteX3" fmla="*/ 4 w 21254"/>
                <a:gd name="connsiteY3" fmla="*/ 19436 h 42196"/>
                <a:gd name="connsiteX4" fmla="*/ 87 w 21254"/>
                <a:gd name="connsiteY4" fmla="*/ 16 h 42196"/>
                <a:gd name="connsiteX0" fmla="*/ 87 w 21254"/>
                <a:gd name="connsiteY0" fmla="*/ 106 h 42286"/>
                <a:gd name="connsiteX1" fmla="*/ 21254 w 21254"/>
                <a:gd name="connsiteY1" fmla="*/ 23486 h 42286"/>
                <a:gd name="connsiteX2" fmla="*/ 21204 w 21254"/>
                <a:gd name="connsiteY2" fmla="*/ 42286 h 42286"/>
                <a:gd name="connsiteX3" fmla="*/ 4 w 21254"/>
                <a:gd name="connsiteY3" fmla="*/ 19526 h 42286"/>
                <a:gd name="connsiteX4" fmla="*/ 87 w 21254"/>
                <a:gd name="connsiteY4" fmla="*/ 106 h 42286"/>
                <a:gd name="connsiteX0" fmla="*/ 87 w 21254"/>
                <a:gd name="connsiteY0" fmla="*/ 117 h 39527"/>
                <a:gd name="connsiteX1" fmla="*/ 21254 w 21254"/>
                <a:gd name="connsiteY1" fmla="*/ 20727 h 39527"/>
                <a:gd name="connsiteX2" fmla="*/ 21204 w 21254"/>
                <a:gd name="connsiteY2" fmla="*/ 39527 h 39527"/>
                <a:gd name="connsiteX3" fmla="*/ 4 w 21254"/>
                <a:gd name="connsiteY3" fmla="*/ 16767 h 39527"/>
                <a:gd name="connsiteX4" fmla="*/ 87 w 21254"/>
                <a:gd name="connsiteY4" fmla="*/ 117 h 39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54" h="39527">
                  <a:moveTo>
                    <a:pt x="87" y="117"/>
                  </a:moveTo>
                  <a:cubicBezTo>
                    <a:pt x="8409" y="-2037"/>
                    <a:pt x="15217" y="26359"/>
                    <a:pt x="21254" y="20727"/>
                  </a:cubicBezTo>
                  <a:cubicBezTo>
                    <a:pt x="21168" y="26282"/>
                    <a:pt x="21290" y="33972"/>
                    <a:pt x="21204" y="39527"/>
                  </a:cubicBezTo>
                  <a:cubicBezTo>
                    <a:pt x="10547" y="39387"/>
                    <a:pt x="11610" y="19033"/>
                    <a:pt x="4" y="16767"/>
                  </a:cubicBezTo>
                  <a:cubicBezTo>
                    <a:pt x="-27" y="11760"/>
                    <a:pt x="118" y="5124"/>
                    <a:pt x="87" y="117"/>
                  </a:cubicBezTo>
                  <a:close/>
                </a:path>
              </a:pathLst>
            </a:custGeom>
            <a:gradFill>
              <a:gsLst>
                <a:gs pos="78000">
                  <a:schemeClr val="accent2">
                    <a:lumMod val="40000"/>
                    <a:lumOff val="60000"/>
                  </a:schemeClr>
                </a:gs>
                <a:gs pos="0">
                  <a:schemeClr val="accent1">
                    <a:lumMod val="20000"/>
                    <a:lumOff val="8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22" name="Document 4">
              <a:extLst>
                <a:ext uri="{FF2B5EF4-FFF2-40B4-BE49-F238E27FC236}">
                  <a16:creationId xmlns:a16="http://schemas.microsoft.com/office/drawing/2014/main" id="{CB8DB131-F415-77BC-9203-96DE648BF641}"/>
                </a:ext>
              </a:extLst>
            </p:cNvPr>
            <p:cNvSpPr/>
            <p:nvPr/>
          </p:nvSpPr>
          <p:spPr>
            <a:xfrm rot="10800000" flipH="1" flipV="1">
              <a:off x="7239203" y="4629254"/>
              <a:ext cx="2300074" cy="1192783"/>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0 h 19254"/>
                <a:gd name="connsiteX1" fmla="*/ 21600 w 21600"/>
                <a:gd name="connsiteY1" fmla="*/ 0 h 19254"/>
                <a:gd name="connsiteX2" fmla="*/ 21600 w 21600"/>
                <a:gd name="connsiteY2" fmla="*/ 17322 h 19254"/>
                <a:gd name="connsiteX3" fmla="*/ 0 w 21600"/>
                <a:gd name="connsiteY3" fmla="*/ 17674 h 19254"/>
                <a:gd name="connsiteX4" fmla="*/ 0 w 21600"/>
                <a:gd name="connsiteY4" fmla="*/ 0 h 19254"/>
                <a:gd name="connsiteX0" fmla="*/ 0 w 21600"/>
                <a:gd name="connsiteY0" fmla="*/ 0 h 18269"/>
                <a:gd name="connsiteX1" fmla="*/ 21600 w 21600"/>
                <a:gd name="connsiteY1" fmla="*/ 0 h 18269"/>
                <a:gd name="connsiteX2" fmla="*/ 21600 w 21600"/>
                <a:gd name="connsiteY2" fmla="*/ 17322 h 18269"/>
                <a:gd name="connsiteX3" fmla="*/ 0 w 21600"/>
                <a:gd name="connsiteY3" fmla="*/ 17674 h 18269"/>
                <a:gd name="connsiteX4" fmla="*/ 0 w 21600"/>
                <a:gd name="connsiteY4" fmla="*/ 0 h 18269"/>
                <a:gd name="connsiteX0" fmla="*/ 0 w 21600"/>
                <a:gd name="connsiteY0" fmla="*/ 0 h 18160"/>
                <a:gd name="connsiteX1" fmla="*/ 21600 w 21600"/>
                <a:gd name="connsiteY1" fmla="*/ 0 h 18160"/>
                <a:gd name="connsiteX2" fmla="*/ 21341 w 21600"/>
                <a:gd name="connsiteY2" fmla="*/ 16666 h 18160"/>
                <a:gd name="connsiteX3" fmla="*/ 0 w 21600"/>
                <a:gd name="connsiteY3" fmla="*/ 17674 h 18160"/>
                <a:gd name="connsiteX4" fmla="*/ 0 w 21600"/>
                <a:gd name="connsiteY4" fmla="*/ 0 h 18160"/>
                <a:gd name="connsiteX0" fmla="*/ 0 w 21600"/>
                <a:gd name="connsiteY0" fmla="*/ 0 h 16666"/>
                <a:gd name="connsiteX1" fmla="*/ 21600 w 21600"/>
                <a:gd name="connsiteY1" fmla="*/ 0 h 16666"/>
                <a:gd name="connsiteX2" fmla="*/ 21341 w 21600"/>
                <a:gd name="connsiteY2" fmla="*/ 16666 h 16666"/>
                <a:gd name="connsiteX3" fmla="*/ 92 w 21600"/>
                <a:gd name="connsiteY3" fmla="*/ 15022 h 16666"/>
                <a:gd name="connsiteX4" fmla="*/ 0 w 21600"/>
                <a:gd name="connsiteY4" fmla="*/ 0 h 16666"/>
                <a:gd name="connsiteX0" fmla="*/ 0 w 21600"/>
                <a:gd name="connsiteY0" fmla="*/ 0 h 17916"/>
                <a:gd name="connsiteX1" fmla="*/ 21600 w 21600"/>
                <a:gd name="connsiteY1" fmla="*/ 0 h 17916"/>
                <a:gd name="connsiteX2" fmla="*/ 21341 w 21600"/>
                <a:gd name="connsiteY2" fmla="*/ 16666 h 17916"/>
                <a:gd name="connsiteX3" fmla="*/ 92 w 21600"/>
                <a:gd name="connsiteY3" fmla="*/ 15022 h 17916"/>
                <a:gd name="connsiteX4" fmla="*/ 0 w 21600"/>
                <a:gd name="connsiteY4" fmla="*/ 0 h 17916"/>
                <a:gd name="connsiteX0" fmla="*/ 0 w 21639"/>
                <a:gd name="connsiteY0" fmla="*/ 0 h 24915"/>
                <a:gd name="connsiteX1" fmla="*/ 21600 w 21639"/>
                <a:gd name="connsiteY1" fmla="*/ 0 h 24915"/>
                <a:gd name="connsiteX2" fmla="*/ 21616 w 21639"/>
                <a:gd name="connsiteY2" fmla="*/ 24915 h 24915"/>
                <a:gd name="connsiteX3" fmla="*/ 92 w 21639"/>
                <a:gd name="connsiteY3" fmla="*/ 15022 h 24915"/>
                <a:gd name="connsiteX4" fmla="*/ 0 w 21639"/>
                <a:gd name="connsiteY4" fmla="*/ 0 h 24915"/>
                <a:gd name="connsiteX0" fmla="*/ 91 w 21552"/>
                <a:gd name="connsiteY0" fmla="*/ 0 h 42740"/>
                <a:gd name="connsiteX1" fmla="*/ 21513 w 21552"/>
                <a:gd name="connsiteY1" fmla="*/ 17825 h 42740"/>
                <a:gd name="connsiteX2" fmla="*/ 21529 w 21552"/>
                <a:gd name="connsiteY2" fmla="*/ 42740 h 42740"/>
                <a:gd name="connsiteX3" fmla="*/ 5 w 21552"/>
                <a:gd name="connsiteY3" fmla="*/ 32847 h 42740"/>
                <a:gd name="connsiteX4" fmla="*/ 91 w 21552"/>
                <a:gd name="connsiteY4" fmla="*/ 0 h 42740"/>
                <a:gd name="connsiteX0" fmla="*/ 91 w 21539"/>
                <a:gd name="connsiteY0" fmla="*/ 0 h 42740"/>
                <a:gd name="connsiteX1" fmla="*/ 21246 w 21539"/>
                <a:gd name="connsiteY1" fmla="*/ 10459 h 42740"/>
                <a:gd name="connsiteX2" fmla="*/ 21529 w 21539"/>
                <a:gd name="connsiteY2" fmla="*/ 42740 h 42740"/>
                <a:gd name="connsiteX3" fmla="*/ 5 w 21539"/>
                <a:gd name="connsiteY3" fmla="*/ 32847 h 42740"/>
                <a:gd name="connsiteX4" fmla="*/ 91 w 21539"/>
                <a:gd name="connsiteY4" fmla="*/ 0 h 42740"/>
                <a:gd name="connsiteX0" fmla="*/ 91 w 21539"/>
                <a:gd name="connsiteY0" fmla="*/ 0 h 42740"/>
                <a:gd name="connsiteX1" fmla="*/ 21246 w 21539"/>
                <a:gd name="connsiteY1" fmla="*/ 10459 h 42740"/>
                <a:gd name="connsiteX2" fmla="*/ 21529 w 21539"/>
                <a:gd name="connsiteY2" fmla="*/ 42740 h 42740"/>
                <a:gd name="connsiteX3" fmla="*/ 5 w 21539"/>
                <a:gd name="connsiteY3" fmla="*/ 32847 h 42740"/>
                <a:gd name="connsiteX4" fmla="*/ 91 w 21539"/>
                <a:gd name="connsiteY4" fmla="*/ 0 h 42740"/>
                <a:gd name="connsiteX0" fmla="*/ 91 w 21539"/>
                <a:gd name="connsiteY0" fmla="*/ 0 h 42740"/>
                <a:gd name="connsiteX1" fmla="*/ 21246 w 21539"/>
                <a:gd name="connsiteY1" fmla="*/ 10459 h 42740"/>
                <a:gd name="connsiteX2" fmla="*/ 21529 w 21539"/>
                <a:gd name="connsiteY2" fmla="*/ 42740 h 42740"/>
                <a:gd name="connsiteX3" fmla="*/ 5 w 21539"/>
                <a:gd name="connsiteY3" fmla="*/ 32847 h 42740"/>
                <a:gd name="connsiteX4" fmla="*/ 91 w 21539"/>
                <a:gd name="connsiteY4" fmla="*/ 0 h 42740"/>
                <a:gd name="connsiteX0" fmla="*/ 91 w 21539"/>
                <a:gd name="connsiteY0" fmla="*/ 0 h 42740"/>
                <a:gd name="connsiteX1" fmla="*/ 21246 w 21539"/>
                <a:gd name="connsiteY1" fmla="*/ 10459 h 42740"/>
                <a:gd name="connsiteX2" fmla="*/ 21529 w 21539"/>
                <a:gd name="connsiteY2" fmla="*/ 42740 h 42740"/>
                <a:gd name="connsiteX3" fmla="*/ 5 w 21539"/>
                <a:gd name="connsiteY3" fmla="*/ 32847 h 42740"/>
                <a:gd name="connsiteX4" fmla="*/ 91 w 21539"/>
                <a:gd name="connsiteY4" fmla="*/ 0 h 42740"/>
                <a:gd name="connsiteX0" fmla="*/ 91 w 21539"/>
                <a:gd name="connsiteY0" fmla="*/ 0 h 42740"/>
                <a:gd name="connsiteX1" fmla="*/ 21246 w 21539"/>
                <a:gd name="connsiteY1" fmla="*/ 10459 h 42740"/>
                <a:gd name="connsiteX2" fmla="*/ 21529 w 21539"/>
                <a:gd name="connsiteY2" fmla="*/ 42740 h 42740"/>
                <a:gd name="connsiteX3" fmla="*/ 5 w 21539"/>
                <a:gd name="connsiteY3" fmla="*/ 32847 h 42740"/>
                <a:gd name="connsiteX4" fmla="*/ 91 w 21539"/>
                <a:gd name="connsiteY4" fmla="*/ 0 h 42740"/>
                <a:gd name="connsiteX0" fmla="*/ 0 w 21878"/>
                <a:gd name="connsiteY0" fmla="*/ 0 h 43301"/>
                <a:gd name="connsiteX1" fmla="*/ 21585 w 21878"/>
                <a:gd name="connsiteY1" fmla="*/ 11020 h 43301"/>
                <a:gd name="connsiteX2" fmla="*/ 21868 w 21878"/>
                <a:gd name="connsiteY2" fmla="*/ 43301 h 43301"/>
                <a:gd name="connsiteX3" fmla="*/ 344 w 21878"/>
                <a:gd name="connsiteY3" fmla="*/ 33408 h 43301"/>
                <a:gd name="connsiteX4" fmla="*/ 0 w 21878"/>
                <a:gd name="connsiteY4" fmla="*/ 0 h 43301"/>
                <a:gd name="connsiteX0" fmla="*/ 0 w 21919"/>
                <a:gd name="connsiteY0" fmla="*/ 0 h 43301"/>
                <a:gd name="connsiteX1" fmla="*/ 21919 w 21919"/>
                <a:gd name="connsiteY1" fmla="*/ 23361 h 43301"/>
                <a:gd name="connsiteX2" fmla="*/ 21868 w 21919"/>
                <a:gd name="connsiteY2" fmla="*/ 43301 h 43301"/>
                <a:gd name="connsiteX3" fmla="*/ 344 w 21919"/>
                <a:gd name="connsiteY3" fmla="*/ 33408 h 43301"/>
                <a:gd name="connsiteX4" fmla="*/ 0 w 21919"/>
                <a:gd name="connsiteY4" fmla="*/ 0 h 43301"/>
                <a:gd name="connsiteX0" fmla="*/ 0 w 21875"/>
                <a:gd name="connsiteY0" fmla="*/ 0 h 43301"/>
                <a:gd name="connsiteX1" fmla="*/ 21346 w 21875"/>
                <a:gd name="connsiteY1" fmla="*/ 15508 h 43301"/>
                <a:gd name="connsiteX2" fmla="*/ 21868 w 21875"/>
                <a:gd name="connsiteY2" fmla="*/ 43301 h 43301"/>
                <a:gd name="connsiteX3" fmla="*/ 344 w 21875"/>
                <a:gd name="connsiteY3" fmla="*/ 33408 h 43301"/>
                <a:gd name="connsiteX4" fmla="*/ 0 w 21875"/>
                <a:gd name="connsiteY4" fmla="*/ 0 h 43301"/>
                <a:gd name="connsiteX0" fmla="*/ 0 w 21346"/>
                <a:gd name="connsiteY0" fmla="*/ 0 h 35572"/>
                <a:gd name="connsiteX1" fmla="*/ 21346 w 21346"/>
                <a:gd name="connsiteY1" fmla="*/ 15508 h 35572"/>
                <a:gd name="connsiteX2" fmla="*/ 18333 w 21346"/>
                <a:gd name="connsiteY2" fmla="*/ 32502 h 35572"/>
                <a:gd name="connsiteX3" fmla="*/ 344 w 21346"/>
                <a:gd name="connsiteY3" fmla="*/ 33408 h 35572"/>
                <a:gd name="connsiteX4" fmla="*/ 0 w 21346"/>
                <a:gd name="connsiteY4" fmla="*/ 0 h 35572"/>
                <a:gd name="connsiteX0" fmla="*/ 0 w 21346"/>
                <a:gd name="connsiteY0" fmla="*/ 0 h 42319"/>
                <a:gd name="connsiteX1" fmla="*/ 21346 w 21346"/>
                <a:gd name="connsiteY1" fmla="*/ 15508 h 42319"/>
                <a:gd name="connsiteX2" fmla="*/ 21295 w 21346"/>
                <a:gd name="connsiteY2" fmla="*/ 42319 h 42319"/>
                <a:gd name="connsiteX3" fmla="*/ 344 w 21346"/>
                <a:gd name="connsiteY3" fmla="*/ 33408 h 42319"/>
                <a:gd name="connsiteX4" fmla="*/ 0 w 21346"/>
                <a:gd name="connsiteY4" fmla="*/ 0 h 42319"/>
                <a:gd name="connsiteX0" fmla="*/ 0 w 21346"/>
                <a:gd name="connsiteY0" fmla="*/ 0 h 42319"/>
                <a:gd name="connsiteX1" fmla="*/ 21346 w 21346"/>
                <a:gd name="connsiteY1" fmla="*/ 15508 h 42319"/>
                <a:gd name="connsiteX2" fmla="*/ 21295 w 21346"/>
                <a:gd name="connsiteY2" fmla="*/ 42319 h 42319"/>
                <a:gd name="connsiteX3" fmla="*/ 344 w 21346"/>
                <a:gd name="connsiteY3" fmla="*/ 33408 h 42319"/>
                <a:gd name="connsiteX4" fmla="*/ 0 w 21346"/>
                <a:gd name="connsiteY4" fmla="*/ 0 h 42319"/>
                <a:gd name="connsiteX0" fmla="*/ 0 w 21346"/>
                <a:gd name="connsiteY0" fmla="*/ 0 h 42319"/>
                <a:gd name="connsiteX1" fmla="*/ 21346 w 21346"/>
                <a:gd name="connsiteY1" fmla="*/ 15508 h 42319"/>
                <a:gd name="connsiteX2" fmla="*/ 21295 w 21346"/>
                <a:gd name="connsiteY2" fmla="*/ 42319 h 42319"/>
                <a:gd name="connsiteX3" fmla="*/ 344 w 21346"/>
                <a:gd name="connsiteY3" fmla="*/ 33408 h 42319"/>
                <a:gd name="connsiteX4" fmla="*/ 0 w 21346"/>
                <a:gd name="connsiteY4" fmla="*/ 0 h 42319"/>
                <a:gd name="connsiteX0" fmla="*/ 0 w 21346"/>
                <a:gd name="connsiteY0" fmla="*/ 0 h 42319"/>
                <a:gd name="connsiteX1" fmla="*/ 21346 w 21346"/>
                <a:gd name="connsiteY1" fmla="*/ 15508 h 42319"/>
                <a:gd name="connsiteX2" fmla="*/ 21295 w 21346"/>
                <a:gd name="connsiteY2" fmla="*/ 42319 h 42319"/>
                <a:gd name="connsiteX3" fmla="*/ 344 w 21346"/>
                <a:gd name="connsiteY3" fmla="*/ 33408 h 42319"/>
                <a:gd name="connsiteX4" fmla="*/ 0 w 21346"/>
                <a:gd name="connsiteY4" fmla="*/ 0 h 42319"/>
                <a:gd name="connsiteX0" fmla="*/ 0 w 21346"/>
                <a:gd name="connsiteY0" fmla="*/ 0 h 42319"/>
                <a:gd name="connsiteX1" fmla="*/ 21346 w 21346"/>
                <a:gd name="connsiteY1" fmla="*/ 15508 h 42319"/>
                <a:gd name="connsiteX2" fmla="*/ 21295 w 21346"/>
                <a:gd name="connsiteY2" fmla="*/ 42319 h 42319"/>
                <a:gd name="connsiteX3" fmla="*/ 344 w 21346"/>
                <a:gd name="connsiteY3" fmla="*/ 33408 h 42319"/>
                <a:gd name="connsiteX4" fmla="*/ 0 w 21346"/>
                <a:gd name="connsiteY4" fmla="*/ 0 h 42319"/>
                <a:gd name="connsiteX0" fmla="*/ 0 w 21346"/>
                <a:gd name="connsiteY0" fmla="*/ 0 h 42319"/>
                <a:gd name="connsiteX1" fmla="*/ 21346 w 21346"/>
                <a:gd name="connsiteY1" fmla="*/ 15508 h 42319"/>
                <a:gd name="connsiteX2" fmla="*/ 21295 w 21346"/>
                <a:gd name="connsiteY2" fmla="*/ 42319 h 42319"/>
                <a:gd name="connsiteX3" fmla="*/ 344 w 21346"/>
                <a:gd name="connsiteY3" fmla="*/ 33408 h 42319"/>
                <a:gd name="connsiteX4" fmla="*/ 0 w 21346"/>
                <a:gd name="connsiteY4" fmla="*/ 0 h 42319"/>
                <a:gd name="connsiteX0" fmla="*/ 0 w 21155"/>
                <a:gd name="connsiteY0" fmla="*/ 0 h 38112"/>
                <a:gd name="connsiteX1" fmla="*/ 21155 w 21155"/>
                <a:gd name="connsiteY1" fmla="*/ 11301 h 38112"/>
                <a:gd name="connsiteX2" fmla="*/ 21104 w 21155"/>
                <a:gd name="connsiteY2" fmla="*/ 38112 h 38112"/>
                <a:gd name="connsiteX3" fmla="*/ 153 w 21155"/>
                <a:gd name="connsiteY3" fmla="*/ 29201 h 38112"/>
                <a:gd name="connsiteX4" fmla="*/ 0 w 21155"/>
                <a:gd name="connsiteY4" fmla="*/ 0 h 38112"/>
                <a:gd name="connsiteX0" fmla="*/ 91 w 21007"/>
                <a:gd name="connsiteY0" fmla="*/ 0 h 34606"/>
                <a:gd name="connsiteX1" fmla="*/ 21007 w 21007"/>
                <a:gd name="connsiteY1" fmla="*/ 7795 h 34606"/>
                <a:gd name="connsiteX2" fmla="*/ 20956 w 21007"/>
                <a:gd name="connsiteY2" fmla="*/ 34606 h 34606"/>
                <a:gd name="connsiteX3" fmla="*/ 5 w 21007"/>
                <a:gd name="connsiteY3" fmla="*/ 25695 h 34606"/>
                <a:gd name="connsiteX4" fmla="*/ 91 w 21007"/>
                <a:gd name="connsiteY4" fmla="*/ 0 h 34606"/>
                <a:gd name="connsiteX0" fmla="*/ 0 w 21203"/>
                <a:gd name="connsiteY0" fmla="*/ 0 h 36149"/>
                <a:gd name="connsiteX1" fmla="*/ 21203 w 21203"/>
                <a:gd name="connsiteY1" fmla="*/ 9338 h 36149"/>
                <a:gd name="connsiteX2" fmla="*/ 21152 w 21203"/>
                <a:gd name="connsiteY2" fmla="*/ 36149 h 36149"/>
                <a:gd name="connsiteX3" fmla="*/ 201 w 21203"/>
                <a:gd name="connsiteY3" fmla="*/ 27238 h 36149"/>
                <a:gd name="connsiteX4" fmla="*/ 0 w 21203"/>
                <a:gd name="connsiteY4" fmla="*/ 0 h 36149"/>
                <a:gd name="connsiteX0" fmla="*/ 0 w 21203"/>
                <a:gd name="connsiteY0" fmla="*/ 0 h 36149"/>
                <a:gd name="connsiteX1" fmla="*/ 21203 w 21203"/>
                <a:gd name="connsiteY1" fmla="*/ 9338 h 36149"/>
                <a:gd name="connsiteX2" fmla="*/ 21152 w 21203"/>
                <a:gd name="connsiteY2" fmla="*/ 36149 h 36149"/>
                <a:gd name="connsiteX3" fmla="*/ 201 w 21203"/>
                <a:gd name="connsiteY3" fmla="*/ 27238 h 36149"/>
                <a:gd name="connsiteX4" fmla="*/ 0 w 21203"/>
                <a:gd name="connsiteY4" fmla="*/ 0 h 36149"/>
                <a:gd name="connsiteX0" fmla="*/ 0 w 21203"/>
                <a:gd name="connsiteY0" fmla="*/ 0 h 36149"/>
                <a:gd name="connsiteX1" fmla="*/ 21203 w 21203"/>
                <a:gd name="connsiteY1" fmla="*/ 9338 h 36149"/>
                <a:gd name="connsiteX2" fmla="*/ 21152 w 21203"/>
                <a:gd name="connsiteY2" fmla="*/ 36149 h 36149"/>
                <a:gd name="connsiteX3" fmla="*/ 201 w 21203"/>
                <a:gd name="connsiteY3" fmla="*/ 27238 h 36149"/>
                <a:gd name="connsiteX4" fmla="*/ 0 w 21203"/>
                <a:gd name="connsiteY4" fmla="*/ 0 h 36149"/>
                <a:gd name="connsiteX0" fmla="*/ 0 w 21203"/>
                <a:gd name="connsiteY0" fmla="*/ 0 h 36149"/>
                <a:gd name="connsiteX1" fmla="*/ 21203 w 21203"/>
                <a:gd name="connsiteY1" fmla="*/ 9338 h 36149"/>
                <a:gd name="connsiteX2" fmla="*/ 21152 w 21203"/>
                <a:gd name="connsiteY2" fmla="*/ 36149 h 36149"/>
                <a:gd name="connsiteX3" fmla="*/ 201 w 21203"/>
                <a:gd name="connsiteY3" fmla="*/ 27238 h 36149"/>
                <a:gd name="connsiteX4" fmla="*/ 0 w 21203"/>
                <a:gd name="connsiteY4" fmla="*/ 0 h 36149"/>
                <a:gd name="connsiteX0" fmla="*/ 0 w 21203"/>
                <a:gd name="connsiteY0" fmla="*/ 0 h 36149"/>
                <a:gd name="connsiteX1" fmla="*/ 21203 w 21203"/>
                <a:gd name="connsiteY1" fmla="*/ 8637 h 36149"/>
                <a:gd name="connsiteX2" fmla="*/ 21152 w 21203"/>
                <a:gd name="connsiteY2" fmla="*/ 36149 h 36149"/>
                <a:gd name="connsiteX3" fmla="*/ 201 w 21203"/>
                <a:gd name="connsiteY3" fmla="*/ 27238 h 36149"/>
                <a:gd name="connsiteX4" fmla="*/ 0 w 21203"/>
                <a:gd name="connsiteY4" fmla="*/ 0 h 36149"/>
                <a:gd name="connsiteX0" fmla="*/ 0 w 21203"/>
                <a:gd name="connsiteY0" fmla="*/ 0 h 36149"/>
                <a:gd name="connsiteX1" fmla="*/ 21203 w 21203"/>
                <a:gd name="connsiteY1" fmla="*/ 8637 h 36149"/>
                <a:gd name="connsiteX2" fmla="*/ 21152 w 21203"/>
                <a:gd name="connsiteY2" fmla="*/ 36149 h 36149"/>
                <a:gd name="connsiteX3" fmla="*/ 201 w 21203"/>
                <a:gd name="connsiteY3" fmla="*/ 27238 h 36149"/>
                <a:gd name="connsiteX4" fmla="*/ 0 w 21203"/>
                <a:gd name="connsiteY4" fmla="*/ 0 h 36149"/>
                <a:gd name="connsiteX0" fmla="*/ 0 w 21203"/>
                <a:gd name="connsiteY0" fmla="*/ 0 h 43074"/>
                <a:gd name="connsiteX1" fmla="*/ 21203 w 21203"/>
                <a:gd name="connsiteY1" fmla="*/ 15562 h 43074"/>
                <a:gd name="connsiteX2" fmla="*/ 21152 w 21203"/>
                <a:gd name="connsiteY2" fmla="*/ 43074 h 43074"/>
                <a:gd name="connsiteX3" fmla="*/ 201 w 21203"/>
                <a:gd name="connsiteY3" fmla="*/ 34163 h 43074"/>
                <a:gd name="connsiteX4" fmla="*/ 0 w 21203"/>
                <a:gd name="connsiteY4" fmla="*/ 0 h 43074"/>
                <a:gd name="connsiteX0" fmla="*/ 0 w 21203"/>
                <a:gd name="connsiteY0" fmla="*/ 0 h 43074"/>
                <a:gd name="connsiteX1" fmla="*/ 21203 w 21203"/>
                <a:gd name="connsiteY1" fmla="*/ 15562 h 43074"/>
                <a:gd name="connsiteX2" fmla="*/ 21152 w 21203"/>
                <a:gd name="connsiteY2" fmla="*/ 43074 h 43074"/>
                <a:gd name="connsiteX3" fmla="*/ 201 w 21203"/>
                <a:gd name="connsiteY3" fmla="*/ 34163 h 43074"/>
                <a:gd name="connsiteX4" fmla="*/ 0 w 21203"/>
                <a:gd name="connsiteY4" fmla="*/ 0 h 43074"/>
                <a:gd name="connsiteX0" fmla="*/ 0 w 21203"/>
                <a:gd name="connsiteY0" fmla="*/ 25 h 43099"/>
                <a:gd name="connsiteX1" fmla="*/ 21203 w 21203"/>
                <a:gd name="connsiteY1" fmla="*/ 15587 h 43099"/>
                <a:gd name="connsiteX2" fmla="*/ 21152 w 21203"/>
                <a:gd name="connsiteY2" fmla="*/ 43099 h 43099"/>
                <a:gd name="connsiteX3" fmla="*/ 201 w 21203"/>
                <a:gd name="connsiteY3" fmla="*/ 34188 h 43099"/>
                <a:gd name="connsiteX4" fmla="*/ 0 w 21203"/>
                <a:gd name="connsiteY4" fmla="*/ 25 h 43099"/>
                <a:gd name="connsiteX0" fmla="*/ 87 w 21290"/>
                <a:gd name="connsiteY0" fmla="*/ 25 h 43099"/>
                <a:gd name="connsiteX1" fmla="*/ 21290 w 21290"/>
                <a:gd name="connsiteY1" fmla="*/ 15587 h 43099"/>
                <a:gd name="connsiteX2" fmla="*/ 21239 w 21290"/>
                <a:gd name="connsiteY2" fmla="*/ 43099 h 43099"/>
                <a:gd name="connsiteX3" fmla="*/ 4 w 21290"/>
                <a:gd name="connsiteY3" fmla="*/ 19445 h 43099"/>
                <a:gd name="connsiteX4" fmla="*/ 87 w 21290"/>
                <a:gd name="connsiteY4" fmla="*/ 25 h 43099"/>
                <a:gd name="connsiteX0" fmla="*/ 87 w 21365"/>
                <a:gd name="connsiteY0" fmla="*/ 25 h 31930"/>
                <a:gd name="connsiteX1" fmla="*/ 21290 w 21365"/>
                <a:gd name="connsiteY1" fmla="*/ 15587 h 31930"/>
                <a:gd name="connsiteX2" fmla="*/ 21346 w 21365"/>
                <a:gd name="connsiteY2" fmla="*/ 31930 h 31930"/>
                <a:gd name="connsiteX3" fmla="*/ 4 w 21365"/>
                <a:gd name="connsiteY3" fmla="*/ 19445 h 31930"/>
                <a:gd name="connsiteX4" fmla="*/ 87 w 21365"/>
                <a:gd name="connsiteY4" fmla="*/ 25 h 31930"/>
                <a:gd name="connsiteX0" fmla="*/ 87 w 21290"/>
                <a:gd name="connsiteY0" fmla="*/ 25 h 42205"/>
                <a:gd name="connsiteX1" fmla="*/ 21290 w 21290"/>
                <a:gd name="connsiteY1" fmla="*/ 15587 h 42205"/>
                <a:gd name="connsiteX2" fmla="*/ 21204 w 21290"/>
                <a:gd name="connsiteY2" fmla="*/ 42205 h 42205"/>
                <a:gd name="connsiteX3" fmla="*/ 4 w 21290"/>
                <a:gd name="connsiteY3" fmla="*/ 19445 h 42205"/>
                <a:gd name="connsiteX4" fmla="*/ 87 w 21290"/>
                <a:gd name="connsiteY4" fmla="*/ 25 h 42205"/>
                <a:gd name="connsiteX0" fmla="*/ 87 w 21230"/>
                <a:gd name="connsiteY0" fmla="*/ 19 h 42199"/>
                <a:gd name="connsiteX1" fmla="*/ 21219 w 21230"/>
                <a:gd name="connsiteY1" fmla="*/ 22729 h 42199"/>
                <a:gd name="connsiteX2" fmla="*/ 21204 w 21230"/>
                <a:gd name="connsiteY2" fmla="*/ 42199 h 42199"/>
                <a:gd name="connsiteX3" fmla="*/ 4 w 21230"/>
                <a:gd name="connsiteY3" fmla="*/ 19439 h 42199"/>
                <a:gd name="connsiteX4" fmla="*/ 87 w 21230"/>
                <a:gd name="connsiteY4" fmla="*/ 19 h 42199"/>
                <a:gd name="connsiteX0" fmla="*/ 87 w 21254"/>
                <a:gd name="connsiteY0" fmla="*/ 18 h 42198"/>
                <a:gd name="connsiteX1" fmla="*/ 21254 w 21254"/>
                <a:gd name="connsiteY1" fmla="*/ 23398 h 42198"/>
                <a:gd name="connsiteX2" fmla="*/ 21204 w 21254"/>
                <a:gd name="connsiteY2" fmla="*/ 42198 h 42198"/>
                <a:gd name="connsiteX3" fmla="*/ 4 w 21254"/>
                <a:gd name="connsiteY3" fmla="*/ 19438 h 42198"/>
                <a:gd name="connsiteX4" fmla="*/ 87 w 21254"/>
                <a:gd name="connsiteY4" fmla="*/ 18 h 42198"/>
                <a:gd name="connsiteX0" fmla="*/ 87 w 21254"/>
                <a:gd name="connsiteY0" fmla="*/ 14 h 42194"/>
                <a:gd name="connsiteX1" fmla="*/ 21254 w 21254"/>
                <a:gd name="connsiteY1" fmla="*/ 23394 h 42194"/>
                <a:gd name="connsiteX2" fmla="*/ 21204 w 21254"/>
                <a:gd name="connsiteY2" fmla="*/ 42194 h 42194"/>
                <a:gd name="connsiteX3" fmla="*/ 4 w 21254"/>
                <a:gd name="connsiteY3" fmla="*/ 19434 h 42194"/>
                <a:gd name="connsiteX4" fmla="*/ 87 w 21254"/>
                <a:gd name="connsiteY4" fmla="*/ 14 h 42194"/>
                <a:gd name="connsiteX0" fmla="*/ 87 w 21254"/>
                <a:gd name="connsiteY0" fmla="*/ 16 h 42196"/>
                <a:gd name="connsiteX1" fmla="*/ 21254 w 21254"/>
                <a:gd name="connsiteY1" fmla="*/ 23396 h 42196"/>
                <a:gd name="connsiteX2" fmla="*/ 21204 w 21254"/>
                <a:gd name="connsiteY2" fmla="*/ 42196 h 42196"/>
                <a:gd name="connsiteX3" fmla="*/ 4 w 21254"/>
                <a:gd name="connsiteY3" fmla="*/ 19436 h 42196"/>
                <a:gd name="connsiteX4" fmla="*/ 87 w 21254"/>
                <a:gd name="connsiteY4" fmla="*/ 16 h 42196"/>
                <a:gd name="connsiteX0" fmla="*/ 87 w 21254"/>
                <a:gd name="connsiteY0" fmla="*/ 106 h 42286"/>
                <a:gd name="connsiteX1" fmla="*/ 21254 w 21254"/>
                <a:gd name="connsiteY1" fmla="*/ 23486 h 42286"/>
                <a:gd name="connsiteX2" fmla="*/ 21204 w 21254"/>
                <a:gd name="connsiteY2" fmla="*/ 42286 h 42286"/>
                <a:gd name="connsiteX3" fmla="*/ 4 w 21254"/>
                <a:gd name="connsiteY3" fmla="*/ 19526 h 42286"/>
                <a:gd name="connsiteX4" fmla="*/ 87 w 21254"/>
                <a:gd name="connsiteY4" fmla="*/ 106 h 42286"/>
                <a:gd name="connsiteX0" fmla="*/ 87 w 21254"/>
                <a:gd name="connsiteY0" fmla="*/ 128 h 42308"/>
                <a:gd name="connsiteX1" fmla="*/ 21254 w 21254"/>
                <a:gd name="connsiteY1" fmla="*/ 18086 h 42308"/>
                <a:gd name="connsiteX2" fmla="*/ 21204 w 21254"/>
                <a:gd name="connsiteY2" fmla="*/ 42308 h 42308"/>
                <a:gd name="connsiteX3" fmla="*/ 4 w 21254"/>
                <a:gd name="connsiteY3" fmla="*/ 19548 h 42308"/>
                <a:gd name="connsiteX4" fmla="*/ 87 w 21254"/>
                <a:gd name="connsiteY4" fmla="*/ 128 h 42308"/>
                <a:gd name="connsiteX0" fmla="*/ 87 w 21254"/>
                <a:gd name="connsiteY0" fmla="*/ 147 h 42327"/>
                <a:gd name="connsiteX1" fmla="*/ 21254 w 21254"/>
                <a:gd name="connsiteY1" fmla="*/ 18105 h 42327"/>
                <a:gd name="connsiteX2" fmla="*/ 21204 w 21254"/>
                <a:gd name="connsiteY2" fmla="*/ 42327 h 42327"/>
                <a:gd name="connsiteX3" fmla="*/ 4 w 21254"/>
                <a:gd name="connsiteY3" fmla="*/ 19567 h 42327"/>
                <a:gd name="connsiteX4" fmla="*/ 87 w 21254"/>
                <a:gd name="connsiteY4" fmla="*/ 147 h 42327"/>
                <a:gd name="connsiteX0" fmla="*/ 87 w 21254"/>
                <a:gd name="connsiteY0" fmla="*/ 0 h 42180"/>
                <a:gd name="connsiteX1" fmla="*/ 21254 w 21254"/>
                <a:gd name="connsiteY1" fmla="*/ 17958 h 42180"/>
                <a:gd name="connsiteX2" fmla="*/ 21204 w 21254"/>
                <a:gd name="connsiteY2" fmla="*/ 42180 h 42180"/>
                <a:gd name="connsiteX3" fmla="*/ 4 w 21254"/>
                <a:gd name="connsiteY3" fmla="*/ 19420 h 42180"/>
                <a:gd name="connsiteX4" fmla="*/ 87 w 21254"/>
                <a:gd name="connsiteY4" fmla="*/ 0 h 42180"/>
                <a:gd name="connsiteX0" fmla="*/ 87 w 21254"/>
                <a:gd name="connsiteY0" fmla="*/ 0 h 42180"/>
                <a:gd name="connsiteX1" fmla="*/ 21254 w 21254"/>
                <a:gd name="connsiteY1" fmla="*/ 17958 h 42180"/>
                <a:gd name="connsiteX2" fmla="*/ 21204 w 21254"/>
                <a:gd name="connsiteY2" fmla="*/ 42180 h 42180"/>
                <a:gd name="connsiteX3" fmla="*/ 4 w 21254"/>
                <a:gd name="connsiteY3" fmla="*/ 19420 h 42180"/>
                <a:gd name="connsiteX4" fmla="*/ 87 w 21254"/>
                <a:gd name="connsiteY4" fmla="*/ 0 h 42180"/>
                <a:gd name="connsiteX0" fmla="*/ 191 w 21358"/>
                <a:gd name="connsiteY0" fmla="*/ 0 h 42180"/>
                <a:gd name="connsiteX1" fmla="*/ 21358 w 21358"/>
                <a:gd name="connsiteY1" fmla="*/ 17958 h 42180"/>
                <a:gd name="connsiteX2" fmla="*/ 21308 w 21358"/>
                <a:gd name="connsiteY2" fmla="*/ 42180 h 42180"/>
                <a:gd name="connsiteX3" fmla="*/ 2 w 21358"/>
                <a:gd name="connsiteY3" fmla="*/ 25724 h 42180"/>
                <a:gd name="connsiteX4" fmla="*/ 191 w 21358"/>
                <a:gd name="connsiteY4" fmla="*/ 0 h 42180"/>
                <a:gd name="connsiteX0" fmla="*/ 87 w 21254"/>
                <a:gd name="connsiteY0" fmla="*/ 0 h 42180"/>
                <a:gd name="connsiteX1" fmla="*/ 21254 w 21254"/>
                <a:gd name="connsiteY1" fmla="*/ 17958 h 42180"/>
                <a:gd name="connsiteX2" fmla="*/ 21204 w 21254"/>
                <a:gd name="connsiteY2" fmla="*/ 42180 h 42180"/>
                <a:gd name="connsiteX3" fmla="*/ 5 w 21254"/>
                <a:gd name="connsiteY3" fmla="*/ 26102 h 42180"/>
                <a:gd name="connsiteX4" fmla="*/ 87 w 21254"/>
                <a:gd name="connsiteY4" fmla="*/ 0 h 42180"/>
                <a:gd name="connsiteX0" fmla="*/ 87 w 21254"/>
                <a:gd name="connsiteY0" fmla="*/ 0 h 42180"/>
                <a:gd name="connsiteX1" fmla="*/ 21254 w 21254"/>
                <a:gd name="connsiteY1" fmla="*/ 17958 h 42180"/>
                <a:gd name="connsiteX2" fmla="*/ 21204 w 21254"/>
                <a:gd name="connsiteY2" fmla="*/ 42180 h 42180"/>
                <a:gd name="connsiteX3" fmla="*/ 5 w 21254"/>
                <a:gd name="connsiteY3" fmla="*/ 26102 h 42180"/>
                <a:gd name="connsiteX4" fmla="*/ 87 w 21254"/>
                <a:gd name="connsiteY4" fmla="*/ 0 h 42180"/>
                <a:gd name="connsiteX0" fmla="*/ 87 w 21254"/>
                <a:gd name="connsiteY0" fmla="*/ 0 h 43063"/>
                <a:gd name="connsiteX1" fmla="*/ 21254 w 21254"/>
                <a:gd name="connsiteY1" fmla="*/ 17958 h 43063"/>
                <a:gd name="connsiteX2" fmla="*/ 21204 w 21254"/>
                <a:gd name="connsiteY2" fmla="*/ 43063 h 43063"/>
                <a:gd name="connsiteX3" fmla="*/ 5 w 21254"/>
                <a:gd name="connsiteY3" fmla="*/ 26102 h 43063"/>
                <a:gd name="connsiteX4" fmla="*/ 87 w 21254"/>
                <a:gd name="connsiteY4" fmla="*/ 0 h 43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54" h="43063">
                  <a:moveTo>
                    <a:pt x="87" y="0"/>
                  </a:moveTo>
                  <a:cubicBezTo>
                    <a:pt x="12598" y="3394"/>
                    <a:pt x="12732" y="20059"/>
                    <a:pt x="21254" y="17958"/>
                  </a:cubicBezTo>
                  <a:cubicBezTo>
                    <a:pt x="21168" y="23513"/>
                    <a:pt x="21290" y="37508"/>
                    <a:pt x="21204" y="43063"/>
                  </a:cubicBezTo>
                  <a:cubicBezTo>
                    <a:pt x="10547" y="42923"/>
                    <a:pt x="12357" y="30259"/>
                    <a:pt x="5" y="26102"/>
                  </a:cubicBezTo>
                  <a:cubicBezTo>
                    <a:pt x="-26" y="21095"/>
                    <a:pt x="118" y="5007"/>
                    <a:pt x="87" y="0"/>
                  </a:cubicBezTo>
                  <a:close/>
                </a:path>
              </a:pathLst>
            </a:custGeom>
            <a:gradFill>
              <a:gsLst>
                <a:gs pos="0">
                  <a:schemeClr val="accent1">
                    <a:lumMod val="20000"/>
                    <a:lumOff val="80000"/>
                  </a:schemeClr>
                </a:gs>
                <a:gs pos="100000">
                  <a:schemeClr val="accent1">
                    <a:lumMod val="40000"/>
                    <a:lumOff val="6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5" name="Document 4">
              <a:extLst>
                <a:ext uri="{FF2B5EF4-FFF2-40B4-BE49-F238E27FC236}">
                  <a16:creationId xmlns:a16="http://schemas.microsoft.com/office/drawing/2014/main" id="{0CBEC1B1-A161-987E-ED8C-CA36EC5CB0A6}"/>
                </a:ext>
              </a:extLst>
            </p:cNvPr>
            <p:cNvSpPr/>
            <p:nvPr/>
          </p:nvSpPr>
          <p:spPr>
            <a:xfrm rot="10800000" flipH="1">
              <a:off x="2624010" y="1464799"/>
              <a:ext cx="2349632" cy="1651360"/>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0 h 19254"/>
                <a:gd name="connsiteX1" fmla="*/ 21600 w 21600"/>
                <a:gd name="connsiteY1" fmla="*/ 0 h 19254"/>
                <a:gd name="connsiteX2" fmla="*/ 21600 w 21600"/>
                <a:gd name="connsiteY2" fmla="*/ 17322 h 19254"/>
                <a:gd name="connsiteX3" fmla="*/ 0 w 21600"/>
                <a:gd name="connsiteY3" fmla="*/ 17674 h 19254"/>
                <a:gd name="connsiteX4" fmla="*/ 0 w 21600"/>
                <a:gd name="connsiteY4" fmla="*/ 0 h 19254"/>
                <a:gd name="connsiteX0" fmla="*/ 0 w 21600"/>
                <a:gd name="connsiteY0" fmla="*/ 0 h 18269"/>
                <a:gd name="connsiteX1" fmla="*/ 21600 w 21600"/>
                <a:gd name="connsiteY1" fmla="*/ 0 h 18269"/>
                <a:gd name="connsiteX2" fmla="*/ 21600 w 21600"/>
                <a:gd name="connsiteY2" fmla="*/ 17322 h 18269"/>
                <a:gd name="connsiteX3" fmla="*/ 0 w 21600"/>
                <a:gd name="connsiteY3" fmla="*/ 17674 h 18269"/>
                <a:gd name="connsiteX4" fmla="*/ 0 w 21600"/>
                <a:gd name="connsiteY4" fmla="*/ 0 h 18269"/>
                <a:gd name="connsiteX0" fmla="*/ 0 w 21600"/>
                <a:gd name="connsiteY0" fmla="*/ 0 h 18160"/>
                <a:gd name="connsiteX1" fmla="*/ 21600 w 21600"/>
                <a:gd name="connsiteY1" fmla="*/ 0 h 18160"/>
                <a:gd name="connsiteX2" fmla="*/ 21341 w 21600"/>
                <a:gd name="connsiteY2" fmla="*/ 16666 h 18160"/>
                <a:gd name="connsiteX3" fmla="*/ 0 w 21600"/>
                <a:gd name="connsiteY3" fmla="*/ 17674 h 18160"/>
                <a:gd name="connsiteX4" fmla="*/ 0 w 21600"/>
                <a:gd name="connsiteY4" fmla="*/ 0 h 18160"/>
                <a:gd name="connsiteX0" fmla="*/ 0 w 21600"/>
                <a:gd name="connsiteY0" fmla="*/ 0 h 17997"/>
                <a:gd name="connsiteX1" fmla="*/ 21600 w 21600"/>
                <a:gd name="connsiteY1" fmla="*/ 0 h 17997"/>
                <a:gd name="connsiteX2" fmla="*/ 21519 w 21600"/>
                <a:gd name="connsiteY2" fmla="*/ 14864 h 17997"/>
                <a:gd name="connsiteX3" fmla="*/ 0 w 21600"/>
                <a:gd name="connsiteY3" fmla="*/ 17674 h 17997"/>
                <a:gd name="connsiteX4" fmla="*/ 0 w 21600"/>
                <a:gd name="connsiteY4" fmla="*/ 0 h 17997"/>
                <a:gd name="connsiteX0" fmla="*/ 0 w 21600"/>
                <a:gd name="connsiteY0" fmla="*/ 0 h 17674"/>
                <a:gd name="connsiteX1" fmla="*/ 21600 w 21600"/>
                <a:gd name="connsiteY1" fmla="*/ 0 h 17674"/>
                <a:gd name="connsiteX2" fmla="*/ 21519 w 21600"/>
                <a:gd name="connsiteY2" fmla="*/ 14864 h 17674"/>
                <a:gd name="connsiteX3" fmla="*/ 0 w 21600"/>
                <a:gd name="connsiteY3" fmla="*/ 17674 h 17674"/>
                <a:gd name="connsiteX4" fmla="*/ 0 w 21600"/>
                <a:gd name="connsiteY4" fmla="*/ 0 h 17674"/>
                <a:gd name="connsiteX0" fmla="*/ 0 w 21600"/>
                <a:gd name="connsiteY0" fmla="*/ 0 h 17674"/>
                <a:gd name="connsiteX1" fmla="*/ 21600 w 21600"/>
                <a:gd name="connsiteY1" fmla="*/ 0 h 17674"/>
                <a:gd name="connsiteX2" fmla="*/ 21519 w 21600"/>
                <a:gd name="connsiteY2" fmla="*/ 14864 h 17674"/>
                <a:gd name="connsiteX3" fmla="*/ 0 w 21600"/>
                <a:gd name="connsiteY3" fmla="*/ 17674 h 17674"/>
                <a:gd name="connsiteX4" fmla="*/ 0 w 21600"/>
                <a:gd name="connsiteY4" fmla="*/ 0 h 17674"/>
                <a:gd name="connsiteX0" fmla="*/ 0 w 21600"/>
                <a:gd name="connsiteY0" fmla="*/ 0 h 16323"/>
                <a:gd name="connsiteX1" fmla="*/ 21600 w 21600"/>
                <a:gd name="connsiteY1" fmla="*/ 0 h 16323"/>
                <a:gd name="connsiteX2" fmla="*/ 21519 w 21600"/>
                <a:gd name="connsiteY2" fmla="*/ 14864 h 16323"/>
                <a:gd name="connsiteX3" fmla="*/ 0 w 21600"/>
                <a:gd name="connsiteY3" fmla="*/ 16323 h 16323"/>
                <a:gd name="connsiteX4" fmla="*/ 0 w 21600"/>
                <a:gd name="connsiteY4" fmla="*/ 0 h 16323"/>
                <a:gd name="connsiteX0" fmla="*/ 0 w 21600"/>
                <a:gd name="connsiteY0" fmla="*/ 0 h 16954"/>
                <a:gd name="connsiteX1" fmla="*/ 21600 w 21600"/>
                <a:gd name="connsiteY1" fmla="*/ 0 h 16954"/>
                <a:gd name="connsiteX2" fmla="*/ 21519 w 21600"/>
                <a:gd name="connsiteY2" fmla="*/ 14864 h 16954"/>
                <a:gd name="connsiteX3" fmla="*/ 178 w 21600"/>
                <a:gd name="connsiteY3" fmla="*/ 16954 h 16954"/>
                <a:gd name="connsiteX4" fmla="*/ 0 w 21600"/>
                <a:gd name="connsiteY4" fmla="*/ 0 h 16954"/>
                <a:gd name="connsiteX0" fmla="*/ 0 w 21600"/>
                <a:gd name="connsiteY0" fmla="*/ 0 h 16954"/>
                <a:gd name="connsiteX1" fmla="*/ 21600 w 21600"/>
                <a:gd name="connsiteY1" fmla="*/ 0 h 16954"/>
                <a:gd name="connsiteX2" fmla="*/ 21519 w 21600"/>
                <a:gd name="connsiteY2" fmla="*/ 14864 h 16954"/>
                <a:gd name="connsiteX3" fmla="*/ 178 w 21600"/>
                <a:gd name="connsiteY3" fmla="*/ 16954 h 16954"/>
                <a:gd name="connsiteX4" fmla="*/ 0 w 21600"/>
                <a:gd name="connsiteY4" fmla="*/ 0 h 16954"/>
                <a:gd name="connsiteX0" fmla="*/ 121 w 21721"/>
                <a:gd name="connsiteY0" fmla="*/ 0 h 17008"/>
                <a:gd name="connsiteX1" fmla="*/ 21721 w 21721"/>
                <a:gd name="connsiteY1" fmla="*/ 0 h 17008"/>
                <a:gd name="connsiteX2" fmla="*/ 21640 w 21721"/>
                <a:gd name="connsiteY2" fmla="*/ 14864 h 17008"/>
                <a:gd name="connsiteX3" fmla="*/ 9 w 21721"/>
                <a:gd name="connsiteY3" fmla="*/ 17008 h 17008"/>
                <a:gd name="connsiteX4" fmla="*/ 121 w 21721"/>
                <a:gd name="connsiteY4" fmla="*/ 0 h 17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21" h="17008">
                  <a:moveTo>
                    <a:pt x="121" y="0"/>
                  </a:moveTo>
                  <a:lnTo>
                    <a:pt x="21721" y="0"/>
                  </a:lnTo>
                  <a:cubicBezTo>
                    <a:pt x="21635" y="5555"/>
                    <a:pt x="21726" y="9309"/>
                    <a:pt x="21640" y="14864"/>
                  </a:cubicBezTo>
                  <a:cubicBezTo>
                    <a:pt x="10840" y="14864"/>
                    <a:pt x="14754" y="16458"/>
                    <a:pt x="9" y="17008"/>
                  </a:cubicBezTo>
                  <a:cubicBezTo>
                    <a:pt x="-50" y="11357"/>
                    <a:pt x="180" y="5651"/>
                    <a:pt x="121" y="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6" name="Document 4">
              <a:extLst>
                <a:ext uri="{FF2B5EF4-FFF2-40B4-BE49-F238E27FC236}">
                  <a16:creationId xmlns:a16="http://schemas.microsoft.com/office/drawing/2014/main" id="{9235024B-DCD0-67F5-DB44-B96CC2C51957}"/>
                </a:ext>
              </a:extLst>
            </p:cNvPr>
            <p:cNvSpPr/>
            <p:nvPr/>
          </p:nvSpPr>
          <p:spPr>
            <a:xfrm flipH="1">
              <a:off x="2632666" y="3116157"/>
              <a:ext cx="2341952" cy="1847682"/>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0 h 19254"/>
                <a:gd name="connsiteX1" fmla="*/ 21600 w 21600"/>
                <a:gd name="connsiteY1" fmla="*/ 0 h 19254"/>
                <a:gd name="connsiteX2" fmla="*/ 21600 w 21600"/>
                <a:gd name="connsiteY2" fmla="*/ 17322 h 19254"/>
                <a:gd name="connsiteX3" fmla="*/ 0 w 21600"/>
                <a:gd name="connsiteY3" fmla="*/ 17674 h 19254"/>
                <a:gd name="connsiteX4" fmla="*/ 0 w 21600"/>
                <a:gd name="connsiteY4" fmla="*/ 0 h 19254"/>
                <a:gd name="connsiteX0" fmla="*/ 0 w 21600"/>
                <a:gd name="connsiteY0" fmla="*/ 0 h 18326"/>
                <a:gd name="connsiteX1" fmla="*/ 21600 w 21600"/>
                <a:gd name="connsiteY1" fmla="*/ 0 h 18326"/>
                <a:gd name="connsiteX2" fmla="*/ 21600 w 21600"/>
                <a:gd name="connsiteY2" fmla="*/ 17322 h 18326"/>
                <a:gd name="connsiteX3" fmla="*/ 0 w 21600"/>
                <a:gd name="connsiteY3" fmla="*/ 17674 h 18326"/>
                <a:gd name="connsiteX4" fmla="*/ 0 w 21600"/>
                <a:gd name="connsiteY4" fmla="*/ 0 h 18326"/>
                <a:gd name="connsiteX0" fmla="*/ 89 w 21689"/>
                <a:gd name="connsiteY0" fmla="*/ 0 h 19321"/>
                <a:gd name="connsiteX1" fmla="*/ 21689 w 21689"/>
                <a:gd name="connsiteY1" fmla="*/ 0 h 19321"/>
                <a:gd name="connsiteX2" fmla="*/ 21689 w 21689"/>
                <a:gd name="connsiteY2" fmla="*/ 17322 h 19321"/>
                <a:gd name="connsiteX3" fmla="*/ 0 w 21689"/>
                <a:gd name="connsiteY3" fmla="*/ 18845 h 19321"/>
                <a:gd name="connsiteX4" fmla="*/ 89 w 21689"/>
                <a:gd name="connsiteY4" fmla="*/ 0 h 19321"/>
                <a:gd name="connsiteX0" fmla="*/ 89 w 21689"/>
                <a:gd name="connsiteY0" fmla="*/ 0 h 18845"/>
                <a:gd name="connsiteX1" fmla="*/ 21689 w 21689"/>
                <a:gd name="connsiteY1" fmla="*/ 0 h 18845"/>
                <a:gd name="connsiteX2" fmla="*/ 21689 w 21689"/>
                <a:gd name="connsiteY2" fmla="*/ 17322 h 18845"/>
                <a:gd name="connsiteX3" fmla="*/ 0 w 21689"/>
                <a:gd name="connsiteY3" fmla="*/ 18845 h 18845"/>
                <a:gd name="connsiteX4" fmla="*/ 89 w 21689"/>
                <a:gd name="connsiteY4" fmla="*/ 0 h 18845"/>
                <a:gd name="connsiteX0" fmla="*/ 89 w 21689"/>
                <a:gd name="connsiteY0" fmla="*/ 0 h 18851"/>
                <a:gd name="connsiteX1" fmla="*/ 21689 w 21689"/>
                <a:gd name="connsiteY1" fmla="*/ 0 h 18851"/>
                <a:gd name="connsiteX2" fmla="*/ 21689 w 21689"/>
                <a:gd name="connsiteY2" fmla="*/ 17322 h 18851"/>
                <a:gd name="connsiteX3" fmla="*/ 0 w 21689"/>
                <a:gd name="connsiteY3" fmla="*/ 18845 h 18851"/>
                <a:gd name="connsiteX4" fmla="*/ 89 w 21689"/>
                <a:gd name="connsiteY4" fmla="*/ 0 h 18851"/>
                <a:gd name="connsiteX0" fmla="*/ 89 w 21689"/>
                <a:gd name="connsiteY0" fmla="*/ 0 h 18849"/>
                <a:gd name="connsiteX1" fmla="*/ 21689 w 21689"/>
                <a:gd name="connsiteY1" fmla="*/ 0 h 18849"/>
                <a:gd name="connsiteX2" fmla="*/ 21422 w 21689"/>
                <a:gd name="connsiteY2" fmla="*/ 16511 h 18849"/>
                <a:gd name="connsiteX3" fmla="*/ 0 w 21689"/>
                <a:gd name="connsiteY3" fmla="*/ 18845 h 18849"/>
                <a:gd name="connsiteX4" fmla="*/ 89 w 21689"/>
                <a:gd name="connsiteY4" fmla="*/ 0 h 18849"/>
                <a:gd name="connsiteX0" fmla="*/ 89 w 21689"/>
                <a:gd name="connsiteY0" fmla="*/ 0 h 18851"/>
                <a:gd name="connsiteX1" fmla="*/ 21689 w 21689"/>
                <a:gd name="connsiteY1" fmla="*/ 0 h 18851"/>
                <a:gd name="connsiteX2" fmla="*/ 21244 w 21689"/>
                <a:gd name="connsiteY2" fmla="*/ 17232 h 18851"/>
                <a:gd name="connsiteX3" fmla="*/ 0 w 21689"/>
                <a:gd name="connsiteY3" fmla="*/ 18845 h 18851"/>
                <a:gd name="connsiteX4" fmla="*/ 89 w 21689"/>
                <a:gd name="connsiteY4" fmla="*/ 0 h 18851"/>
                <a:gd name="connsiteX0" fmla="*/ 9 w 21609"/>
                <a:gd name="connsiteY0" fmla="*/ 0 h 19030"/>
                <a:gd name="connsiteX1" fmla="*/ 21609 w 21609"/>
                <a:gd name="connsiteY1" fmla="*/ 0 h 19030"/>
                <a:gd name="connsiteX2" fmla="*/ 21164 w 21609"/>
                <a:gd name="connsiteY2" fmla="*/ 17232 h 19030"/>
                <a:gd name="connsiteX3" fmla="*/ 9 w 21609"/>
                <a:gd name="connsiteY3" fmla="*/ 19025 h 19030"/>
                <a:gd name="connsiteX4" fmla="*/ 9 w 21609"/>
                <a:gd name="connsiteY4" fmla="*/ 0 h 19030"/>
                <a:gd name="connsiteX0" fmla="*/ 9 w 21687"/>
                <a:gd name="connsiteY0" fmla="*/ 0 h 19030"/>
                <a:gd name="connsiteX1" fmla="*/ 21609 w 21687"/>
                <a:gd name="connsiteY1" fmla="*/ 0 h 19030"/>
                <a:gd name="connsiteX2" fmla="*/ 21649 w 21687"/>
                <a:gd name="connsiteY2" fmla="*/ 17232 h 19030"/>
                <a:gd name="connsiteX3" fmla="*/ 9 w 21687"/>
                <a:gd name="connsiteY3" fmla="*/ 19025 h 19030"/>
                <a:gd name="connsiteX4" fmla="*/ 9 w 21687"/>
                <a:gd name="connsiteY4" fmla="*/ 0 h 19030"/>
                <a:gd name="connsiteX0" fmla="*/ 9 w 21687"/>
                <a:gd name="connsiteY0" fmla="*/ 0 h 19030"/>
                <a:gd name="connsiteX1" fmla="*/ 21609 w 21687"/>
                <a:gd name="connsiteY1" fmla="*/ 0 h 19030"/>
                <a:gd name="connsiteX2" fmla="*/ 21649 w 21687"/>
                <a:gd name="connsiteY2" fmla="*/ 17286 h 19030"/>
                <a:gd name="connsiteX3" fmla="*/ 9 w 21687"/>
                <a:gd name="connsiteY3" fmla="*/ 19025 h 19030"/>
                <a:gd name="connsiteX4" fmla="*/ 9 w 21687"/>
                <a:gd name="connsiteY4" fmla="*/ 0 h 19030"/>
                <a:gd name="connsiteX0" fmla="*/ 9 w 21649"/>
                <a:gd name="connsiteY0" fmla="*/ 0 h 19030"/>
                <a:gd name="connsiteX1" fmla="*/ 21609 w 21649"/>
                <a:gd name="connsiteY1" fmla="*/ 0 h 19030"/>
                <a:gd name="connsiteX2" fmla="*/ 21649 w 21649"/>
                <a:gd name="connsiteY2" fmla="*/ 17286 h 19030"/>
                <a:gd name="connsiteX3" fmla="*/ 9 w 21649"/>
                <a:gd name="connsiteY3" fmla="*/ 19025 h 19030"/>
                <a:gd name="connsiteX4" fmla="*/ 9 w 21649"/>
                <a:gd name="connsiteY4" fmla="*/ 0 h 19030"/>
                <a:gd name="connsiteX0" fmla="*/ 9 w 21650"/>
                <a:gd name="connsiteY0" fmla="*/ 0 h 19030"/>
                <a:gd name="connsiteX1" fmla="*/ 21609 w 21650"/>
                <a:gd name="connsiteY1" fmla="*/ 0 h 19030"/>
                <a:gd name="connsiteX2" fmla="*/ 21649 w 21650"/>
                <a:gd name="connsiteY2" fmla="*/ 17286 h 19030"/>
                <a:gd name="connsiteX3" fmla="*/ 9 w 21650"/>
                <a:gd name="connsiteY3" fmla="*/ 19025 h 19030"/>
                <a:gd name="connsiteX4" fmla="*/ 9 w 21650"/>
                <a:gd name="connsiteY4" fmla="*/ 0 h 19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0" h="19030">
                  <a:moveTo>
                    <a:pt x="9" y="0"/>
                  </a:moveTo>
                  <a:lnTo>
                    <a:pt x="21609" y="0"/>
                  </a:lnTo>
                  <a:cubicBezTo>
                    <a:pt x="21654" y="6013"/>
                    <a:pt x="21652" y="11596"/>
                    <a:pt x="21649" y="17286"/>
                  </a:cubicBezTo>
                  <a:cubicBezTo>
                    <a:pt x="10849" y="17286"/>
                    <a:pt x="10162" y="19146"/>
                    <a:pt x="9" y="19025"/>
                  </a:cubicBezTo>
                  <a:cubicBezTo>
                    <a:pt x="39" y="12743"/>
                    <a:pt x="-21" y="6282"/>
                    <a:pt x="9" y="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8" name="Document 4">
              <a:extLst>
                <a:ext uri="{FF2B5EF4-FFF2-40B4-BE49-F238E27FC236}">
                  <a16:creationId xmlns:a16="http://schemas.microsoft.com/office/drawing/2014/main" id="{1DE5E495-59DE-1DCB-2644-6C30B7784730}"/>
                </a:ext>
              </a:extLst>
            </p:cNvPr>
            <p:cNvSpPr/>
            <p:nvPr/>
          </p:nvSpPr>
          <p:spPr>
            <a:xfrm rot="10800000" flipH="1">
              <a:off x="4941595" y="1088853"/>
              <a:ext cx="2392753" cy="2537654"/>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0 h 19254"/>
                <a:gd name="connsiteX1" fmla="*/ 21600 w 21600"/>
                <a:gd name="connsiteY1" fmla="*/ 0 h 19254"/>
                <a:gd name="connsiteX2" fmla="*/ 21600 w 21600"/>
                <a:gd name="connsiteY2" fmla="*/ 17322 h 19254"/>
                <a:gd name="connsiteX3" fmla="*/ 0 w 21600"/>
                <a:gd name="connsiteY3" fmla="*/ 17674 h 19254"/>
                <a:gd name="connsiteX4" fmla="*/ 0 w 21600"/>
                <a:gd name="connsiteY4" fmla="*/ 0 h 19254"/>
                <a:gd name="connsiteX0" fmla="*/ 0 w 21600"/>
                <a:gd name="connsiteY0" fmla="*/ 0 h 18269"/>
                <a:gd name="connsiteX1" fmla="*/ 21600 w 21600"/>
                <a:gd name="connsiteY1" fmla="*/ 0 h 18269"/>
                <a:gd name="connsiteX2" fmla="*/ 21600 w 21600"/>
                <a:gd name="connsiteY2" fmla="*/ 17322 h 18269"/>
                <a:gd name="connsiteX3" fmla="*/ 0 w 21600"/>
                <a:gd name="connsiteY3" fmla="*/ 17674 h 18269"/>
                <a:gd name="connsiteX4" fmla="*/ 0 w 21600"/>
                <a:gd name="connsiteY4" fmla="*/ 0 h 18269"/>
                <a:gd name="connsiteX0" fmla="*/ 0 w 21600"/>
                <a:gd name="connsiteY0" fmla="*/ 0 h 18160"/>
                <a:gd name="connsiteX1" fmla="*/ 21600 w 21600"/>
                <a:gd name="connsiteY1" fmla="*/ 0 h 18160"/>
                <a:gd name="connsiteX2" fmla="*/ 21341 w 21600"/>
                <a:gd name="connsiteY2" fmla="*/ 16666 h 18160"/>
                <a:gd name="connsiteX3" fmla="*/ 0 w 21600"/>
                <a:gd name="connsiteY3" fmla="*/ 17674 h 18160"/>
                <a:gd name="connsiteX4" fmla="*/ 0 w 21600"/>
                <a:gd name="connsiteY4" fmla="*/ 0 h 18160"/>
                <a:gd name="connsiteX0" fmla="*/ 0 w 21600"/>
                <a:gd name="connsiteY0" fmla="*/ 0 h 16666"/>
                <a:gd name="connsiteX1" fmla="*/ 21600 w 21600"/>
                <a:gd name="connsiteY1" fmla="*/ 0 h 16666"/>
                <a:gd name="connsiteX2" fmla="*/ 21341 w 21600"/>
                <a:gd name="connsiteY2" fmla="*/ 16666 h 16666"/>
                <a:gd name="connsiteX3" fmla="*/ 92 w 21600"/>
                <a:gd name="connsiteY3" fmla="*/ 15022 h 16666"/>
                <a:gd name="connsiteX4" fmla="*/ 0 w 21600"/>
                <a:gd name="connsiteY4" fmla="*/ 0 h 16666"/>
                <a:gd name="connsiteX0" fmla="*/ 0 w 21600"/>
                <a:gd name="connsiteY0" fmla="*/ 0 h 17916"/>
                <a:gd name="connsiteX1" fmla="*/ 21600 w 21600"/>
                <a:gd name="connsiteY1" fmla="*/ 0 h 17916"/>
                <a:gd name="connsiteX2" fmla="*/ 21341 w 21600"/>
                <a:gd name="connsiteY2" fmla="*/ 16666 h 17916"/>
                <a:gd name="connsiteX3" fmla="*/ 92 w 21600"/>
                <a:gd name="connsiteY3" fmla="*/ 15022 h 17916"/>
                <a:gd name="connsiteX4" fmla="*/ 0 w 21600"/>
                <a:gd name="connsiteY4" fmla="*/ 0 h 17916"/>
                <a:gd name="connsiteX0" fmla="*/ 0 w 21639"/>
                <a:gd name="connsiteY0" fmla="*/ 0 h 24915"/>
                <a:gd name="connsiteX1" fmla="*/ 21600 w 21639"/>
                <a:gd name="connsiteY1" fmla="*/ 0 h 24915"/>
                <a:gd name="connsiteX2" fmla="*/ 21616 w 21639"/>
                <a:gd name="connsiteY2" fmla="*/ 24915 h 24915"/>
                <a:gd name="connsiteX3" fmla="*/ 92 w 21639"/>
                <a:gd name="connsiteY3" fmla="*/ 15022 h 24915"/>
                <a:gd name="connsiteX4" fmla="*/ 0 w 21639"/>
                <a:gd name="connsiteY4" fmla="*/ 0 h 24915"/>
                <a:gd name="connsiteX0" fmla="*/ 91 w 21552"/>
                <a:gd name="connsiteY0" fmla="*/ 0 h 42740"/>
                <a:gd name="connsiteX1" fmla="*/ 21513 w 21552"/>
                <a:gd name="connsiteY1" fmla="*/ 17825 h 42740"/>
                <a:gd name="connsiteX2" fmla="*/ 21529 w 21552"/>
                <a:gd name="connsiteY2" fmla="*/ 42740 h 42740"/>
                <a:gd name="connsiteX3" fmla="*/ 5 w 21552"/>
                <a:gd name="connsiteY3" fmla="*/ 32847 h 42740"/>
                <a:gd name="connsiteX4" fmla="*/ 91 w 21552"/>
                <a:gd name="connsiteY4" fmla="*/ 0 h 42740"/>
                <a:gd name="connsiteX0" fmla="*/ 91 w 21539"/>
                <a:gd name="connsiteY0" fmla="*/ 0 h 42740"/>
                <a:gd name="connsiteX1" fmla="*/ 21246 w 21539"/>
                <a:gd name="connsiteY1" fmla="*/ 10459 h 42740"/>
                <a:gd name="connsiteX2" fmla="*/ 21529 w 21539"/>
                <a:gd name="connsiteY2" fmla="*/ 42740 h 42740"/>
                <a:gd name="connsiteX3" fmla="*/ 5 w 21539"/>
                <a:gd name="connsiteY3" fmla="*/ 32847 h 42740"/>
                <a:gd name="connsiteX4" fmla="*/ 91 w 21539"/>
                <a:gd name="connsiteY4" fmla="*/ 0 h 42740"/>
                <a:gd name="connsiteX0" fmla="*/ 91 w 21539"/>
                <a:gd name="connsiteY0" fmla="*/ 0 h 42740"/>
                <a:gd name="connsiteX1" fmla="*/ 21246 w 21539"/>
                <a:gd name="connsiteY1" fmla="*/ 10459 h 42740"/>
                <a:gd name="connsiteX2" fmla="*/ 21529 w 21539"/>
                <a:gd name="connsiteY2" fmla="*/ 42740 h 42740"/>
                <a:gd name="connsiteX3" fmla="*/ 5 w 21539"/>
                <a:gd name="connsiteY3" fmla="*/ 32847 h 42740"/>
                <a:gd name="connsiteX4" fmla="*/ 91 w 21539"/>
                <a:gd name="connsiteY4" fmla="*/ 0 h 42740"/>
                <a:gd name="connsiteX0" fmla="*/ 91 w 21539"/>
                <a:gd name="connsiteY0" fmla="*/ 0 h 42740"/>
                <a:gd name="connsiteX1" fmla="*/ 21246 w 21539"/>
                <a:gd name="connsiteY1" fmla="*/ 10459 h 42740"/>
                <a:gd name="connsiteX2" fmla="*/ 21529 w 21539"/>
                <a:gd name="connsiteY2" fmla="*/ 42740 h 42740"/>
                <a:gd name="connsiteX3" fmla="*/ 5 w 21539"/>
                <a:gd name="connsiteY3" fmla="*/ 32847 h 42740"/>
                <a:gd name="connsiteX4" fmla="*/ 91 w 21539"/>
                <a:gd name="connsiteY4" fmla="*/ 0 h 42740"/>
                <a:gd name="connsiteX0" fmla="*/ 91 w 21539"/>
                <a:gd name="connsiteY0" fmla="*/ 0 h 42740"/>
                <a:gd name="connsiteX1" fmla="*/ 21246 w 21539"/>
                <a:gd name="connsiteY1" fmla="*/ 10459 h 42740"/>
                <a:gd name="connsiteX2" fmla="*/ 21529 w 21539"/>
                <a:gd name="connsiteY2" fmla="*/ 42740 h 42740"/>
                <a:gd name="connsiteX3" fmla="*/ 5 w 21539"/>
                <a:gd name="connsiteY3" fmla="*/ 32847 h 42740"/>
                <a:gd name="connsiteX4" fmla="*/ 91 w 21539"/>
                <a:gd name="connsiteY4" fmla="*/ 0 h 42740"/>
                <a:gd name="connsiteX0" fmla="*/ 91 w 21539"/>
                <a:gd name="connsiteY0" fmla="*/ 0 h 42740"/>
                <a:gd name="connsiteX1" fmla="*/ 21246 w 21539"/>
                <a:gd name="connsiteY1" fmla="*/ 10459 h 42740"/>
                <a:gd name="connsiteX2" fmla="*/ 21529 w 21539"/>
                <a:gd name="connsiteY2" fmla="*/ 42740 h 42740"/>
                <a:gd name="connsiteX3" fmla="*/ 5 w 21539"/>
                <a:gd name="connsiteY3" fmla="*/ 32847 h 42740"/>
                <a:gd name="connsiteX4" fmla="*/ 91 w 21539"/>
                <a:gd name="connsiteY4" fmla="*/ 0 h 42740"/>
                <a:gd name="connsiteX0" fmla="*/ 91 w 21539"/>
                <a:gd name="connsiteY0" fmla="*/ 0 h 42740"/>
                <a:gd name="connsiteX1" fmla="*/ 21246 w 21539"/>
                <a:gd name="connsiteY1" fmla="*/ 10459 h 42740"/>
                <a:gd name="connsiteX2" fmla="*/ 21529 w 21539"/>
                <a:gd name="connsiteY2" fmla="*/ 42740 h 42740"/>
                <a:gd name="connsiteX3" fmla="*/ 5 w 21539"/>
                <a:gd name="connsiteY3" fmla="*/ 32847 h 42740"/>
                <a:gd name="connsiteX4" fmla="*/ 91 w 21539"/>
                <a:gd name="connsiteY4" fmla="*/ 0 h 42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39" h="42740">
                  <a:moveTo>
                    <a:pt x="91" y="0"/>
                  </a:moveTo>
                  <a:cubicBezTo>
                    <a:pt x="11766" y="1424"/>
                    <a:pt x="15439" y="9625"/>
                    <a:pt x="21246" y="10459"/>
                  </a:cubicBezTo>
                  <a:cubicBezTo>
                    <a:pt x="21160" y="16014"/>
                    <a:pt x="21615" y="37185"/>
                    <a:pt x="21529" y="42740"/>
                  </a:cubicBezTo>
                  <a:cubicBezTo>
                    <a:pt x="10729" y="42740"/>
                    <a:pt x="5733" y="33102"/>
                    <a:pt x="5" y="32847"/>
                  </a:cubicBezTo>
                  <a:cubicBezTo>
                    <a:pt x="-26" y="27840"/>
                    <a:pt x="122" y="5007"/>
                    <a:pt x="91" y="0"/>
                  </a:cubicBezTo>
                  <a:close/>
                </a:path>
              </a:pathLst>
            </a:custGeom>
            <a:gradFill flip="none" rotWithShape="1">
              <a:gsLst>
                <a:gs pos="0">
                  <a:schemeClr val="accent1">
                    <a:lumMod val="20000"/>
                    <a:lumOff val="80000"/>
                  </a:schemeClr>
                </a:gs>
                <a:gs pos="94000">
                  <a:schemeClr val="accent2">
                    <a:lumMod val="40000"/>
                    <a:lumOff val="6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3" name="Document 4">
              <a:extLst>
                <a:ext uri="{FF2B5EF4-FFF2-40B4-BE49-F238E27FC236}">
                  <a16:creationId xmlns:a16="http://schemas.microsoft.com/office/drawing/2014/main" id="{56BF392E-244F-43FB-FD61-CBD40FD6A4CE}"/>
                </a:ext>
              </a:extLst>
            </p:cNvPr>
            <p:cNvSpPr/>
            <p:nvPr/>
          </p:nvSpPr>
          <p:spPr>
            <a:xfrm flipH="1">
              <a:off x="4922680" y="3585528"/>
              <a:ext cx="2352885" cy="1766558"/>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0 h 19254"/>
                <a:gd name="connsiteX1" fmla="*/ 21600 w 21600"/>
                <a:gd name="connsiteY1" fmla="*/ 0 h 19254"/>
                <a:gd name="connsiteX2" fmla="*/ 21600 w 21600"/>
                <a:gd name="connsiteY2" fmla="*/ 17322 h 19254"/>
                <a:gd name="connsiteX3" fmla="*/ 0 w 21600"/>
                <a:gd name="connsiteY3" fmla="*/ 17674 h 19254"/>
                <a:gd name="connsiteX4" fmla="*/ 0 w 21600"/>
                <a:gd name="connsiteY4" fmla="*/ 0 h 19254"/>
                <a:gd name="connsiteX0" fmla="*/ 0 w 21600"/>
                <a:gd name="connsiteY0" fmla="*/ 0 h 18326"/>
                <a:gd name="connsiteX1" fmla="*/ 21600 w 21600"/>
                <a:gd name="connsiteY1" fmla="*/ 0 h 18326"/>
                <a:gd name="connsiteX2" fmla="*/ 21600 w 21600"/>
                <a:gd name="connsiteY2" fmla="*/ 17322 h 18326"/>
                <a:gd name="connsiteX3" fmla="*/ 0 w 21600"/>
                <a:gd name="connsiteY3" fmla="*/ 17674 h 18326"/>
                <a:gd name="connsiteX4" fmla="*/ 0 w 21600"/>
                <a:gd name="connsiteY4" fmla="*/ 0 h 18326"/>
                <a:gd name="connsiteX0" fmla="*/ 0 w 21600"/>
                <a:gd name="connsiteY0" fmla="*/ 0 h 17322"/>
                <a:gd name="connsiteX1" fmla="*/ 21600 w 21600"/>
                <a:gd name="connsiteY1" fmla="*/ 0 h 17322"/>
                <a:gd name="connsiteX2" fmla="*/ 21600 w 21600"/>
                <a:gd name="connsiteY2" fmla="*/ 17322 h 17322"/>
                <a:gd name="connsiteX3" fmla="*/ 0 w 21600"/>
                <a:gd name="connsiteY3" fmla="*/ 7510 h 17322"/>
                <a:gd name="connsiteX4" fmla="*/ 0 w 21600"/>
                <a:gd name="connsiteY4" fmla="*/ 0 h 17322"/>
                <a:gd name="connsiteX0" fmla="*/ 0 w 21600"/>
                <a:gd name="connsiteY0" fmla="*/ 0 h 17322"/>
                <a:gd name="connsiteX1" fmla="*/ 21600 w 21600"/>
                <a:gd name="connsiteY1" fmla="*/ 0 h 17322"/>
                <a:gd name="connsiteX2" fmla="*/ 21600 w 21600"/>
                <a:gd name="connsiteY2" fmla="*/ 17322 h 17322"/>
                <a:gd name="connsiteX3" fmla="*/ 0 w 21600"/>
                <a:gd name="connsiteY3" fmla="*/ 7510 h 17322"/>
                <a:gd name="connsiteX4" fmla="*/ 0 w 21600"/>
                <a:gd name="connsiteY4" fmla="*/ 0 h 17322"/>
                <a:gd name="connsiteX0" fmla="*/ 0 w 21600"/>
                <a:gd name="connsiteY0" fmla="*/ 0 h 24720"/>
                <a:gd name="connsiteX1" fmla="*/ 21600 w 21600"/>
                <a:gd name="connsiteY1" fmla="*/ 0 h 24720"/>
                <a:gd name="connsiteX2" fmla="*/ 21600 w 21600"/>
                <a:gd name="connsiteY2" fmla="*/ 17322 h 24720"/>
                <a:gd name="connsiteX3" fmla="*/ 267 w 21600"/>
                <a:gd name="connsiteY3" fmla="*/ 23861 h 24720"/>
                <a:gd name="connsiteX4" fmla="*/ 0 w 21600"/>
                <a:gd name="connsiteY4" fmla="*/ 0 h 24720"/>
                <a:gd name="connsiteX0" fmla="*/ 0 w 21600"/>
                <a:gd name="connsiteY0" fmla="*/ 0 h 23861"/>
                <a:gd name="connsiteX1" fmla="*/ 21600 w 21600"/>
                <a:gd name="connsiteY1" fmla="*/ 0 h 23861"/>
                <a:gd name="connsiteX2" fmla="*/ 21600 w 21600"/>
                <a:gd name="connsiteY2" fmla="*/ 17322 h 23861"/>
                <a:gd name="connsiteX3" fmla="*/ 267 w 21600"/>
                <a:gd name="connsiteY3" fmla="*/ 23861 h 23861"/>
                <a:gd name="connsiteX4" fmla="*/ 0 w 21600"/>
                <a:gd name="connsiteY4" fmla="*/ 0 h 23861"/>
                <a:gd name="connsiteX0" fmla="*/ 0 w 21600"/>
                <a:gd name="connsiteY0" fmla="*/ 0 h 23861"/>
                <a:gd name="connsiteX1" fmla="*/ 21600 w 21600"/>
                <a:gd name="connsiteY1" fmla="*/ 0 h 23861"/>
                <a:gd name="connsiteX2" fmla="*/ 21600 w 21600"/>
                <a:gd name="connsiteY2" fmla="*/ 17322 h 23861"/>
                <a:gd name="connsiteX3" fmla="*/ 267 w 21600"/>
                <a:gd name="connsiteY3" fmla="*/ 23861 h 23861"/>
                <a:gd name="connsiteX4" fmla="*/ 0 w 21600"/>
                <a:gd name="connsiteY4" fmla="*/ 0 h 23861"/>
                <a:gd name="connsiteX0" fmla="*/ 0 w 21600"/>
                <a:gd name="connsiteY0" fmla="*/ 589 h 24450"/>
                <a:gd name="connsiteX1" fmla="*/ 21600 w 21600"/>
                <a:gd name="connsiteY1" fmla="*/ 589 h 24450"/>
                <a:gd name="connsiteX2" fmla="*/ 21600 w 21600"/>
                <a:gd name="connsiteY2" fmla="*/ 17911 h 24450"/>
                <a:gd name="connsiteX3" fmla="*/ 267 w 21600"/>
                <a:gd name="connsiteY3" fmla="*/ 24450 h 24450"/>
                <a:gd name="connsiteX4" fmla="*/ 0 w 21600"/>
                <a:gd name="connsiteY4" fmla="*/ 589 h 24450"/>
                <a:gd name="connsiteX0" fmla="*/ 0 w 21689"/>
                <a:gd name="connsiteY0" fmla="*/ 5892 h 29753"/>
                <a:gd name="connsiteX1" fmla="*/ 21689 w 21689"/>
                <a:gd name="connsiteY1" fmla="*/ 0 h 29753"/>
                <a:gd name="connsiteX2" fmla="*/ 21600 w 21689"/>
                <a:gd name="connsiteY2" fmla="*/ 23214 h 29753"/>
                <a:gd name="connsiteX3" fmla="*/ 267 w 21689"/>
                <a:gd name="connsiteY3" fmla="*/ 29753 h 29753"/>
                <a:gd name="connsiteX4" fmla="*/ 0 w 21689"/>
                <a:gd name="connsiteY4" fmla="*/ 5892 h 29753"/>
                <a:gd name="connsiteX0" fmla="*/ 0 w 21689"/>
                <a:gd name="connsiteY0" fmla="*/ 5892 h 29753"/>
                <a:gd name="connsiteX1" fmla="*/ 21689 w 21689"/>
                <a:gd name="connsiteY1" fmla="*/ 0 h 29753"/>
                <a:gd name="connsiteX2" fmla="*/ 21600 w 21689"/>
                <a:gd name="connsiteY2" fmla="*/ 23214 h 29753"/>
                <a:gd name="connsiteX3" fmla="*/ 267 w 21689"/>
                <a:gd name="connsiteY3" fmla="*/ 29753 h 29753"/>
                <a:gd name="connsiteX4" fmla="*/ 0 w 21689"/>
                <a:gd name="connsiteY4" fmla="*/ 5892 h 29753"/>
                <a:gd name="connsiteX0" fmla="*/ 0 w 21689"/>
                <a:gd name="connsiteY0" fmla="*/ 5892 h 29753"/>
                <a:gd name="connsiteX1" fmla="*/ 21689 w 21689"/>
                <a:gd name="connsiteY1" fmla="*/ 0 h 29753"/>
                <a:gd name="connsiteX2" fmla="*/ 21600 w 21689"/>
                <a:gd name="connsiteY2" fmla="*/ 23214 h 29753"/>
                <a:gd name="connsiteX3" fmla="*/ 267 w 21689"/>
                <a:gd name="connsiteY3" fmla="*/ 29753 h 29753"/>
                <a:gd name="connsiteX4" fmla="*/ 0 w 21689"/>
                <a:gd name="connsiteY4" fmla="*/ 5892 h 29753"/>
                <a:gd name="connsiteX0" fmla="*/ 0 w 21689"/>
                <a:gd name="connsiteY0" fmla="*/ 5892 h 29753"/>
                <a:gd name="connsiteX1" fmla="*/ 21689 w 21689"/>
                <a:gd name="connsiteY1" fmla="*/ 0 h 29753"/>
                <a:gd name="connsiteX2" fmla="*/ 21600 w 21689"/>
                <a:gd name="connsiteY2" fmla="*/ 23214 h 29753"/>
                <a:gd name="connsiteX3" fmla="*/ 267 w 21689"/>
                <a:gd name="connsiteY3" fmla="*/ 29753 h 29753"/>
                <a:gd name="connsiteX4" fmla="*/ 0 w 21689"/>
                <a:gd name="connsiteY4" fmla="*/ 5892 h 29753"/>
                <a:gd name="connsiteX0" fmla="*/ 0 w 21689"/>
                <a:gd name="connsiteY0" fmla="*/ 5892 h 29753"/>
                <a:gd name="connsiteX1" fmla="*/ 21689 w 21689"/>
                <a:gd name="connsiteY1" fmla="*/ 0 h 29753"/>
                <a:gd name="connsiteX2" fmla="*/ 21600 w 21689"/>
                <a:gd name="connsiteY2" fmla="*/ 23214 h 29753"/>
                <a:gd name="connsiteX3" fmla="*/ 267 w 21689"/>
                <a:gd name="connsiteY3" fmla="*/ 29753 h 29753"/>
                <a:gd name="connsiteX4" fmla="*/ 0 w 21689"/>
                <a:gd name="connsiteY4" fmla="*/ 5892 h 29753"/>
                <a:gd name="connsiteX0" fmla="*/ 0 w 21689"/>
                <a:gd name="connsiteY0" fmla="*/ 5892 h 29753"/>
                <a:gd name="connsiteX1" fmla="*/ 21689 w 21689"/>
                <a:gd name="connsiteY1" fmla="*/ 0 h 29753"/>
                <a:gd name="connsiteX2" fmla="*/ 21600 w 21689"/>
                <a:gd name="connsiteY2" fmla="*/ 23214 h 29753"/>
                <a:gd name="connsiteX3" fmla="*/ 267 w 21689"/>
                <a:gd name="connsiteY3" fmla="*/ 29753 h 29753"/>
                <a:gd name="connsiteX4" fmla="*/ 0 w 21689"/>
                <a:gd name="connsiteY4" fmla="*/ 5892 h 29753"/>
                <a:gd name="connsiteX0" fmla="*/ 0 w 21689"/>
                <a:gd name="connsiteY0" fmla="*/ 5892 h 29753"/>
                <a:gd name="connsiteX1" fmla="*/ 21689 w 21689"/>
                <a:gd name="connsiteY1" fmla="*/ 0 h 29753"/>
                <a:gd name="connsiteX2" fmla="*/ 21600 w 21689"/>
                <a:gd name="connsiteY2" fmla="*/ 23214 h 29753"/>
                <a:gd name="connsiteX3" fmla="*/ 267 w 21689"/>
                <a:gd name="connsiteY3" fmla="*/ 29753 h 29753"/>
                <a:gd name="connsiteX4" fmla="*/ 0 w 21689"/>
                <a:gd name="connsiteY4" fmla="*/ 5892 h 29753"/>
                <a:gd name="connsiteX0" fmla="*/ 0 w 21492"/>
                <a:gd name="connsiteY0" fmla="*/ 7738 h 29753"/>
                <a:gd name="connsiteX1" fmla="*/ 21492 w 21492"/>
                <a:gd name="connsiteY1" fmla="*/ 0 h 29753"/>
                <a:gd name="connsiteX2" fmla="*/ 21403 w 21492"/>
                <a:gd name="connsiteY2" fmla="*/ 23214 h 29753"/>
                <a:gd name="connsiteX3" fmla="*/ 70 w 21492"/>
                <a:gd name="connsiteY3" fmla="*/ 29753 h 29753"/>
                <a:gd name="connsiteX4" fmla="*/ 0 w 21492"/>
                <a:gd name="connsiteY4" fmla="*/ 7738 h 29753"/>
                <a:gd name="connsiteX0" fmla="*/ 0 w 21623"/>
                <a:gd name="connsiteY0" fmla="*/ 6000 h 29753"/>
                <a:gd name="connsiteX1" fmla="*/ 21623 w 21623"/>
                <a:gd name="connsiteY1" fmla="*/ 0 h 29753"/>
                <a:gd name="connsiteX2" fmla="*/ 21534 w 21623"/>
                <a:gd name="connsiteY2" fmla="*/ 23214 h 29753"/>
                <a:gd name="connsiteX3" fmla="*/ 201 w 21623"/>
                <a:gd name="connsiteY3" fmla="*/ 29753 h 29753"/>
                <a:gd name="connsiteX4" fmla="*/ 0 w 21623"/>
                <a:gd name="connsiteY4" fmla="*/ 6000 h 29753"/>
                <a:gd name="connsiteX0" fmla="*/ 0 w 21623"/>
                <a:gd name="connsiteY0" fmla="*/ 6000 h 29753"/>
                <a:gd name="connsiteX1" fmla="*/ 21623 w 21623"/>
                <a:gd name="connsiteY1" fmla="*/ 0 h 29753"/>
                <a:gd name="connsiteX2" fmla="*/ 21534 w 21623"/>
                <a:gd name="connsiteY2" fmla="*/ 23214 h 29753"/>
                <a:gd name="connsiteX3" fmla="*/ 201 w 21623"/>
                <a:gd name="connsiteY3" fmla="*/ 29753 h 29753"/>
                <a:gd name="connsiteX4" fmla="*/ 0 w 21623"/>
                <a:gd name="connsiteY4" fmla="*/ 6000 h 29753"/>
                <a:gd name="connsiteX0" fmla="*/ 119 w 21742"/>
                <a:gd name="connsiteY0" fmla="*/ 6000 h 29753"/>
                <a:gd name="connsiteX1" fmla="*/ 21742 w 21742"/>
                <a:gd name="connsiteY1" fmla="*/ 0 h 29753"/>
                <a:gd name="connsiteX2" fmla="*/ 21653 w 21742"/>
                <a:gd name="connsiteY2" fmla="*/ 23214 h 29753"/>
                <a:gd name="connsiteX3" fmla="*/ 2 w 21742"/>
                <a:gd name="connsiteY3" fmla="*/ 29753 h 29753"/>
                <a:gd name="connsiteX4" fmla="*/ 119 w 21742"/>
                <a:gd name="connsiteY4" fmla="*/ 6000 h 29753"/>
                <a:gd name="connsiteX0" fmla="*/ 119 w 21742"/>
                <a:gd name="connsiteY0" fmla="*/ 6000 h 29753"/>
                <a:gd name="connsiteX1" fmla="*/ 21742 w 21742"/>
                <a:gd name="connsiteY1" fmla="*/ 0 h 29753"/>
                <a:gd name="connsiteX2" fmla="*/ 21653 w 21742"/>
                <a:gd name="connsiteY2" fmla="*/ 23214 h 29753"/>
                <a:gd name="connsiteX3" fmla="*/ 2 w 21742"/>
                <a:gd name="connsiteY3" fmla="*/ 29753 h 29753"/>
                <a:gd name="connsiteX4" fmla="*/ 119 w 21742"/>
                <a:gd name="connsiteY4" fmla="*/ 6000 h 29753"/>
                <a:gd name="connsiteX0" fmla="*/ 119 w 21742"/>
                <a:gd name="connsiteY0" fmla="*/ 6000 h 29753"/>
                <a:gd name="connsiteX1" fmla="*/ 21742 w 21742"/>
                <a:gd name="connsiteY1" fmla="*/ 0 h 29753"/>
                <a:gd name="connsiteX2" fmla="*/ 21653 w 21742"/>
                <a:gd name="connsiteY2" fmla="*/ 23214 h 29753"/>
                <a:gd name="connsiteX3" fmla="*/ 2 w 21742"/>
                <a:gd name="connsiteY3" fmla="*/ 29753 h 29753"/>
                <a:gd name="connsiteX4" fmla="*/ 119 w 21742"/>
                <a:gd name="connsiteY4" fmla="*/ 6000 h 29753"/>
                <a:gd name="connsiteX0" fmla="*/ 119 w 21742"/>
                <a:gd name="connsiteY0" fmla="*/ 6000 h 29753"/>
                <a:gd name="connsiteX1" fmla="*/ 21742 w 21742"/>
                <a:gd name="connsiteY1" fmla="*/ 0 h 29753"/>
                <a:gd name="connsiteX2" fmla="*/ 21653 w 21742"/>
                <a:gd name="connsiteY2" fmla="*/ 23214 h 29753"/>
                <a:gd name="connsiteX3" fmla="*/ 2 w 21742"/>
                <a:gd name="connsiteY3" fmla="*/ 29753 h 29753"/>
                <a:gd name="connsiteX4" fmla="*/ 119 w 21742"/>
                <a:gd name="connsiteY4" fmla="*/ 6000 h 29753"/>
                <a:gd name="connsiteX0" fmla="*/ 119 w 21742"/>
                <a:gd name="connsiteY0" fmla="*/ 6138 h 29753"/>
                <a:gd name="connsiteX1" fmla="*/ 21742 w 21742"/>
                <a:gd name="connsiteY1" fmla="*/ 0 h 29753"/>
                <a:gd name="connsiteX2" fmla="*/ 21653 w 21742"/>
                <a:gd name="connsiteY2" fmla="*/ 23214 h 29753"/>
                <a:gd name="connsiteX3" fmla="*/ 2 w 21742"/>
                <a:gd name="connsiteY3" fmla="*/ 29753 h 29753"/>
                <a:gd name="connsiteX4" fmla="*/ 119 w 21742"/>
                <a:gd name="connsiteY4" fmla="*/ 6138 h 29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2" h="29753">
                  <a:moveTo>
                    <a:pt x="119" y="6138"/>
                  </a:moveTo>
                  <a:cubicBezTo>
                    <a:pt x="6242" y="7010"/>
                    <a:pt x="12408" y="0"/>
                    <a:pt x="21742" y="0"/>
                  </a:cubicBezTo>
                  <a:cubicBezTo>
                    <a:pt x="21712" y="7738"/>
                    <a:pt x="21683" y="15476"/>
                    <a:pt x="21653" y="23214"/>
                  </a:cubicBezTo>
                  <a:cubicBezTo>
                    <a:pt x="10853" y="23214"/>
                    <a:pt x="15277" y="28855"/>
                    <a:pt x="2" y="29753"/>
                  </a:cubicBezTo>
                  <a:cubicBezTo>
                    <a:pt x="-21" y="22415"/>
                    <a:pt x="142" y="13476"/>
                    <a:pt x="119" y="6138"/>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25" name="Document 4">
              <a:extLst>
                <a:ext uri="{FF2B5EF4-FFF2-40B4-BE49-F238E27FC236}">
                  <a16:creationId xmlns:a16="http://schemas.microsoft.com/office/drawing/2014/main" id="{70A1094C-5951-0E11-BA30-513018BCD6A1}"/>
                </a:ext>
              </a:extLst>
            </p:cNvPr>
            <p:cNvSpPr/>
            <p:nvPr/>
          </p:nvSpPr>
          <p:spPr>
            <a:xfrm rot="10800000" flipH="1">
              <a:off x="2632451" y="4951919"/>
              <a:ext cx="2732298" cy="809706"/>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0 h 19254"/>
                <a:gd name="connsiteX1" fmla="*/ 21600 w 21600"/>
                <a:gd name="connsiteY1" fmla="*/ 0 h 19254"/>
                <a:gd name="connsiteX2" fmla="*/ 21600 w 21600"/>
                <a:gd name="connsiteY2" fmla="*/ 17322 h 19254"/>
                <a:gd name="connsiteX3" fmla="*/ 0 w 21600"/>
                <a:gd name="connsiteY3" fmla="*/ 17674 h 19254"/>
                <a:gd name="connsiteX4" fmla="*/ 0 w 21600"/>
                <a:gd name="connsiteY4" fmla="*/ 0 h 19254"/>
                <a:gd name="connsiteX0" fmla="*/ 0 w 21600"/>
                <a:gd name="connsiteY0" fmla="*/ 0 h 18269"/>
                <a:gd name="connsiteX1" fmla="*/ 21600 w 21600"/>
                <a:gd name="connsiteY1" fmla="*/ 0 h 18269"/>
                <a:gd name="connsiteX2" fmla="*/ 21600 w 21600"/>
                <a:gd name="connsiteY2" fmla="*/ 17322 h 18269"/>
                <a:gd name="connsiteX3" fmla="*/ 0 w 21600"/>
                <a:gd name="connsiteY3" fmla="*/ 17674 h 18269"/>
                <a:gd name="connsiteX4" fmla="*/ 0 w 21600"/>
                <a:gd name="connsiteY4" fmla="*/ 0 h 18269"/>
                <a:gd name="connsiteX0" fmla="*/ 0 w 21600"/>
                <a:gd name="connsiteY0" fmla="*/ 0 h 18160"/>
                <a:gd name="connsiteX1" fmla="*/ 21600 w 21600"/>
                <a:gd name="connsiteY1" fmla="*/ 0 h 18160"/>
                <a:gd name="connsiteX2" fmla="*/ 21341 w 21600"/>
                <a:gd name="connsiteY2" fmla="*/ 16666 h 18160"/>
                <a:gd name="connsiteX3" fmla="*/ 0 w 21600"/>
                <a:gd name="connsiteY3" fmla="*/ 17674 h 18160"/>
                <a:gd name="connsiteX4" fmla="*/ 0 w 21600"/>
                <a:gd name="connsiteY4" fmla="*/ 0 h 18160"/>
                <a:gd name="connsiteX0" fmla="*/ 0 w 21600"/>
                <a:gd name="connsiteY0" fmla="*/ 0 h 16666"/>
                <a:gd name="connsiteX1" fmla="*/ 21600 w 21600"/>
                <a:gd name="connsiteY1" fmla="*/ 0 h 16666"/>
                <a:gd name="connsiteX2" fmla="*/ 21341 w 21600"/>
                <a:gd name="connsiteY2" fmla="*/ 16666 h 16666"/>
                <a:gd name="connsiteX3" fmla="*/ 92 w 21600"/>
                <a:gd name="connsiteY3" fmla="*/ 15022 h 16666"/>
                <a:gd name="connsiteX4" fmla="*/ 0 w 21600"/>
                <a:gd name="connsiteY4" fmla="*/ 0 h 16666"/>
                <a:gd name="connsiteX0" fmla="*/ 0 w 21600"/>
                <a:gd name="connsiteY0" fmla="*/ 0 h 17916"/>
                <a:gd name="connsiteX1" fmla="*/ 21600 w 21600"/>
                <a:gd name="connsiteY1" fmla="*/ 0 h 17916"/>
                <a:gd name="connsiteX2" fmla="*/ 21341 w 21600"/>
                <a:gd name="connsiteY2" fmla="*/ 16666 h 17916"/>
                <a:gd name="connsiteX3" fmla="*/ 92 w 21600"/>
                <a:gd name="connsiteY3" fmla="*/ 15022 h 17916"/>
                <a:gd name="connsiteX4" fmla="*/ 0 w 21600"/>
                <a:gd name="connsiteY4" fmla="*/ 0 h 17916"/>
                <a:gd name="connsiteX0" fmla="*/ 0 w 21639"/>
                <a:gd name="connsiteY0" fmla="*/ 0 h 24915"/>
                <a:gd name="connsiteX1" fmla="*/ 21600 w 21639"/>
                <a:gd name="connsiteY1" fmla="*/ 0 h 24915"/>
                <a:gd name="connsiteX2" fmla="*/ 21616 w 21639"/>
                <a:gd name="connsiteY2" fmla="*/ 24915 h 24915"/>
                <a:gd name="connsiteX3" fmla="*/ 92 w 21639"/>
                <a:gd name="connsiteY3" fmla="*/ 15022 h 24915"/>
                <a:gd name="connsiteX4" fmla="*/ 0 w 21639"/>
                <a:gd name="connsiteY4" fmla="*/ 0 h 24915"/>
                <a:gd name="connsiteX0" fmla="*/ 91 w 21552"/>
                <a:gd name="connsiteY0" fmla="*/ 0 h 42740"/>
                <a:gd name="connsiteX1" fmla="*/ 21513 w 21552"/>
                <a:gd name="connsiteY1" fmla="*/ 17825 h 42740"/>
                <a:gd name="connsiteX2" fmla="*/ 21529 w 21552"/>
                <a:gd name="connsiteY2" fmla="*/ 42740 h 42740"/>
                <a:gd name="connsiteX3" fmla="*/ 5 w 21552"/>
                <a:gd name="connsiteY3" fmla="*/ 32847 h 42740"/>
                <a:gd name="connsiteX4" fmla="*/ 91 w 21552"/>
                <a:gd name="connsiteY4" fmla="*/ 0 h 42740"/>
                <a:gd name="connsiteX0" fmla="*/ 91 w 21539"/>
                <a:gd name="connsiteY0" fmla="*/ 0 h 42740"/>
                <a:gd name="connsiteX1" fmla="*/ 21246 w 21539"/>
                <a:gd name="connsiteY1" fmla="*/ 10459 h 42740"/>
                <a:gd name="connsiteX2" fmla="*/ 21529 w 21539"/>
                <a:gd name="connsiteY2" fmla="*/ 42740 h 42740"/>
                <a:gd name="connsiteX3" fmla="*/ 5 w 21539"/>
                <a:gd name="connsiteY3" fmla="*/ 32847 h 42740"/>
                <a:gd name="connsiteX4" fmla="*/ 91 w 21539"/>
                <a:gd name="connsiteY4" fmla="*/ 0 h 42740"/>
                <a:gd name="connsiteX0" fmla="*/ 91 w 21539"/>
                <a:gd name="connsiteY0" fmla="*/ 0 h 42740"/>
                <a:gd name="connsiteX1" fmla="*/ 21246 w 21539"/>
                <a:gd name="connsiteY1" fmla="*/ 10459 h 42740"/>
                <a:gd name="connsiteX2" fmla="*/ 21529 w 21539"/>
                <a:gd name="connsiteY2" fmla="*/ 42740 h 42740"/>
                <a:gd name="connsiteX3" fmla="*/ 5 w 21539"/>
                <a:gd name="connsiteY3" fmla="*/ 32847 h 42740"/>
                <a:gd name="connsiteX4" fmla="*/ 91 w 21539"/>
                <a:gd name="connsiteY4" fmla="*/ 0 h 42740"/>
                <a:gd name="connsiteX0" fmla="*/ 91 w 21539"/>
                <a:gd name="connsiteY0" fmla="*/ 0 h 42740"/>
                <a:gd name="connsiteX1" fmla="*/ 21246 w 21539"/>
                <a:gd name="connsiteY1" fmla="*/ 10459 h 42740"/>
                <a:gd name="connsiteX2" fmla="*/ 21529 w 21539"/>
                <a:gd name="connsiteY2" fmla="*/ 42740 h 42740"/>
                <a:gd name="connsiteX3" fmla="*/ 5 w 21539"/>
                <a:gd name="connsiteY3" fmla="*/ 32847 h 42740"/>
                <a:gd name="connsiteX4" fmla="*/ 91 w 21539"/>
                <a:gd name="connsiteY4" fmla="*/ 0 h 42740"/>
                <a:gd name="connsiteX0" fmla="*/ 91 w 21539"/>
                <a:gd name="connsiteY0" fmla="*/ 0 h 42740"/>
                <a:gd name="connsiteX1" fmla="*/ 21246 w 21539"/>
                <a:gd name="connsiteY1" fmla="*/ 10459 h 42740"/>
                <a:gd name="connsiteX2" fmla="*/ 21529 w 21539"/>
                <a:gd name="connsiteY2" fmla="*/ 42740 h 42740"/>
                <a:gd name="connsiteX3" fmla="*/ 5 w 21539"/>
                <a:gd name="connsiteY3" fmla="*/ 32847 h 42740"/>
                <a:gd name="connsiteX4" fmla="*/ 91 w 21539"/>
                <a:gd name="connsiteY4" fmla="*/ 0 h 42740"/>
                <a:gd name="connsiteX0" fmla="*/ 91 w 21539"/>
                <a:gd name="connsiteY0" fmla="*/ 0 h 42740"/>
                <a:gd name="connsiteX1" fmla="*/ 21246 w 21539"/>
                <a:gd name="connsiteY1" fmla="*/ 10459 h 42740"/>
                <a:gd name="connsiteX2" fmla="*/ 21529 w 21539"/>
                <a:gd name="connsiteY2" fmla="*/ 42740 h 42740"/>
                <a:gd name="connsiteX3" fmla="*/ 5 w 21539"/>
                <a:gd name="connsiteY3" fmla="*/ 32847 h 42740"/>
                <a:gd name="connsiteX4" fmla="*/ 91 w 21539"/>
                <a:gd name="connsiteY4" fmla="*/ 0 h 42740"/>
                <a:gd name="connsiteX0" fmla="*/ 0 w 21878"/>
                <a:gd name="connsiteY0" fmla="*/ 0 h 43301"/>
                <a:gd name="connsiteX1" fmla="*/ 21585 w 21878"/>
                <a:gd name="connsiteY1" fmla="*/ 11020 h 43301"/>
                <a:gd name="connsiteX2" fmla="*/ 21868 w 21878"/>
                <a:gd name="connsiteY2" fmla="*/ 43301 h 43301"/>
                <a:gd name="connsiteX3" fmla="*/ 344 w 21878"/>
                <a:gd name="connsiteY3" fmla="*/ 33408 h 43301"/>
                <a:gd name="connsiteX4" fmla="*/ 0 w 21878"/>
                <a:gd name="connsiteY4" fmla="*/ 0 h 43301"/>
                <a:gd name="connsiteX0" fmla="*/ 0 w 21919"/>
                <a:gd name="connsiteY0" fmla="*/ 0 h 43301"/>
                <a:gd name="connsiteX1" fmla="*/ 21919 w 21919"/>
                <a:gd name="connsiteY1" fmla="*/ 23361 h 43301"/>
                <a:gd name="connsiteX2" fmla="*/ 21868 w 21919"/>
                <a:gd name="connsiteY2" fmla="*/ 43301 h 43301"/>
                <a:gd name="connsiteX3" fmla="*/ 344 w 21919"/>
                <a:gd name="connsiteY3" fmla="*/ 33408 h 43301"/>
                <a:gd name="connsiteX4" fmla="*/ 0 w 21919"/>
                <a:gd name="connsiteY4" fmla="*/ 0 h 43301"/>
                <a:gd name="connsiteX0" fmla="*/ 0 w 21875"/>
                <a:gd name="connsiteY0" fmla="*/ 0 h 43301"/>
                <a:gd name="connsiteX1" fmla="*/ 21346 w 21875"/>
                <a:gd name="connsiteY1" fmla="*/ 15508 h 43301"/>
                <a:gd name="connsiteX2" fmla="*/ 21868 w 21875"/>
                <a:gd name="connsiteY2" fmla="*/ 43301 h 43301"/>
                <a:gd name="connsiteX3" fmla="*/ 344 w 21875"/>
                <a:gd name="connsiteY3" fmla="*/ 33408 h 43301"/>
                <a:gd name="connsiteX4" fmla="*/ 0 w 21875"/>
                <a:gd name="connsiteY4" fmla="*/ 0 h 43301"/>
                <a:gd name="connsiteX0" fmla="*/ 0 w 21346"/>
                <a:gd name="connsiteY0" fmla="*/ 0 h 35572"/>
                <a:gd name="connsiteX1" fmla="*/ 21346 w 21346"/>
                <a:gd name="connsiteY1" fmla="*/ 15508 h 35572"/>
                <a:gd name="connsiteX2" fmla="*/ 18333 w 21346"/>
                <a:gd name="connsiteY2" fmla="*/ 32502 h 35572"/>
                <a:gd name="connsiteX3" fmla="*/ 344 w 21346"/>
                <a:gd name="connsiteY3" fmla="*/ 33408 h 35572"/>
                <a:gd name="connsiteX4" fmla="*/ 0 w 21346"/>
                <a:gd name="connsiteY4" fmla="*/ 0 h 35572"/>
                <a:gd name="connsiteX0" fmla="*/ 0 w 21346"/>
                <a:gd name="connsiteY0" fmla="*/ 0 h 42319"/>
                <a:gd name="connsiteX1" fmla="*/ 21346 w 21346"/>
                <a:gd name="connsiteY1" fmla="*/ 15508 h 42319"/>
                <a:gd name="connsiteX2" fmla="*/ 21295 w 21346"/>
                <a:gd name="connsiteY2" fmla="*/ 42319 h 42319"/>
                <a:gd name="connsiteX3" fmla="*/ 344 w 21346"/>
                <a:gd name="connsiteY3" fmla="*/ 33408 h 42319"/>
                <a:gd name="connsiteX4" fmla="*/ 0 w 21346"/>
                <a:gd name="connsiteY4" fmla="*/ 0 h 42319"/>
                <a:gd name="connsiteX0" fmla="*/ 0 w 21346"/>
                <a:gd name="connsiteY0" fmla="*/ 0 h 42319"/>
                <a:gd name="connsiteX1" fmla="*/ 21346 w 21346"/>
                <a:gd name="connsiteY1" fmla="*/ 15508 h 42319"/>
                <a:gd name="connsiteX2" fmla="*/ 21295 w 21346"/>
                <a:gd name="connsiteY2" fmla="*/ 42319 h 42319"/>
                <a:gd name="connsiteX3" fmla="*/ 344 w 21346"/>
                <a:gd name="connsiteY3" fmla="*/ 33408 h 42319"/>
                <a:gd name="connsiteX4" fmla="*/ 0 w 21346"/>
                <a:gd name="connsiteY4" fmla="*/ 0 h 42319"/>
                <a:gd name="connsiteX0" fmla="*/ 0 w 21346"/>
                <a:gd name="connsiteY0" fmla="*/ 0 h 42319"/>
                <a:gd name="connsiteX1" fmla="*/ 21346 w 21346"/>
                <a:gd name="connsiteY1" fmla="*/ 15508 h 42319"/>
                <a:gd name="connsiteX2" fmla="*/ 21295 w 21346"/>
                <a:gd name="connsiteY2" fmla="*/ 42319 h 42319"/>
                <a:gd name="connsiteX3" fmla="*/ 344 w 21346"/>
                <a:gd name="connsiteY3" fmla="*/ 33408 h 42319"/>
                <a:gd name="connsiteX4" fmla="*/ 0 w 21346"/>
                <a:gd name="connsiteY4" fmla="*/ 0 h 42319"/>
                <a:gd name="connsiteX0" fmla="*/ 0 w 21346"/>
                <a:gd name="connsiteY0" fmla="*/ 0 h 42319"/>
                <a:gd name="connsiteX1" fmla="*/ 21346 w 21346"/>
                <a:gd name="connsiteY1" fmla="*/ 15508 h 42319"/>
                <a:gd name="connsiteX2" fmla="*/ 21295 w 21346"/>
                <a:gd name="connsiteY2" fmla="*/ 42319 h 42319"/>
                <a:gd name="connsiteX3" fmla="*/ 344 w 21346"/>
                <a:gd name="connsiteY3" fmla="*/ 33408 h 42319"/>
                <a:gd name="connsiteX4" fmla="*/ 0 w 21346"/>
                <a:gd name="connsiteY4" fmla="*/ 0 h 42319"/>
                <a:gd name="connsiteX0" fmla="*/ 0 w 21346"/>
                <a:gd name="connsiteY0" fmla="*/ 0 h 42319"/>
                <a:gd name="connsiteX1" fmla="*/ 21346 w 21346"/>
                <a:gd name="connsiteY1" fmla="*/ 15508 h 42319"/>
                <a:gd name="connsiteX2" fmla="*/ 21295 w 21346"/>
                <a:gd name="connsiteY2" fmla="*/ 42319 h 42319"/>
                <a:gd name="connsiteX3" fmla="*/ 344 w 21346"/>
                <a:gd name="connsiteY3" fmla="*/ 33408 h 42319"/>
                <a:gd name="connsiteX4" fmla="*/ 0 w 21346"/>
                <a:gd name="connsiteY4" fmla="*/ 0 h 42319"/>
                <a:gd name="connsiteX0" fmla="*/ 0 w 21346"/>
                <a:gd name="connsiteY0" fmla="*/ 0 h 42319"/>
                <a:gd name="connsiteX1" fmla="*/ 21346 w 21346"/>
                <a:gd name="connsiteY1" fmla="*/ 15508 h 42319"/>
                <a:gd name="connsiteX2" fmla="*/ 21295 w 21346"/>
                <a:gd name="connsiteY2" fmla="*/ 42319 h 42319"/>
                <a:gd name="connsiteX3" fmla="*/ 344 w 21346"/>
                <a:gd name="connsiteY3" fmla="*/ 33408 h 42319"/>
                <a:gd name="connsiteX4" fmla="*/ 0 w 21346"/>
                <a:gd name="connsiteY4" fmla="*/ 0 h 42319"/>
                <a:gd name="connsiteX0" fmla="*/ 0 w 21155"/>
                <a:gd name="connsiteY0" fmla="*/ 0 h 38112"/>
                <a:gd name="connsiteX1" fmla="*/ 21155 w 21155"/>
                <a:gd name="connsiteY1" fmla="*/ 11301 h 38112"/>
                <a:gd name="connsiteX2" fmla="*/ 21104 w 21155"/>
                <a:gd name="connsiteY2" fmla="*/ 38112 h 38112"/>
                <a:gd name="connsiteX3" fmla="*/ 153 w 21155"/>
                <a:gd name="connsiteY3" fmla="*/ 29201 h 38112"/>
                <a:gd name="connsiteX4" fmla="*/ 0 w 21155"/>
                <a:gd name="connsiteY4" fmla="*/ 0 h 38112"/>
                <a:gd name="connsiteX0" fmla="*/ 91 w 21007"/>
                <a:gd name="connsiteY0" fmla="*/ 0 h 34606"/>
                <a:gd name="connsiteX1" fmla="*/ 21007 w 21007"/>
                <a:gd name="connsiteY1" fmla="*/ 7795 h 34606"/>
                <a:gd name="connsiteX2" fmla="*/ 20956 w 21007"/>
                <a:gd name="connsiteY2" fmla="*/ 34606 h 34606"/>
                <a:gd name="connsiteX3" fmla="*/ 5 w 21007"/>
                <a:gd name="connsiteY3" fmla="*/ 25695 h 34606"/>
                <a:gd name="connsiteX4" fmla="*/ 91 w 21007"/>
                <a:gd name="connsiteY4" fmla="*/ 0 h 34606"/>
                <a:gd name="connsiteX0" fmla="*/ 0 w 21203"/>
                <a:gd name="connsiteY0" fmla="*/ 0 h 36149"/>
                <a:gd name="connsiteX1" fmla="*/ 21203 w 21203"/>
                <a:gd name="connsiteY1" fmla="*/ 9338 h 36149"/>
                <a:gd name="connsiteX2" fmla="*/ 21152 w 21203"/>
                <a:gd name="connsiteY2" fmla="*/ 36149 h 36149"/>
                <a:gd name="connsiteX3" fmla="*/ 201 w 21203"/>
                <a:gd name="connsiteY3" fmla="*/ 27238 h 36149"/>
                <a:gd name="connsiteX4" fmla="*/ 0 w 21203"/>
                <a:gd name="connsiteY4" fmla="*/ 0 h 36149"/>
                <a:gd name="connsiteX0" fmla="*/ 0 w 21203"/>
                <a:gd name="connsiteY0" fmla="*/ 0 h 36149"/>
                <a:gd name="connsiteX1" fmla="*/ 21203 w 21203"/>
                <a:gd name="connsiteY1" fmla="*/ 9338 h 36149"/>
                <a:gd name="connsiteX2" fmla="*/ 21152 w 21203"/>
                <a:gd name="connsiteY2" fmla="*/ 36149 h 36149"/>
                <a:gd name="connsiteX3" fmla="*/ 201 w 21203"/>
                <a:gd name="connsiteY3" fmla="*/ 27238 h 36149"/>
                <a:gd name="connsiteX4" fmla="*/ 0 w 21203"/>
                <a:gd name="connsiteY4" fmla="*/ 0 h 36149"/>
                <a:gd name="connsiteX0" fmla="*/ 0 w 21203"/>
                <a:gd name="connsiteY0" fmla="*/ 0 h 36149"/>
                <a:gd name="connsiteX1" fmla="*/ 21203 w 21203"/>
                <a:gd name="connsiteY1" fmla="*/ 9338 h 36149"/>
                <a:gd name="connsiteX2" fmla="*/ 21152 w 21203"/>
                <a:gd name="connsiteY2" fmla="*/ 36149 h 36149"/>
                <a:gd name="connsiteX3" fmla="*/ 201 w 21203"/>
                <a:gd name="connsiteY3" fmla="*/ 27238 h 36149"/>
                <a:gd name="connsiteX4" fmla="*/ 0 w 21203"/>
                <a:gd name="connsiteY4" fmla="*/ 0 h 36149"/>
                <a:gd name="connsiteX0" fmla="*/ 0 w 21203"/>
                <a:gd name="connsiteY0" fmla="*/ 0 h 36149"/>
                <a:gd name="connsiteX1" fmla="*/ 21203 w 21203"/>
                <a:gd name="connsiteY1" fmla="*/ 9338 h 36149"/>
                <a:gd name="connsiteX2" fmla="*/ 21152 w 21203"/>
                <a:gd name="connsiteY2" fmla="*/ 36149 h 36149"/>
                <a:gd name="connsiteX3" fmla="*/ 201 w 21203"/>
                <a:gd name="connsiteY3" fmla="*/ 27238 h 36149"/>
                <a:gd name="connsiteX4" fmla="*/ 0 w 21203"/>
                <a:gd name="connsiteY4" fmla="*/ 0 h 36149"/>
                <a:gd name="connsiteX0" fmla="*/ 0 w 21203"/>
                <a:gd name="connsiteY0" fmla="*/ 0 h 36149"/>
                <a:gd name="connsiteX1" fmla="*/ 21203 w 21203"/>
                <a:gd name="connsiteY1" fmla="*/ 8637 h 36149"/>
                <a:gd name="connsiteX2" fmla="*/ 21152 w 21203"/>
                <a:gd name="connsiteY2" fmla="*/ 36149 h 36149"/>
                <a:gd name="connsiteX3" fmla="*/ 201 w 21203"/>
                <a:gd name="connsiteY3" fmla="*/ 27238 h 36149"/>
                <a:gd name="connsiteX4" fmla="*/ 0 w 21203"/>
                <a:gd name="connsiteY4" fmla="*/ 0 h 36149"/>
                <a:gd name="connsiteX0" fmla="*/ 0 w 21203"/>
                <a:gd name="connsiteY0" fmla="*/ 0 h 36149"/>
                <a:gd name="connsiteX1" fmla="*/ 21203 w 21203"/>
                <a:gd name="connsiteY1" fmla="*/ 8637 h 36149"/>
                <a:gd name="connsiteX2" fmla="*/ 21152 w 21203"/>
                <a:gd name="connsiteY2" fmla="*/ 36149 h 36149"/>
                <a:gd name="connsiteX3" fmla="*/ 201 w 21203"/>
                <a:gd name="connsiteY3" fmla="*/ 27238 h 36149"/>
                <a:gd name="connsiteX4" fmla="*/ 0 w 21203"/>
                <a:gd name="connsiteY4" fmla="*/ 0 h 36149"/>
                <a:gd name="connsiteX0" fmla="*/ 0 w 21203"/>
                <a:gd name="connsiteY0" fmla="*/ 0 h 43074"/>
                <a:gd name="connsiteX1" fmla="*/ 21203 w 21203"/>
                <a:gd name="connsiteY1" fmla="*/ 15562 h 43074"/>
                <a:gd name="connsiteX2" fmla="*/ 21152 w 21203"/>
                <a:gd name="connsiteY2" fmla="*/ 43074 h 43074"/>
                <a:gd name="connsiteX3" fmla="*/ 201 w 21203"/>
                <a:gd name="connsiteY3" fmla="*/ 34163 h 43074"/>
                <a:gd name="connsiteX4" fmla="*/ 0 w 21203"/>
                <a:gd name="connsiteY4" fmla="*/ 0 h 43074"/>
                <a:gd name="connsiteX0" fmla="*/ 0 w 21203"/>
                <a:gd name="connsiteY0" fmla="*/ 0 h 43074"/>
                <a:gd name="connsiteX1" fmla="*/ 21203 w 21203"/>
                <a:gd name="connsiteY1" fmla="*/ 15562 h 43074"/>
                <a:gd name="connsiteX2" fmla="*/ 21152 w 21203"/>
                <a:gd name="connsiteY2" fmla="*/ 43074 h 43074"/>
                <a:gd name="connsiteX3" fmla="*/ 201 w 21203"/>
                <a:gd name="connsiteY3" fmla="*/ 34163 h 43074"/>
                <a:gd name="connsiteX4" fmla="*/ 0 w 21203"/>
                <a:gd name="connsiteY4" fmla="*/ 0 h 43074"/>
                <a:gd name="connsiteX0" fmla="*/ 0 w 21203"/>
                <a:gd name="connsiteY0" fmla="*/ 25 h 43099"/>
                <a:gd name="connsiteX1" fmla="*/ 21203 w 21203"/>
                <a:gd name="connsiteY1" fmla="*/ 15587 h 43099"/>
                <a:gd name="connsiteX2" fmla="*/ 21152 w 21203"/>
                <a:gd name="connsiteY2" fmla="*/ 43099 h 43099"/>
                <a:gd name="connsiteX3" fmla="*/ 201 w 21203"/>
                <a:gd name="connsiteY3" fmla="*/ 34188 h 43099"/>
                <a:gd name="connsiteX4" fmla="*/ 0 w 21203"/>
                <a:gd name="connsiteY4" fmla="*/ 25 h 43099"/>
                <a:gd name="connsiteX0" fmla="*/ 87 w 21290"/>
                <a:gd name="connsiteY0" fmla="*/ 25 h 43099"/>
                <a:gd name="connsiteX1" fmla="*/ 21290 w 21290"/>
                <a:gd name="connsiteY1" fmla="*/ 15587 h 43099"/>
                <a:gd name="connsiteX2" fmla="*/ 21239 w 21290"/>
                <a:gd name="connsiteY2" fmla="*/ 43099 h 43099"/>
                <a:gd name="connsiteX3" fmla="*/ 4 w 21290"/>
                <a:gd name="connsiteY3" fmla="*/ 19445 h 43099"/>
                <a:gd name="connsiteX4" fmla="*/ 87 w 21290"/>
                <a:gd name="connsiteY4" fmla="*/ 25 h 43099"/>
                <a:gd name="connsiteX0" fmla="*/ 87 w 21365"/>
                <a:gd name="connsiteY0" fmla="*/ 25 h 31930"/>
                <a:gd name="connsiteX1" fmla="*/ 21290 w 21365"/>
                <a:gd name="connsiteY1" fmla="*/ 15587 h 31930"/>
                <a:gd name="connsiteX2" fmla="*/ 21346 w 21365"/>
                <a:gd name="connsiteY2" fmla="*/ 31930 h 31930"/>
                <a:gd name="connsiteX3" fmla="*/ 4 w 21365"/>
                <a:gd name="connsiteY3" fmla="*/ 19445 h 31930"/>
                <a:gd name="connsiteX4" fmla="*/ 87 w 21365"/>
                <a:gd name="connsiteY4" fmla="*/ 25 h 31930"/>
                <a:gd name="connsiteX0" fmla="*/ 87 w 21290"/>
                <a:gd name="connsiteY0" fmla="*/ 25 h 42205"/>
                <a:gd name="connsiteX1" fmla="*/ 21290 w 21290"/>
                <a:gd name="connsiteY1" fmla="*/ 15587 h 42205"/>
                <a:gd name="connsiteX2" fmla="*/ 21204 w 21290"/>
                <a:gd name="connsiteY2" fmla="*/ 42205 h 42205"/>
                <a:gd name="connsiteX3" fmla="*/ 4 w 21290"/>
                <a:gd name="connsiteY3" fmla="*/ 19445 h 42205"/>
                <a:gd name="connsiteX4" fmla="*/ 87 w 21290"/>
                <a:gd name="connsiteY4" fmla="*/ 25 h 42205"/>
                <a:gd name="connsiteX0" fmla="*/ 87 w 21230"/>
                <a:gd name="connsiteY0" fmla="*/ 19 h 42199"/>
                <a:gd name="connsiteX1" fmla="*/ 21219 w 21230"/>
                <a:gd name="connsiteY1" fmla="*/ 22729 h 42199"/>
                <a:gd name="connsiteX2" fmla="*/ 21204 w 21230"/>
                <a:gd name="connsiteY2" fmla="*/ 42199 h 42199"/>
                <a:gd name="connsiteX3" fmla="*/ 4 w 21230"/>
                <a:gd name="connsiteY3" fmla="*/ 19439 h 42199"/>
                <a:gd name="connsiteX4" fmla="*/ 87 w 21230"/>
                <a:gd name="connsiteY4" fmla="*/ 19 h 42199"/>
                <a:gd name="connsiteX0" fmla="*/ 87 w 21254"/>
                <a:gd name="connsiteY0" fmla="*/ 18 h 42198"/>
                <a:gd name="connsiteX1" fmla="*/ 21254 w 21254"/>
                <a:gd name="connsiteY1" fmla="*/ 23398 h 42198"/>
                <a:gd name="connsiteX2" fmla="*/ 21204 w 21254"/>
                <a:gd name="connsiteY2" fmla="*/ 42198 h 42198"/>
                <a:gd name="connsiteX3" fmla="*/ 4 w 21254"/>
                <a:gd name="connsiteY3" fmla="*/ 19438 h 42198"/>
                <a:gd name="connsiteX4" fmla="*/ 87 w 21254"/>
                <a:gd name="connsiteY4" fmla="*/ 18 h 42198"/>
                <a:gd name="connsiteX0" fmla="*/ 87 w 21254"/>
                <a:gd name="connsiteY0" fmla="*/ 14 h 42194"/>
                <a:gd name="connsiteX1" fmla="*/ 21254 w 21254"/>
                <a:gd name="connsiteY1" fmla="*/ 23394 h 42194"/>
                <a:gd name="connsiteX2" fmla="*/ 21204 w 21254"/>
                <a:gd name="connsiteY2" fmla="*/ 42194 h 42194"/>
                <a:gd name="connsiteX3" fmla="*/ 4 w 21254"/>
                <a:gd name="connsiteY3" fmla="*/ 19434 h 42194"/>
                <a:gd name="connsiteX4" fmla="*/ 87 w 21254"/>
                <a:gd name="connsiteY4" fmla="*/ 14 h 42194"/>
                <a:gd name="connsiteX0" fmla="*/ 87 w 21254"/>
                <a:gd name="connsiteY0" fmla="*/ 16 h 42196"/>
                <a:gd name="connsiteX1" fmla="*/ 21254 w 21254"/>
                <a:gd name="connsiteY1" fmla="*/ 23396 h 42196"/>
                <a:gd name="connsiteX2" fmla="*/ 21204 w 21254"/>
                <a:gd name="connsiteY2" fmla="*/ 42196 h 42196"/>
                <a:gd name="connsiteX3" fmla="*/ 4 w 21254"/>
                <a:gd name="connsiteY3" fmla="*/ 19436 h 42196"/>
                <a:gd name="connsiteX4" fmla="*/ 87 w 21254"/>
                <a:gd name="connsiteY4" fmla="*/ 16 h 42196"/>
                <a:gd name="connsiteX0" fmla="*/ 87 w 21254"/>
                <a:gd name="connsiteY0" fmla="*/ 106 h 42286"/>
                <a:gd name="connsiteX1" fmla="*/ 21254 w 21254"/>
                <a:gd name="connsiteY1" fmla="*/ 23486 h 42286"/>
                <a:gd name="connsiteX2" fmla="*/ 21204 w 21254"/>
                <a:gd name="connsiteY2" fmla="*/ 42286 h 42286"/>
                <a:gd name="connsiteX3" fmla="*/ 4 w 21254"/>
                <a:gd name="connsiteY3" fmla="*/ 19526 h 42286"/>
                <a:gd name="connsiteX4" fmla="*/ 87 w 21254"/>
                <a:gd name="connsiteY4" fmla="*/ 106 h 42286"/>
                <a:gd name="connsiteX0" fmla="*/ 0 w 21480"/>
                <a:gd name="connsiteY0" fmla="*/ 95 h 46289"/>
                <a:gd name="connsiteX1" fmla="*/ 21480 w 21480"/>
                <a:gd name="connsiteY1" fmla="*/ 27489 h 46289"/>
                <a:gd name="connsiteX2" fmla="*/ 21430 w 21480"/>
                <a:gd name="connsiteY2" fmla="*/ 46289 h 46289"/>
                <a:gd name="connsiteX3" fmla="*/ 230 w 21480"/>
                <a:gd name="connsiteY3" fmla="*/ 23529 h 46289"/>
                <a:gd name="connsiteX4" fmla="*/ 0 w 21480"/>
                <a:gd name="connsiteY4" fmla="*/ 95 h 46289"/>
                <a:gd name="connsiteX0" fmla="*/ 0 w 23988"/>
                <a:gd name="connsiteY0" fmla="*/ 95 h 168727"/>
                <a:gd name="connsiteX1" fmla="*/ 21480 w 23988"/>
                <a:gd name="connsiteY1" fmla="*/ 27489 h 168727"/>
                <a:gd name="connsiteX2" fmla="*/ 23986 w 23988"/>
                <a:gd name="connsiteY2" fmla="*/ 168727 h 168727"/>
                <a:gd name="connsiteX3" fmla="*/ 230 w 23988"/>
                <a:gd name="connsiteY3" fmla="*/ 23529 h 168727"/>
                <a:gd name="connsiteX4" fmla="*/ 0 w 23988"/>
                <a:gd name="connsiteY4" fmla="*/ 95 h 168727"/>
                <a:gd name="connsiteX0" fmla="*/ 0 w 25600"/>
                <a:gd name="connsiteY0" fmla="*/ 21 h 168653"/>
                <a:gd name="connsiteX1" fmla="*/ 25600 w 25600"/>
                <a:gd name="connsiteY1" fmla="*/ 161896 h 168653"/>
                <a:gd name="connsiteX2" fmla="*/ 23986 w 25600"/>
                <a:gd name="connsiteY2" fmla="*/ 168653 h 168653"/>
                <a:gd name="connsiteX3" fmla="*/ 230 w 25600"/>
                <a:gd name="connsiteY3" fmla="*/ 23455 h 168653"/>
                <a:gd name="connsiteX4" fmla="*/ 0 w 25600"/>
                <a:gd name="connsiteY4" fmla="*/ 21 h 168653"/>
                <a:gd name="connsiteX0" fmla="*/ 0 w 25600"/>
                <a:gd name="connsiteY0" fmla="*/ 21 h 168653"/>
                <a:gd name="connsiteX1" fmla="*/ 25600 w 25600"/>
                <a:gd name="connsiteY1" fmla="*/ 161896 h 168653"/>
                <a:gd name="connsiteX2" fmla="*/ 23986 w 25600"/>
                <a:gd name="connsiteY2" fmla="*/ 168653 h 168653"/>
                <a:gd name="connsiteX3" fmla="*/ 230 w 25600"/>
                <a:gd name="connsiteY3" fmla="*/ 23455 h 168653"/>
                <a:gd name="connsiteX4" fmla="*/ 0 w 25600"/>
                <a:gd name="connsiteY4" fmla="*/ 21 h 168653"/>
                <a:gd name="connsiteX0" fmla="*/ 38 w 25377"/>
                <a:gd name="connsiteY0" fmla="*/ 9 h 363337"/>
                <a:gd name="connsiteX1" fmla="*/ 25377 w 25377"/>
                <a:gd name="connsiteY1" fmla="*/ 356580 h 363337"/>
                <a:gd name="connsiteX2" fmla="*/ 23763 w 25377"/>
                <a:gd name="connsiteY2" fmla="*/ 363337 h 363337"/>
                <a:gd name="connsiteX3" fmla="*/ 7 w 25377"/>
                <a:gd name="connsiteY3" fmla="*/ 218139 h 363337"/>
                <a:gd name="connsiteX4" fmla="*/ 38 w 25377"/>
                <a:gd name="connsiteY4" fmla="*/ 9 h 363337"/>
                <a:gd name="connsiteX0" fmla="*/ 0 w 25339"/>
                <a:gd name="connsiteY0" fmla="*/ 9 h 363337"/>
                <a:gd name="connsiteX1" fmla="*/ 25339 w 25339"/>
                <a:gd name="connsiteY1" fmla="*/ 356580 h 363337"/>
                <a:gd name="connsiteX2" fmla="*/ 23725 w 25339"/>
                <a:gd name="connsiteY2" fmla="*/ 363337 h 363337"/>
                <a:gd name="connsiteX3" fmla="*/ 21 w 25339"/>
                <a:gd name="connsiteY3" fmla="*/ 21436 h 363337"/>
                <a:gd name="connsiteX4" fmla="*/ 0 w 25339"/>
                <a:gd name="connsiteY4" fmla="*/ 9 h 363337"/>
                <a:gd name="connsiteX0" fmla="*/ 0 w 25339"/>
                <a:gd name="connsiteY0" fmla="*/ 9 h 363337"/>
                <a:gd name="connsiteX1" fmla="*/ 25339 w 25339"/>
                <a:gd name="connsiteY1" fmla="*/ 356580 h 363337"/>
                <a:gd name="connsiteX2" fmla="*/ 23725 w 25339"/>
                <a:gd name="connsiteY2" fmla="*/ 363337 h 363337"/>
                <a:gd name="connsiteX3" fmla="*/ 21 w 25339"/>
                <a:gd name="connsiteY3" fmla="*/ 21436 h 363337"/>
                <a:gd name="connsiteX4" fmla="*/ 0 w 25339"/>
                <a:gd name="connsiteY4" fmla="*/ 9 h 363337"/>
                <a:gd name="connsiteX0" fmla="*/ 0 w 25339"/>
                <a:gd name="connsiteY0" fmla="*/ 9 h 363337"/>
                <a:gd name="connsiteX1" fmla="*/ 25339 w 25339"/>
                <a:gd name="connsiteY1" fmla="*/ 356580 h 363337"/>
                <a:gd name="connsiteX2" fmla="*/ 23725 w 25339"/>
                <a:gd name="connsiteY2" fmla="*/ 363337 h 363337"/>
                <a:gd name="connsiteX3" fmla="*/ 21 w 25339"/>
                <a:gd name="connsiteY3" fmla="*/ 21436 h 363337"/>
                <a:gd name="connsiteX4" fmla="*/ 0 w 25339"/>
                <a:gd name="connsiteY4" fmla="*/ 9 h 363337"/>
                <a:gd name="connsiteX0" fmla="*/ 0 w 25339"/>
                <a:gd name="connsiteY0" fmla="*/ 0 h 363328"/>
                <a:gd name="connsiteX1" fmla="*/ 25339 w 25339"/>
                <a:gd name="connsiteY1" fmla="*/ 356571 h 363328"/>
                <a:gd name="connsiteX2" fmla="*/ 23725 w 25339"/>
                <a:gd name="connsiteY2" fmla="*/ 363328 h 363328"/>
                <a:gd name="connsiteX3" fmla="*/ 21 w 25339"/>
                <a:gd name="connsiteY3" fmla="*/ 21427 h 363328"/>
                <a:gd name="connsiteX4" fmla="*/ 0 w 25339"/>
                <a:gd name="connsiteY4" fmla="*/ 0 h 363328"/>
                <a:gd name="connsiteX0" fmla="*/ 0 w 25339"/>
                <a:gd name="connsiteY0" fmla="*/ 0 h 363328"/>
                <a:gd name="connsiteX1" fmla="*/ 25339 w 25339"/>
                <a:gd name="connsiteY1" fmla="*/ 356571 h 363328"/>
                <a:gd name="connsiteX2" fmla="*/ 23725 w 25339"/>
                <a:gd name="connsiteY2" fmla="*/ 363328 h 363328"/>
                <a:gd name="connsiteX3" fmla="*/ 21 w 25339"/>
                <a:gd name="connsiteY3" fmla="*/ 21427 h 363328"/>
                <a:gd name="connsiteX4" fmla="*/ 0 w 25339"/>
                <a:gd name="connsiteY4" fmla="*/ 0 h 363328"/>
                <a:gd name="connsiteX0" fmla="*/ 0 w 25339"/>
                <a:gd name="connsiteY0" fmla="*/ 0 h 363328"/>
                <a:gd name="connsiteX1" fmla="*/ 25339 w 25339"/>
                <a:gd name="connsiteY1" fmla="*/ 356571 h 363328"/>
                <a:gd name="connsiteX2" fmla="*/ 23725 w 25339"/>
                <a:gd name="connsiteY2" fmla="*/ 363328 h 363328"/>
                <a:gd name="connsiteX3" fmla="*/ 21 w 25339"/>
                <a:gd name="connsiteY3" fmla="*/ 21427 h 363328"/>
                <a:gd name="connsiteX4" fmla="*/ 0 w 25339"/>
                <a:gd name="connsiteY4" fmla="*/ 0 h 363328"/>
                <a:gd name="connsiteX0" fmla="*/ 0 w 25339"/>
                <a:gd name="connsiteY0" fmla="*/ 17945 h 381273"/>
                <a:gd name="connsiteX1" fmla="*/ 25339 w 25339"/>
                <a:gd name="connsiteY1" fmla="*/ 374516 h 381273"/>
                <a:gd name="connsiteX2" fmla="*/ 23725 w 25339"/>
                <a:gd name="connsiteY2" fmla="*/ 381273 h 381273"/>
                <a:gd name="connsiteX3" fmla="*/ 21 w 25339"/>
                <a:gd name="connsiteY3" fmla="*/ 39372 h 381273"/>
                <a:gd name="connsiteX4" fmla="*/ 0 w 25339"/>
                <a:gd name="connsiteY4" fmla="*/ 17945 h 381273"/>
                <a:gd name="connsiteX0" fmla="*/ 0 w 25339"/>
                <a:gd name="connsiteY0" fmla="*/ 21812 h 385140"/>
                <a:gd name="connsiteX1" fmla="*/ 25339 w 25339"/>
                <a:gd name="connsiteY1" fmla="*/ 378383 h 385140"/>
                <a:gd name="connsiteX2" fmla="*/ 23725 w 25339"/>
                <a:gd name="connsiteY2" fmla="*/ 385140 h 385140"/>
                <a:gd name="connsiteX3" fmla="*/ 21 w 25339"/>
                <a:gd name="connsiteY3" fmla="*/ 43239 h 385140"/>
                <a:gd name="connsiteX4" fmla="*/ 0 w 25339"/>
                <a:gd name="connsiteY4" fmla="*/ 21812 h 385140"/>
                <a:gd name="connsiteX0" fmla="*/ 0 w 25339"/>
                <a:gd name="connsiteY0" fmla="*/ 29438 h 392766"/>
                <a:gd name="connsiteX1" fmla="*/ 25339 w 25339"/>
                <a:gd name="connsiteY1" fmla="*/ 386009 h 392766"/>
                <a:gd name="connsiteX2" fmla="*/ 23725 w 25339"/>
                <a:gd name="connsiteY2" fmla="*/ 392766 h 392766"/>
                <a:gd name="connsiteX3" fmla="*/ 21 w 25339"/>
                <a:gd name="connsiteY3" fmla="*/ 50865 h 392766"/>
                <a:gd name="connsiteX4" fmla="*/ 0 w 25339"/>
                <a:gd name="connsiteY4" fmla="*/ 29438 h 392766"/>
                <a:gd name="connsiteX0" fmla="*/ 0 w 25339"/>
                <a:gd name="connsiteY0" fmla="*/ 29438 h 392766"/>
                <a:gd name="connsiteX1" fmla="*/ 25339 w 25339"/>
                <a:gd name="connsiteY1" fmla="*/ 386009 h 392766"/>
                <a:gd name="connsiteX2" fmla="*/ 23725 w 25339"/>
                <a:gd name="connsiteY2" fmla="*/ 392766 h 392766"/>
                <a:gd name="connsiteX3" fmla="*/ 21 w 25339"/>
                <a:gd name="connsiteY3" fmla="*/ 50865 h 392766"/>
                <a:gd name="connsiteX4" fmla="*/ 0 w 25339"/>
                <a:gd name="connsiteY4" fmla="*/ 29438 h 392766"/>
                <a:gd name="connsiteX0" fmla="*/ 0 w 25339"/>
                <a:gd name="connsiteY0" fmla="*/ 27986 h 391314"/>
                <a:gd name="connsiteX1" fmla="*/ 25339 w 25339"/>
                <a:gd name="connsiteY1" fmla="*/ 384557 h 391314"/>
                <a:gd name="connsiteX2" fmla="*/ 23725 w 25339"/>
                <a:gd name="connsiteY2" fmla="*/ 391314 h 391314"/>
                <a:gd name="connsiteX3" fmla="*/ 21 w 25339"/>
                <a:gd name="connsiteY3" fmla="*/ 49413 h 391314"/>
                <a:gd name="connsiteX4" fmla="*/ 0 w 25339"/>
                <a:gd name="connsiteY4" fmla="*/ 27986 h 391314"/>
                <a:gd name="connsiteX0" fmla="*/ 0 w 25339"/>
                <a:gd name="connsiteY0" fmla="*/ 27986 h 388938"/>
                <a:gd name="connsiteX1" fmla="*/ 25339 w 25339"/>
                <a:gd name="connsiteY1" fmla="*/ 384557 h 388938"/>
                <a:gd name="connsiteX2" fmla="*/ 23223 w 25339"/>
                <a:gd name="connsiteY2" fmla="*/ 388938 h 388938"/>
                <a:gd name="connsiteX3" fmla="*/ 21 w 25339"/>
                <a:gd name="connsiteY3" fmla="*/ 49413 h 388938"/>
                <a:gd name="connsiteX4" fmla="*/ 0 w 25339"/>
                <a:gd name="connsiteY4" fmla="*/ 27986 h 388938"/>
                <a:gd name="connsiteX0" fmla="*/ 0 w 25248"/>
                <a:gd name="connsiteY0" fmla="*/ 28501 h 389453"/>
                <a:gd name="connsiteX1" fmla="*/ 25248 w 25248"/>
                <a:gd name="connsiteY1" fmla="*/ 373191 h 389453"/>
                <a:gd name="connsiteX2" fmla="*/ 23223 w 25248"/>
                <a:gd name="connsiteY2" fmla="*/ 389453 h 389453"/>
                <a:gd name="connsiteX3" fmla="*/ 21 w 25248"/>
                <a:gd name="connsiteY3" fmla="*/ 49928 h 389453"/>
                <a:gd name="connsiteX4" fmla="*/ 0 w 25248"/>
                <a:gd name="connsiteY4" fmla="*/ 28501 h 389453"/>
                <a:gd name="connsiteX0" fmla="*/ 0 w 25248"/>
                <a:gd name="connsiteY0" fmla="*/ 28602 h 389554"/>
                <a:gd name="connsiteX1" fmla="*/ 25248 w 25248"/>
                <a:gd name="connsiteY1" fmla="*/ 373292 h 389554"/>
                <a:gd name="connsiteX2" fmla="*/ 23223 w 25248"/>
                <a:gd name="connsiteY2" fmla="*/ 389554 h 389554"/>
                <a:gd name="connsiteX3" fmla="*/ 21 w 25248"/>
                <a:gd name="connsiteY3" fmla="*/ 50029 h 389554"/>
                <a:gd name="connsiteX4" fmla="*/ 0 w 25248"/>
                <a:gd name="connsiteY4" fmla="*/ 28602 h 389554"/>
                <a:gd name="connsiteX0" fmla="*/ 0 w 25248"/>
                <a:gd name="connsiteY0" fmla="*/ 28303 h 389255"/>
                <a:gd name="connsiteX1" fmla="*/ 25248 w 25248"/>
                <a:gd name="connsiteY1" fmla="*/ 372993 h 389255"/>
                <a:gd name="connsiteX2" fmla="*/ 23223 w 25248"/>
                <a:gd name="connsiteY2" fmla="*/ 389255 h 389255"/>
                <a:gd name="connsiteX3" fmla="*/ 21 w 25248"/>
                <a:gd name="connsiteY3" fmla="*/ 49730 h 389255"/>
                <a:gd name="connsiteX4" fmla="*/ 0 w 25248"/>
                <a:gd name="connsiteY4" fmla="*/ 28303 h 389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48" h="389255">
                  <a:moveTo>
                    <a:pt x="0" y="28303"/>
                  </a:moveTo>
                  <a:cubicBezTo>
                    <a:pt x="11266" y="-128194"/>
                    <a:pt x="16198" y="417379"/>
                    <a:pt x="25248" y="372993"/>
                  </a:cubicBezTo>
                  <a:cubicBezTo>
                    <a:pt x="25162" y="378548"/>
                    <a:pt x="23309" y="383700"/>
                    <a:pt x="23223" y="389255"/>
                  </a:cubicBezTo>
                  <a:cubicBezTo>
                    <a:pt x="14471" y="387308"/>
                    <a:pt x="12047" y="-57694"/>
                    <a:pt x="21" y="49730"/>
                  </a:cubicBezTo>
                  <a:cubicBezTo>
                    <a:pt x="-10" y="44723"/>
                    <a:pt x="31" y="33310"/>
                    <a:pt x="0" y="28303"/>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cxnSp>
        <p:nvCxnSpPr>
          <p:cNvPr id="28" name="Straight Connector 27">
            <a:extLst>
              <a:ext uri="{FF2B5EF4-FFF2-40B4-BE49-F238E27FC236}">
                <a16:creationId xmlns:a16="http://schemas.microsoft.com/office/drawing/2014/main" id="{8FB1BBD7-3290-293A-7AB5-6695ABCBE731}"/>
              </a:ext>
            </a:extLst>
          </p:cNvPr>
          <p:cNvCxnSpPr/>
          <p:nvPr/>
        </p:nvCxnSpPr>
        <p:spPr>
          <a:xfrm>
            <a:off x="2628662" y="1214682"/>
            <a:ext cx="0" cy="466815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790AF309-6E7C-4FAF-AF56-359BF084E275}"/>
              </a:ext>
            </a:extLst>
          </p:cNvPr>
          <p:cNvGrpSpPr/>
          <p:nvPr/>
        </p:nvGrpSpPr>
        <p:grpSpPr>
          <a:xfrm>
            <a:off x="658613" y="2849558"/>
            <a:ext cx="1708579" cy="564251"/>
            <a:chOff x="658613" y="2849558"/>
            <a:chExt cx="1708579" cy="564251"/>
          </a:xfrm>
        </p:grpSpPr>
        <p:sp>
          <p:nvSpPr>
            <p:cNvPr id="29" name="Rectangle 28">
              <a:extLst>
                <a:ext uri="{FF2B5EF4-FFF2-40B4-BE49-F238E27FC236}">
                  <a16:creationId xmlns:a16="http://schemas.microsoft.com/office/drawing/2014/main" id="{4DADE5D5-C214-024F-7961-6DDC3C964E8B}"/>
                </a:ext>
              </a:extLst>
            </p:cNvPr>
            <p:cNvSpPr/>
            <p:nvPr/>
          </p:nvSpPr>
          <p:spPr>
            <a:xfrm>
              <a:off x="658613" y="2849558"/>
              <a:ext cx="1708579" cy="31878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r">
                <a:lnSpc>
                  <a:spcPts val="1680"/>
                </a:lnSpc>
              </a:pPr>
              <a:r>
                <a:rPr lang="en-US" sz="1200" dirty="0">
                  <a:solidFill>
                    <a:schemeClr val="tx1"/>
                  </a:solidFill>
                  <a:latin typeface="Montserrat" panose="00000500000000000000" pitchFamily="50" charset="0"/>
                </a:rPr>
                <a:t>Subscription Revenue</a:t>
              </a:r>
              <a:endParaRPr lang="en-US" sz="1050" dirty="0">
                <a:solidFill>
                  <a:schemeClr val="tx1"/>
                </a:solidFill>
                <a:latin typeface="Montserrat" panose="00000500000000000000" pitchFamily="50" charset="0"/>
              </a:endParaRPr>
            </a:p>
          </p:txBody>
        </p:sp>
        <p:sp>
          <p:nvSpPr>
            <p:cNvPr id="31" name="Rectangle: Rounded Corners 10">
              <a:extLst>
                <a:ext uri="{FF2B5EF4-FFF2-40B4-BE49-F238E27FC236}">
                  <a16:creationId xmlns:a16="http://schemas.microsoft.com/office/drawing/2014/main" id="{CBAE0AD8-83A8-32D5-198E-A7287E02D0C8}"/>
                </a:ext>
              </a:extLst>
            </p:cNvPr>
            <p:cNvSpPr/>
            <p:nvPr/>
          </p:nvSpPr>
          <p:spPr>
            <a:xfrm>
              <a:off x="1254208" y="3111125"/>
              <a:ext cx="1112984" cy="302684"/>
            </a:xfrm>
            <a:prstGeom prst="roundRect">
              <a:avLst>
                <a:gd name="adj" fmla="val 0"/>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r"/>
              <a:r>
                <a:rPr lang="en-US" sz="2000" b="1" dirty="0">
                  <a:solidFill>
                    <a:schemeClr val="accent1"/>
                  </a:solidFill>
                  <a:latin typeface="Montserrat" panose="00000500000000000000" pitchFamily="50" charset="0"/>
                </a:rPr>
                <a:t>29.5B</a:t>
              </a:r>
            </a:p>
          </p:txBody>
        </p:sp>
      </p:grpSp>
      <p:grpSp>
        <p:nvGrpSpPr>
          <p:cNvPr id="4" name="Group 3">
            <a:extLst>
              <a:ext uri="{FF2B5EF4-FFF2-40B4-BE49-F238E27FC236}">
                <a16:creationId xmlns:a16="http://schemas.microsoft.com/office/drawing/2014/main" id="{5181B02D-E167-4228-928B-F3DCAF1B5210}"/>
              </a:ext>
            </a:extLst>
          </p:cNvPr>
          <p:cNvGrpSpPr/>
          <p:nvPr/>
        </p:nvGrpSpPr>
        <p:grpSpPr>
          <a:xfrm>
            <a:off x="1080659" y="5312398"/>
            <a:ext cx="1286533" cy="564251"/>
            <a:chOff x="1080659" y="5312398"/>
            <a:chExt cx="1286533" cy="564251"/>
          </a:xfrm>
        </p:grpSpPr>
        <p:sp>
          <p:nvSpPr>
            <p:cNvPr id="32" name="Rectangle 31">
              <a:extLst>
                <a:ext uri="{FF2B5EF4-FFF2-40B4-BE49-F238E27FC236}">
                  <a16:creationId xmlns:a16="http://schemas.microsoft.com/office/drawing/2014/main" id="{CBC32DC3-3E0A-6533-6A80-0E2088941E64}"/>
                </a:ext>
              </a:extLst>
            </p:cNvPr>
            <p:cNvSpPr/>
            <p:nvPr/>
          </p:nvSpPr>
          <p:spPr>
            <a:xfrm>
              <a:off x="1080659" y="5312398"/>
              <a:ext cx="1286533" cy="31878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r">
                <a:lnSpc>
                  <a:spcPts val="1680"/>
                </a:lnSpc>
              </a:pPr>
              <a:r>
                <a:rPr lang="en-US" sz="1200" dirty="0">
                  <a:solidFill>
                    <a:schemeClr val="tx1"/>
                  </a:solidFill>
                  <a:latin typeface="Montserrat" panose="00000500000000000000" pitchFamily="50" charset="0"/>
                </a:rPr>
                <a:t>Rental Revenue</a:t>
              </a:r>
              <a:endParaRPr lang="en-US" sz="1050" dirty="0">
                <a:solidFill>
                  <a:schemeClr val="tx1"/>
                </a:solidFill>
                <a:latin typeface="Montserrat" panose="00000500000000000000" pitchFamily="50" charset="0"/>
              </a:endParaRPr>
            </a:p>
          </p:txBody>
        </p:sp>
        <p:sp>
          <p:nvSpPr>
            <p:cNvPr id="33" name="Rectangle: Rounded Corners 10">
              <a:extLst>
                <a:ext uri="{FF2B5EF4-FFF2-40B4-BE49-F238E27FC236}">
                  <a16:creationId xmlns:a16="http://schemas.microsoft.com/office/drawing/2014/main" id="{11414C1C-06D6-EC05-1937-F7C979AEF206}"/>
                </a:ext>
              </a:extLst>
            </p:cNvPr>
            <p:cNvSpPr/>
            <p:nvPr/>
          </p:nvSpPr>
          <p:spPr>
            <a:xfrm>
              <a:off x="1254208" y="5573965"/>
              <a:ext cx="1112984" cy="302684"/>
            </a:xfrm>
            <a:prstGeom prst="roundRect">
              <a:avLst>
                <a:gd name="adj" fmla="val 0"/>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r"/>
              <a:r>
                <a:rPr lang="en-US" sz="2000" b="1" dirty="0">
                  <a:solidFill>
                    <a:schemeClr val="accent1"/>
                  </a:solidFill>
                  <a:latin typeface="Montserrat" panose="00000500000000000000" pitchFamily="50" charset="0"/>
                </a:rPr>
                <a:t>182M</a:t>
              </a:r>
            </a:p>
          </p:txBody>
        </p:sp>
      </p:grpSp>
      <p:cxnSp>
        <p:nvCxnSpPr>
          <p:cNvPr id="34" name="Straight Connector 33">
            <a:extLst>
              <a:ext uri="{FF2B5EF4-FFF2-40B4-BE49-F238E27FC236}">
                <a16:creationId xmlns:a16="http://schemas.microsoft.com/office/drawing/2014/main" id="{92807894-C6CB-49EF-1ACC-4432C0F94F9F}"/>
              </a:ext>
            </a:extLst>
          </p:cNvPr>
          <p:cNvCxnSpPr>
            <a:cxnSpLocks/>
          </p:cNvCxnSpPr>
          <p:nvPr/>
        </p:nvCxnSpPr>
        <p:spPr>
          <a:xfrm>
            <a:off x="5241233" y="1426898"/>
            <a:ext cx="0" cy="378759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CC7471C8-4186-4F9D-A354-17DEAAB968A9}"/>
              </a:ext>
            </a:extLst>
          </p:cNvPr>
          <p:cNvGrpSpPr/>
          <p:nvPr/>
        </p:nvGrpSpPr>
        <p:grpSpPr>
          <a:xfrm>
            <a:off x="3906077" y="3304056"/>
            <a:ext cx="1112984" cy="564251"/>
            <a:chOff x="3906077" y="3304056"/>
            <a:chExt cx="1112984" cy="564251"/>
          </a:xfrm>
        </p:grpSpPr>
        <p:sp>
          <p:nvSpPr>
            <p:cNvPr id="35" name="Rectangle 34">
              <a:extLst>
                <a:ext uri="{FF2B5EF4-FFF2-40B4-BE49-F238E27FC236}">
                  <a16:creationId xmlns:a16="http://schemas.microsoft.com/office/drawing/2014/main" id="{FB2505FE-7FAF-FD26-539E-CF5F1EC7B68C}"/>
                </a:ext>
              </a:extLst>
            </p:cNvPr>
            <p:cNvSpPr/>
            <p:nvPr/>
          </p:nvSpPr>
          <p:spPr>
            <a:xfrm>
              <a:off x="3906077" y="3304056"/>
              <a:ext cx="1112984" cy="31878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r">
                <a:lnSpc>
                  <a:spcPts val="1680"/>
                </a:lnSpc>
              </a:pPr>
              <a:r>
                <a:rPr lang="en-US" sz="1200" dirty="0">
                  <a:solidFill>
                    <a:schemeClr val="tx1"/>
                  </a:solidFill>
                  <a:latin typeface="Montserrat" panose="00000500000000000000" pitchFamily="50" charset="0"/>
                </a:rPr>
                <a:t>Total Revenue</a:t>
              </a:r>
              <a:endParaRPr lang="en-US" sz="1050" dirty="0">
                <a:solidFill>
                  <a:schemeClr val="tx1"/>
                </a:solidFill>
                <a:latin typeface="Montserrat" panose="00000500000000000000" pitchFamily="50" charset="0"/>
              </a:endParaRPr>
            </a:p>
          </p:txBody>
        </p:sp>
        <p:sp>
          <p:nvSpPr>
            <p:cNvPr id="36" name="Rectangle: Rounded Corners 10">
              <a:extLst>
                <a:ext uri="{FF2B5EF4-FFF2-40B4-BE49-F238E27FC236}">
                  <a16:creationId xmlns:a16="http://schemas.microsoft.com/office/drawing/2014/main" id="{86CDDAA9-0C23-33F0-5F29-2685B5AEF8B3}"/>
                </a:ext>
              </a:extLst>
            </p:cNvPr>
            <p:cNvSpPr/>
            <p:nvPr/>
          </p:nvSpPr>
          <p:spPr>
            <a:xfrm>
              <a:off x="3906077" y="3565623"/>
              <a:ext cx="1112984" cy="302684"/>
            </a:xfrm>
            <a:prstGeom prst="roundRect">
              <a:avLst>
                <a:gd name="adj" fmla="val 0"/>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r"/>
              <a:r>
                <a:rPr lang="en-US" sz="2000" b="1" dirty="0">
                  <a:solidFill>
                    <a:schemeClr val="accent1"/>
                  </a:solidFill>
                  <a:latin typeface="Montserrat" panose="00000500000000000000" pitchFamily="50" charset="0"/>
                </a:rPr>
                <a:t>29.7B</a:t>
              </a:r>
            </a:p>
          </p:txBody>
        </p:sp>
      </p:grpSp>
      <p:cxnSp>
        <p:nvCxnSpPr>
          <p:cNvPr id="37" name="Straight Connector 36">
            <a:extLst>
              <a:ext uri="{FF2B5EF4-FFF2-40B4-BE49-F238E27FC236}">
                <a16:creationId xmlns:a16="http://schemas.microsoft.com/office/drawing/2014/main" id="{071B7B10-DFC5-03A3-AC63-69EC73B34231}"/>
              </a:ext>
            </a:extLst>
          </p:cNvPr>
          <p:cNvCxnSpPr>
            <a:cxnSpLocks/>
          </p:cNvCxnSpPr>
          <p:nvPr/>
        </p:nvCxnSpPr>
        <p:spPr>
          <a:xfrm>
            <a:off x="7592548" y="915404"/>
            <a:ext cx="0" cy="2263556"/>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FFD123D8-2B7A-41B7-B242-B62D7A6D2767}"/>
              </a:ext>
            </a:extLst>
          </p:cNvPr>
          <p:cNvGrpSpPr/>
          <p:nvPr/>
        </p:nvGrpSpPr>
        <p:grpSpPr>
          <a:xfrm>
            <a:off x="6160654" y="1813769"/>
            <a:ext cx="1318878" cy="564251"/>
            <a:chOff x="6160654" y="1813769"/>
            <a:chExt cx="1318878" cy="564251"/>
          </a:xfrm>
        </p:grpSpPr>
        <p:sp>
          <p:nvSpPr>
            <p:cNvPr id="40" name="Rectangle 39">
              <a:extLst>
                <a:ext uri="{FF2B5EF4-FFF2-40B4-BE49-F238E27FC236}">
                  <a16:creationId xmlns:a16="http://schemas.microsoft.com/office/drawing/2014/main" id="{6CF17846-7957-CEA9-33B3-14AABF8F220A}"/>
                </a:ext>
              </a:extLst>
            </p:cNvPr>
            <p:cNvSpPr/>
            <p:nvPr/>
          </p:nvSpPr>
          <p:spPr>
            <a:xfrm>
              <a:off x="6160654" y="1813769"/>
              <a:ext cx="1318878" cy="31878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r">
                <a:lnSpc>
                  <a:spcPts val="1680"/>
                </a:lnSpc>
              </a:pPr>
              <a:r>
                <a:rPr lang="en-US" sz="1200" dirty="0">
                  <a:solidFill>
                    <a:schemeClr val="tx1"/>
                  </a:solidFill>
                  <a:latin typeface="Montserrat" panose="00000500000000000000" pitchFamily="50" charset="0"/>
                </a:rPr>
                <a:t>Cost of Revenue</a:t>
              </a:r>
              <a:endParaRPr lang="en-US" sz="1050" dirty="0">
                <a:solidFill>
                  <a:schemeClr val="tx1"/>
                </a:solidFill>
                <a:latin typeface="Montserrat" panose="00000500000000000000" pitchFamily="50" charset="0"/>
              </a:endParaRPr>
            </a:p>
          </p:txBody>
        </p:sp>
        <p:sp>
          <p:nvSpPr>
            <p:cNvPr id="41" name="Rectangle: Rounded Corners 10">
              <a:extLst>
                <a:ext uri="{FF2B5EF4-FFF2-40B4-BE49-F238E27FC236}">
                  <a16:creationId xmlns:a16="http://schemas.microsoft.com/office/drawing/2014/main" id="{340E7EE3-0EBB-872C-DABB-886CADFE902B}"/>
                </a:ext>
              </a:extLst>
            </p:cNvPr>
            <p:cNvSpPr/>
            <p:nvPr/>
          </p:nvSpPr>
          <p:spPr>
            <a:xfrm>
              <a:off x="6366548" y="2075336"/>
              <a:ext cx="1112984" cy="302684"/>
            </a:xfrm>
            <a:prstGeom prst="roundRect">
              <a:avLst>
                <a:gd name="adj" fmla="val 0"/>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r"/>
              <a:r>
                <a:rPr lang="en-US" sz="2000" b="1" dirty="0">
                  <a:solidFill>
                    <a:schemeClr val="accent2"/>
                  </a:solidFill>
                  <a:latin typeface="Montserrat" panose="00000500000000000000" pitchFamily="50" charset="0"/>
                </a:rPr>
                <a:t>17.3B</a:t>
              </a:r>
            </a:p>
          </p:txBody>
        </p:sp>
      </p:grpSp>
      <p:grpSp>
        <p:nvGrpSpPr>
          <p:cNvPr id="10" name="Group 9">
            <a:extLst>
              <a:ext uri="{FF2B5EF4-FFF2-40B4-BE49-F238E27FC236}">
                <a16:creationId xmlns:a16="http://schemas.microsoft.com/office/drawing/2014/main" id="{005C664A-60C7-4F12-B1FF-E4FB5E153D80}"/>
              </a:ext>
            </a:extLst>
          </p:cNvPr>
          <p:cNvGrpSpPr/>
          <p:nvPr/>
        </p:nvGrpSpPr>
        <p:grpSpPr>
          <a:xfrm>
            <a:off x="6160654" y="4297323"/>
            <a:ext cx="1318877" cy="564251"/>
            <a:chOff x="5645820" y="4297323"/>
            <a:chExt cx="1833712" cy="564251"/>
          </a:xfrm>
        </p:grpSpPr>
        <p:sp>
          <p:nvSpPr>
            <p:cNvPr id="42" name="Rectangle 41">
              <a:extLst>
                <a:ext uri="{FF2B5EF4-FFF2-40B4-BE49-F238E27FC236}">
                  <a16:creationId xmlns:a16="http://schemas.microsoft.com/office/drawing/2014/main" id="{30FD1435-187C-B563-6367-010990AC3F61}"/>
                </a:ext>
              </a:extLst>
            </p:cNvPr>
            <p:cNvSpPr/>
            <p:nvPr/>
          </p:nvSpPr>
          <p:spPr>
            <a:xfrm>
              <a:off x="5645820" y="4297323"/>
              <a:ext cx="1833712" cy="31878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r">
                <a:lnSpc>
                  <a:spcPts val="1680"/>
                </a:lnSpc>
              </a:pPr>
              <a:r>
                <a:rPr lang="en-US" sz="1200" dirty="0">
                  <a:solidFill>
                    <a:schemeClr val="tx1"/>
                  </a:solidFill>
                  <a:latin typeface="Montserrat" panose="00000500000000000000" pitchFamily="50" charset="0"/>
                </a:rPr>
                <a:t>Gross Profit</a:t>
              </a:r>
              <a:endParaRPr lang="en-US" sz="1050" dirty="0">
                <a:solidFill>
                  <a:schemeClr val="tx1"/>
                </a:solidFill>
                <a:latin typeface="Montserrat" panose="00000500000000000000" pitchFamily="50" charset="0"/>
              </a:endParaRPr>
            </a:p>
          </p:txBody>
        </p:sp>
        <p:sp>
          <p:nvSpPr>
            <p:cNvPr id="43" name="Rectangle: Rounded Corners 10">
              <a:extLst>
                <a:ext uri="{FF2B5EF4-FFF2-40B4-BE49-F238E27FC236}">
                  <a16:creationId xmlns:a16="http://schemas.microsoft.com/office/drawing/2014/main" id="{4DAA248D-DF6E-9252-56A3-2C690741AB0E}"/>
                </a:ext>
              </a:extLst>
            </p:cNvPr>
            <p:cNvSpPr/>
            <p:nvPr/>
          </p:nvSpPr>
          <p:spPr>
            <a:xfrm>
              <a:off x="6366548" y="4558890"/>
              <a:ext cx="1112984" cy="302684"/>
            </a:xfrm>
            <a:prstGeom prst="roundRect">
              <a:avLst>
                <a:gd name="adj" fmla="val 0"/>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r"/>
              <a:r>
                <a:rPr lang="en-US" sz="2000" b="1" dirty="0">
                  <a:solidFill>
                    <a:schemeClr val="accent1"/>
                  </a:solidFill>
                  <a:latin typeface="Montserrat" panose="00000500000000000000" pitchFamily="50" charset="0"/>
                </a:rPr>
                <a:t>12.4B</a:t>
              </a:r>
            </a:p>
          </p:txBody>
        </p:sp>
      </p:grpSp>
      <p:cxnSp>
        <p:nvCxnSpPr>
          <p:cNvPr id="44" name="Straight Connector 43">
            <a:extLst>
              <a:ext uri="{FF2B5EF4-FFF2-40B4-BE49-F238E27FC236}">
                <a16:creationId xmlns:a16="http://schemas.microsoft.com/office/drawing/2014/main" id="{6245F89C-4BDE-F10D-C039-3ED7E7FB0D97}"/>
              </a:ext>
            </a:extLst>
          </p:cNvPr>
          <p:cNvCxnSpPr>
            <a:cxnSpLocks/>
          </p:cNvCxnSpPr>
          <p:nvPr/>
        </p:nvCxnSpPr>
        <p:spPr>
          <a:xfrm>
            <a:off x="7592548" y="3807161"/>
            <a:ext cx="0" cy="170064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C6BB25F-F230-8031-C5FA-1CCB39EAECAB}"/>
              </a:ext>
            </a:extLst>
          </p:cNvPr>
          <p:cNvCxnSpPr>
            <a:cxnSpLocks/>
          </p:cNvCxnSpPr>
          <p:nvPr/>
        </p:nvCxnSpPr>
        <p:spPr>
          <a:xfrm>
            <a:off x="9539277" y="5072933"/>
            <a:ext cx="0" cy="7933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F60C5D1-7C9C-0CA9-C847-B2051568FD5F}"/>
              </a:ext>
            </a:extLst>
          </p:cNvPr>
          <p:cNvCxnSpPr>
            <a:cxnSpLocks/>
          </p:cNvCxnSpPr>
          <p:nvPr/>
        </p:nvCxnSpPr>
        <p:spPr>
          <a:xfrm>
            <a:off x="9539277" y="4632379"/>
            <a:ext cx="0" cy="278068"/>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77B8A8B-5096-A918-C12E-00414DBE20E6}"/>
              </a:ext>
            </a:extLst>
          </p:cNvPr>
          <p:cNvCxnSpPr>
            <a:cxnSpLocks/>
          </p:cNvCxnSpPr>
          <p:nvPr/>
        </p:nvCxnSpPr>
        <p:spPr>
          <a:xfrm>
            <a:off x="9539277" y="4118350"/>
            <a:ext cx="0" cy="336463"/>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BD433A6-6D41-D82E-8C94-0F6E171A3327}"/>
              </a:ext>
            </a:extLst>
          </p:cNvPr>
          <p:cNvCxnSpPr>
            <a:cxnSpLocks/>
          </p:cNvCxnSpPr>
          <p:nvPr/>
        </p:nvCxnSpPr>
        <p:spPr>
          <a:xfrm>
            <a:off x="9539277" y="3551875"/>
            <a:ext cx="0" cy="37010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24F164E-A7DC-95BF-F8F0-451C649CF96F}"/>
              </a:ext>
            </a:extLst>
          </p:cNvPr>
          <p:cNvCxnSpPr>
            <a:cxnSpLocks/>
          </p:cNvCxnSpPr>
          <p:nvPr/>
        </p:nvCxnSpPr>
        <p:spPr>
          <a:xfrm>
            <a:off x="9539277" y="2616768"/>
            <a:ext cx="0" cy="65567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45EFB07-05CC-864A-13FD-343BB1694C39}"/>
              </a:ext>
            </a:extLst>
          </p:cNvPr>
          <p:cNvCxnSpPr>
            <a:cxnSpLocks/>
          </p:cNvCxnSpPr>
          <p:nvPr/>
        </p:nvCxnSpPr>
        <p:spPr>
          <a:xfrm>
            <a:off x="9539277" y="1914143"/>
            <a:ext cx="0" cy="596065"/>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147ABEC-A2B6-3273-2785-61A14667BA8D}"/>
              </a:ext>
            </a:extLst>
          </p:cNvPr>
          <p:cNvCxnSpPr>
            <a:cxnSpLocks/>
          </p:cNvCxnSpPr>
          <p:nvPr/>
        </p:nvCxnSpPr>
        <p:spPr>
          <a:xfrm>
            <a:off x="9539277" y="719751"/>
            <a:ext cx="0" cy="1055966"/>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F495EED1-8ED8-45DD-A579-C1522895994D}"/>
              </a:ext>
            </a:extLst>
          </p:cNvPr>
          <p:cNvGrpSpPr/>
          <p:nvPr/>
        </p:nvGrpSpPr>
        <p:grpSpPr>
          <a:xfrm>
            <a:off x="9668934" y="4901936"/>
            <a:ext cx="1361080" cy="761077"/>
            <a:chOff x="9668934" y="4901936"/>
            <a:chExt cx="1361080" cy="761077"/>
          </a:xfrm>
        </p:grpSpPr>
        <p:sp>
          <p:nvSpPr>
            <p:cNvPr id="52" name="Rectangle 51">
              <a:extLst>
                <a:ext uri="{FF2B5EF4-FFF2-40B4-BE49-F238E27FC236}">
                  <a16:creationId xmlns:a16="http://schemas.microsoft.com/office/drawing/2014/main" id="{F799002B-BFD2-30B7-6C9C-5F4A493DCA84}"/>
                </a:ext>
              </a:extLst>
            </p:cNvPr>
            <p:cNvSpPr/>
            <p:nvPr/>
          </p:nvSpPr>
          <p:spPr>
            <a:xfrm>
              <a:off x="9668934" y="4901936"/>
              <a:ext cx="1361080" cy="56179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nSpc>
                  <a:spcPts val="1680"/>
                </a:lnSpc>
              </a:pPr>
              <a:r>
                <a:rPr lang="en-US" sz="1200" dirty="0">
                  <a:solidFill>
                    <a:schemeClr val="tx1"/>
                  </a:solidFill>
                  <a:latin typeface="Montserrat" panose="00000500000000000000" pitchFamily="50" charset="0"/>
                </a:rPr>
                <a:t>Operating Profit</a:t>
              </a:r>
              <a:endParaRPr lang="en-US" sz="1050" dirty="0">
                <a:solidFill>
                  <a:schemeClr val="tx1"/>
                </a:solidFill>
                <a:latin typeface="Montserrat" panose="00000500000000000000" pitchFamily="50" charset="0"/>
              </a:endParaRPr>
            </a:p>
          </p:txBody>
        </p:sp>
        <p:sp>
          <p:nvSpPr>
            <p:cNvPr id="53" name="Rectangle: Rounded Corners 10">
              <a:extLst>
                <a:ext uri="{FF2B5EF4-FFF2-40B4-BE49-F238E27FC236}">
                  <a16:creationId xmlns:a16="http://schemas.microsoft.com/office/drawing/2014/main" id="{C54A1978-155B-2CD4-D970-D9790A7539E8}"/>
                </a:ext>
              </a:extLst>
            </p:cNvPr>
            <p:cNvSpPr/>
            <p:nvPr/>
          </p:nvSpPr>
          <p:spPr>
            <a:xfrm>
              <a:off x="9668934" y="5360329"/>
              <a:ext cx="1112984" cy="302684"/>
            </a:xfrm>
            <a:prstGeom prst="roundRect">
              <a:avLst>
                <a:gd name="adj" fmla="val 0"/>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r>
                <a:rPr lang="en-US" sz="2000" b="1" dirty="0">
                  <a:solidFill>
                    <a:schemeClr val="accent1"/>
                  </a:solidFill>
                  <a:latin typeface="Montserrat" panose="00000500000000000000" pitchFamily="50" charset="0"/>
                </a:rPr>
                <a:t>6.2B</a:t>
              </a:r>
            </a:p>
          </p:txBody>
        </p:sp>
      </p:grpSp>
      <p:grpSp>
        <p:nvGrpSpPr>
          <p:cNvPr id="24" name="Group 23">
            <a:extLst>
              <a:ext uri="{FF2B5EF4-FFF2-40B4-BE49-F238E27FC236}">
                <a16:creationId xmlns:a16="http://schemas.microsoft.com/office/drawing/2014/main" id="{2E03DC04-A7DF-4AAB-B6F0-6BDEA85FBF57}"/>
              </a:ext>
            </a:extLst>
          </p:cNvPr>
          <p:cNvGrpSpPr/>
          <p:nvPr/>
        </p:nvGrpSpPr>
        <p:grpSpPr>
          <a:xfrm>
            <a:off x="9668934" y="4252165"/>
            <a:ext cx="1791495" cy="761077"/>
            <a:chOff x="9668934" y="4252165"/>
            <a:chExt cx="1791495" cy="761077"/>
          </a:xfrm>
        </p:grpSpPr>
        <p:sp>
          <p:nvSpPr>
            <p:cNvPr id="54" name="Rectangle 53">
              <a:extLst>
                <a:ext uri="{FF2B5EF4-FFF2-40B4-BE49-F238E27FC236}">
                  <a16:creationId xmlns:a16="http://schemas.microsoft.com/office/drawing/2014/main" id="{F6D63A0C-4F86-1F64-C148-81683BC1FE07}"/>
                </a:ext>
              </a:extLst>
            </p:cNvPr>
            <p:cNvSpPr/>
            <p:nvPr/>
          </p:nvSpPr>
          <p:spPr>
            <a:xfrm>
              <a:off x="9668934" y="4252165"/>
              <a:ext cx="1791495" cy="56179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nSpc>
                  <a:spcPts val="1680"/>
                </a:lnSpc>
              </a:pPr>
              <a:r>
                <a:rPr lang="en-US" sz="1200" dirty="0">
                  <a:solidFill>
                    <a:schemeClr val="tx1"/>
                  </a:solidFill>
                  <a:latin typeface="Montserrat" panose="00000500000000000000" pitchFamily="50" charset="0"/>
                </a:rPr>
                <a:t>General % Admit Costs</a:t>
              </a:r>
              <a:endParaRPr lang="en-US" sz="1050" dirty="0">
                <a:solidFill>
                  <a:schemeClr val="tx1"/>
                </a:solidFill>
                <a:latin typeface="Montserrat" panose="00000500000000000000" pitchFamily="50" charset="0"/>
              </a:endParaRPr>
            </a:p>
          </p:txBody>
        </p:sp>
        <p:sp>
          <p:nvSpPr>
            <p:cNvPr id="55" name="Rectangle: Rounded Corners 10">
              <a:extLst>
                <a:ext uri="{FF2B5EF4-FFF2-40B4-BE49-F238E27FC236}">
                  <a16:creationId xmlns:a16="http://schemas.microsoft.com/office/drawing/2014/main" id="{9F2430A2-E870-FC25-3388-6F7229CE698A}"/>
                </a:ext>
              </a:extLst>
            </p:cNvPr>
            <p:cNvSpPr/>
            <p:nvPr/>
          </p:nvSpPr>
          <p:spPr>
            <a:xfrm>
              <a:off x="9668934" y="4710558"/>
              <a:ext cx="1112984" cy="302684"/>
            </a:xfrm>
            <a:prstGeom prst="roundRect">
              <a:avLst>
                <a:gd name="adj" fmla="val 0"/>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r>
                <a:rPr lang="en-US" sz="2000" b="1" dirty="0">
                  <a:solidFill>
                    <a:schemeClr val="accent2"/>
                  </a:solidFill>
                  <a:latin typeface="Montserrat" panose="00000500000000000000" pitchFamily="50" charset="0"/>
                </a:rPr>
                <a:t>1.4B</a:t>
              </a:r>
            </a:p>
          </p:txBody>
        </p:sp>
      </p:grpSp>
      <p:grpSp>
        <p:nvGrpSpPr>
          <p:cNvPr id="23" name="Group 22">
            <a:extLst>
              <a:ext uri="{FF2B5EF4-FFF2-40B4-BE49-F238E27FC236}">
                <a16:creationId xmlns:a16="http://schemas.microsoft.com/office/drawing/2014/main" id="{3AB36BDB-337F-4B6A-93D4-EFA3AC4F4A82}"/>
              </a:ext>
            </a:extLst>
          </p:cNvPr>
          <p:cNvGrpSpPr/>
          <p:nvPr/>
        </p:nvGrpSpPr>
        <p:grpSpPr>
          <a:xfrm>
            <a:off x="9668934" y="3735364"/>
            <a:ext cx="1791495" cy="761077"/>
            <a:chOff x="9668934" y="3735364"/>
            <a:chExt cx="1791495" cy="761077"/>
          </a:xfrm>
        </p:grpSpPr>
        <p:sp>
          <p:nvSpPr>
            <p:cNvPr id="56" name="Rectangle 55">
              <a:extLst>
                <a:ext uri="{FF2B5EF4-FFF2-40B4-BE49-F238E27FC236}">
                  <a16:creationId xmlns:a16="http://schemas.microsoft.com/office/drawing/2014/main" id="{6910047D-142F-5D2D-1F6D-F0BE76956B9D}"/>
                </a:ext>
              </a:extLst>
            </p:cNvPr>
            <p:cNvSpPr/>
            <p:nvPr/>
          </p:nvSpPr>
          <p:spPr>
            <a:xfrm>
              <a:off x="9668934" y="3735364"/>
              <a:ext cx="1791495" cy="56179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nSpc>
                  <a:spcPts val="1680"/>
                </a:lnSpc>
              </a:pPr>
              <a:r>
                <a:rPr lang="en-US" sz="1200" dirty="0">
                  <a:solidFill>
                    <a:schemeClr val="tx1"/>
                  </a:solidFill>
                  <a:latin typeface="Montserrat" panose="00000500000000000000" pitchFamily="50" charset="0"/>
                </a:rPr>
                <a:t>Tech &amp; Development</a:t>
              </a:r>
              <a:endParaRPr lang="en-US" sz="1050" dirty="0">
                <a:solidFill>
                  <a:schemeClr val="tx1"/>
                </a:solidFill>
                <a:latin typeface="Montserrat" panose="00000500000000000000" pitchFamily="50" charset="0"/>
              </a:endParaRPr>
            </a:p>
          </p:txBody>
        </p:sp>
        <p:sp>
          <p:nvSpPr>
            <p:cNvPr id="57" name="Rectangle: Rounded Corners 10">
              <a:extLst>
                <a:ext uri="{FF2B5EF4-FFF2-40B4-BE49-F238E27FC236}">
                  <a16:creationId xmlns:a16="http://schemas.microsoft.com/office/drawing/2014/main" id="{7313B120-CD71-ECE2-C85B-9988E2119DC4}"/>
                </a:ext>
              </a:extLst>
            </p:cNvPr>
            <p:cNvSpPr/>
            <p:nvPr/>
          </p:nvSpPr>
          <p:spPr>
            <a:xfrm>
              <a:off x="9668934" y="4193757"/>
              <a:ext cx="1112984" cy="302684"/>
            </a:xfrm>
            <a:prstGeom prst="roundRect">
              <a:avLst>
                <a:gd name="adj" fmla="val 0"/>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r>
                <a:rPr lang="en-US" sz="2000" b="1" dirty="0">
                  <a:solidFill>
                    <a:schemeClr val="accent2"/>
                  </a:solidFill>
                  <a:latin typeface="Montserrat" panose="00000500000000000000" pitchFamily="50" charset="0"/>
                </a:rPr>
                <a:t>2.3B</a:t>
              </a:r>
            </a:p>
          </p:txBody>
        </p:sp>
      </p:grpSp>
      <p:grpSp>
        <p:nvGrpSpPr>
          <p:cNvPr id="15" name="Group 14">
            <a:extLst>
              <a:ext uri="{FF2B5EF4-FFF2-40B4-BE49-F238E27FC236}">
                <a16:creationId xmlns:a16="http://schemas.microsoft.com/office/drawing/2014/main" id="{0C825D73-173B-46D3-807A-CDF968351EC3}"/>
              </a:ext>
            </a:extLst>
          </p:cNvPr>
          <p:cNvGrpSpPr/>
          <p:nvPr/>
        </p:nvGrpSpPr>
        <p:grpSpPr>
          <a:xfrm>
            <a:off x="9668934" y="3177901"/>
            <a:ext cx="1791495" cy="761077"/>
            <a:chOff x="9668934" y="3177901"/>
            <a:chExt cx="1791495" cy="761077"/>
          </a:xfrm>
        </p:grpSpPr>
        <p:sp>
          <p:nvSpPr>
            <p:cNvPr id="58" name="Rectangle 57">
              <a:extLst>
                <a:ext uri="{FF2B5EF4-FFF2-40B4-BE49-F238E27FC236}">
                  <a16:creationId xmlns:a16="http://schemas.microsoft.com/office/drawing/2014/main" id="{3162D2C1-5E57-D837-2A0A-BBE86D2F9CD6}"/>
                </a:ext>
              </a:extLst>
            </p:cNvPr>
            <p:cNvSpPr/>
            <p:nvPr/>
          </p:nvSpPr>
          <p:spPr>
            <a:xfrm>
              <a:off x="9668934" y="3177901"/>
              <a:ext cx="1791495" cy="56179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nSpc>
                  <a:spcPts val="1680"/>
                </a:lnSpc>
              </a:pPr>
              <a:r>
                <a:rPr lang="en-US" sz="1200" dirty="0">
                  <a:solidFill>
                    <a:schemeClr val="tx1"/>
                  </a:solidFill>
                  <a:latin typeface="Montserrat" panose="00000500000000000000" pitchFamily="50" charset="0"/>
                </a:rPr>
                <a:t>Marketing Costs</a:t>
              </a:r>
              <a:endParaRPr lang="en-US" sz="1050" dirty="0">
                <a:solidFill>
                  <a:schemeClr val="tx1"/>
                </a:solidFill>
                <a:latin typeface="Montserrat" panose="00000500000000000000" pitchFamily="50" charset="0"/>
              </a:endParaRPr>
            </a:p>
          </p:txBody>
        </p:sp>
        <p:sp>
          <p:nvSpPr>
            <p:cNvPr id="59" name="Rectangle: Rounded Corners 10">
              <a:extLst>
                <a:ext uri="{FF2B5EF4-FFF2-40B4-BE49-F238E27FC236}">
                  <a16:creationId xmlns:a16="http://schemas.microsoft.com/office/drawing/2014/main" id="{CBE2A525-FD2D-CBD2-7971-AF45E4921345}"/>
                </a:ext>
              </a:extLst>
            </p:cNvPr>
            <p:cNvSpPr/>
            <p:nvPr/>
          </p:nvSpPr>
          <p:spPr>
            <a:xfrm>
              <a:off x="9668934" y="3636294"/>
              <a:ext cx="1112984" cy="302684"/>
            </a:xfrm>
            <a:prstGeom prst="roundRect">
              <a:avLst>
                <a:gd name="adj" fmla="val 0"/>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r>
                <a:rPr lang="en-US" sz="2000" b="1" dirty="0">
                  <a:solidFill>
                    <a:schemeClr val="accent2"/>
                  </a:solidFill>
                  <a:latin typeface="Montserrat" panose="00000500000000000000" pitchFamily="50" charset="0"/>
                </a:rPr>
                <a:t>2.5B</a:t>
              </a:r>
            </a:p>
          </p:txBody>
        </p:sp>
      </p:grpSp>
      <p:grpSp>
        <p:nvGrpSpPr>
          <p:cNvPr id="14" name="Group 13">
            <a:extLst>
              <a:ext uri="{FF2B5EF4-FFF2-40B4-BE49-F238E27FC236}">
                <a16:creationId xmlns:a16="http://schemas.microsoft.com/office/drawing/2014/main" id="{D50B1535-20DB-4CCD-B753-A344E7792603}"/>
              </a:ext>
            </a:extLst>
          </p:cNvPr>
          <p:cNvGrpSpPr/>
          <p:nvPr/>
        </p:nvGrpSpPr>
        <p:grpSpPr>
          <a:xfrm>
            <a:off x="9668934" y="2386242"/>
            <a:ext cx="1791495" cy="761077"/>
            <a:chOff x="9668934" y="2386242"/>
            <a:chExt cx="1791495" cy="761077"/>
          </a:xfrm>
        </p:grpSpPr>
        <p:sp>
          <p:nvSpPr>
            <p:cNvPr id="60" name="Rectangle 59">
              <a:extLst>
                <a:ext uri="{FF2B5EF4-FFF2-40B4-BE49-F238E27FC236}">
                  <a16:creationId xmlns:a16="http://schemas.microsoft.com/office/drawing/2014/main" id="{9656D1BD-364C-477F-A05D-3E2078169AD7}"/>
                </a:ext>
              </a:extLst>
            </p:cNvPr>
            <p:cNvSpPr/>
            <p:nvPr/>
          </p:nvSpPr>
          <p:spPr>
            <a:xfrm>
              <a:off x="9668934" y="2386242"/>
              <a:ext cx="1791495" cy="56179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nSpc>
                  <a:spcPts val="1680"/>
                </a:lnSpc>
              </a:pPr>
              <a:r>
                <a:rPr lang="en-US" sz="1200" dirty="0">
                  <a:solidFill>
                    <a:schemeClr val="tx1"/>
                  </a:solidFill>
                  <a:latin typeface="Montserrat" panose="00000500000000000000" pitchFamily="50" charset="0"/>
                </a:rPr>
                <a:t>Other Content Costs</a:t>
              </a:r>
              <a:endParaRPr lang="en-US" sz="1050" dirty="0">
                <a:solidFill>
                  <a:schemeClr val="tx1"/>
                </a:solidFill>
                <a:latin typeface="Montserrat" panose="00000500000000000000" pitchFamily="50" charset="0"/>
              </a:endParaRPr>
            </a:p>
          </p:txBody>
        </p:sp>
        <p:sp>
          <p:nvSpPr>
            <p:cNvPr id="61" name="Rectangle: Rounded Corners 10">
              <a:extLst>
                <a:ext uri="{FF2B5EF4-FFF2-40B4-BE49-F238E27FC236}">
                  <a16:creationId xmlns:a16="http://schemas.microsoft.com/office/drawing/2014/main" id="{10264846-6BB0-6C62-595B-3B1C7ACC2DF8}"/>
                </a:ext>
              </a:extLst>
            </p:cNvPr>
            <p:cNvSpPr/>
            <p:nvPr/>
          </p:nvSpPr>
          <p:spPr>
            <a:xfrm>
              <a:off x="9668934" y="2844635"/>
              <a:ext cx="1112984" cy="302684"/>
            </a:xfrm>
            <a:prstGeom prst="roundRect">
              <a:avLst>
                <a:gd name="adj" fmla="val 0"/>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r>
                <a:rPr lang="en-US" sz="2000" b="1" dirty="0">
                  <a:solidFill>
                    <a:schemeClr val="accent2"/>
                  </a:solidFill>
                  <a:latin typeface="Montserrat" panose="00000500000000000000" pitchFamily="50" charset="0"/>
                </a:rPr>
                <a:t>5.1B</a:t>
              </a:r>
            </a:p>
          </p:txBody>
        </p:sp>
      </p:grpSp>
      <p:grpSp>
        <p:nvGrpSpPr>
          <p:cNvPr id="12" name="Group 11">
            <a:extLst>
              <a:ext uri="{FF2B5EF4-FFF2-40B4-BE49-F238E27FC236}">
                <a16:creationId xmlns:a16="http://schemas.microsoft.com/office/drawing/2014/main" id="{EC22D6BD-0E6F-41A5-9663-7991911AAA02}"/>
              </a:ext>
            </a:extLst>
          </p:cNvPr>
          <p:cNvGrpSpPr/>
          <p:nvPr/>
        </p:nvGrpSpPr>
        <p:grpSpPr>
          <a:xfrm>
            <a:off x="9668934" y="1776103"/>
            <a:ext cx="1791495" cy="761077"/>
            <a:chOff x="9668934" y="1776103"/>
            <a:chExt cx="1791495" cy="761077"/>
          </a:xfrm>
        </p:grpSpPr>
        <p:sp>
          <p:nvSpPr>
            <p:cNvPr id="62" name="Rectangle 61">
              <a:extLst>
                <a:ext uri="{FF2B5EF4-FFF2-40B4-BE49-F238E27FC236}">
                  <a16:creationId xmlns:a16="http://schemas.microsoft.com/office/drawing/2014/main" id="{480E9E7A-63B6-3C30-F12A-51782B233B8F}"/>
                </a:ext>
              </a:extLst>
            </p:cNvPr>
            <p:cNvSpPr/>
            <p:nvPr/>
          </p:nvSpPr>
          <p:spPr>
            <a:xfrm>
              <a:off x="9668934" y="1776103"/>
              <a:ext cx="1791495" cy="56179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nSpc>
                  <a:spcPts val="1680"/>
                </a:lnSpc>
              </a:pPr>
              <a:r>
                <a:rPr lang="en-US" sz="1200" dirty="0">
                  <a:solidFill>
                    <a:schemeClr val="tx1"/>
                  </a:solidFill>
                  <a:latin typeface="Montserrat" panose="00000500000000000000" pitchFamily="50" charset="0"/>
                </a:rPr>
                <a:t>Produced Content Amortization</a:t>
              </a:r>
              <a:endParaRPr lang="en-US" sz="1050" dirty="0">
                <a:solidFill>
                  <a:schemeClr val="tx1"/>
                </a:solidFill>
                <a:latin typeface="Montserrat" panose="00000500000000000000" pitchFamily="50" charset="0"/>
              </a:endParaRPr>
            </a:p>
          </p:txBody>
        </p:sp>
        <p:sp>
          <p:nvSpPr>
            <p:cNvPr id="63" name="Rectangle: Rounded Corners 10">
              <a:extLst>
                <a:ext uri="{FF2B5EF4-FFF2-40B4-BE49-F238E27FC236}">
                  <a16:creationId xmlns:a16="http://schemas.microsoft.com/office/drawing/2014/main" id="{E6442B27-E010-CE43-F61E-A4C43FA0A958}"/>
                </a:ext>
              </a:extLst>
            </p:cNvPr>
            <p:cNvSpPr/>
            <p:nvPr/>
          </p:nvSpPr>
          <p:spPr>
            <a:xfrm>
              <a:off x="9668934" y="2234496"/>
              <a:ext cx="1112984" cy="302684"/>
            </a:xfrm>
            <a:prstGeom prst="roundRect">
              <a:avLst>
                <a:gd name="adj" fmla="val 0"/>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r>
                <a:rPr lang="en-US" sz="2000" b="1" dirty="0">
                  <a:solidFill>
                    <a:schemeClr val="accent2"/>
                  </a:solidFill>
                  <a:latin typeface="Montserrat" panose="00000500000000000000" pitchFamily="50" charset="0"/>
                </a:rPr>
                <a:t>4.2B</a:t>
              </a:r>
            </a:p>
          </p:txBody>
        </p:sp>
      </p:grpSp>
      <p:grpSp>
        <p:nvGrpSpPr>
          <p:cNvPr id="11" name="Group 10">
            <a:extLst>
              <a:ext uri="{FF2B5EF4-FFF2-40B4-BE49-F238E27FC236}">
                <a16:creationId xmlns:a16="http://schemas.microsoft.com/office/drawing/2014/main" id="{1F9EA27E-4C77-4052-8334-8D7E95ED941B}"/>
              </a:ext>
            </a:extLst>
          </p:cNvPr>
          <p:cNvGrpSpPr/>
          <p:nvPr/>
        </p:nvGrpSpPr>
        <p:grpSpPr>
          <a:xfrm>
            <a:off x="9668934" y="768518"/>
            <a:ext cx="1791495" cy="761077"/>
            <a:chOff x="9668934" y="768518"/>
            <a:chExt cx="1791495" cy="761077"/>
          </a:xfrm>
        </p:grpSpPr>
        <p:sp>
          <p:nvSpPr>
            <p:cNvPr id="64" name="Rectangle 63">
              <a:extLst>
                <a:ext uri="{FF2B5EF4-FFF2-40B4-BE49-F238E27FC236}">
                  <a16:creationId xmlns:a16="http://schemas.microsoft.com/office/drawing/2014/main" id="{C30F1FBF-25A0-7AFB-2005-220E3A03F699}"/>
                </a:ext>
              </a:extLst>
            </p:cNvPr>
            <p:cNvSpPr/>
            <p:nvPr/>
          </p:nvSpPr>
          <p:spPr>
            <a:xfrm>
              <a:off x="9668934" y="768518"/>
              <a:ext cx="1791495" cy="56179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nSpc>
                  <a:spcPts val="1680"/>
                </a:lnSpc>
              </a:pPr>
              <a:r>
                <a:rPr lang="en-US" sz="1200" dirty="0">
                  <a:solidFill>
                    <a:schemeClr val="tx1"/>
                  </a:solidFill>
                  <a:latin typeface="Montserrat" panose="00000500000000000000" pitchFamily="50" charset="0"/>
                </a:rPr>
                <a:t>Licensed Content Amortization</a:t>
              </a:r>
              <a:endParaRPr lang="en-US" sz="1050" dirty="0">
                <a:solidFill>
                  <a:schemeClr val="tx1"/>
                </a:solidFill>
                <a:latin typeface="Montserrat" panose="00000500000000000000" pitchFamily="50" charset="0"/>
              </a:endParaRPr>
            </a:p>
          </p:txBody>
        </p:sp>
        <p:sp>
          <p:nvSpPr>
            <p:cNvPr id="65" name="Rectangle: Rounded Corners 10">
              <a:extLst>
                <a:ext uri="{FF2B5EF4-FFF2-40B4-BE49-F238E27FC236}">
                  <a16:creationId xmlns:a16="http://schemas.microsoft.com/office/drawing/2014/main" id="{15D79DE4-F9CB-DD62-9C33-B0D953D6184A}"/>
                </a:ext>
              </a:extLst>
            </p:cNvPr>
            <p:cNvSpPr/>
            <p:nvPr/>
          </p:nvSpPr>
          <p:spPr>
            <a:xfrm>
              <a:off x="9668934" y="1226911"/>
              <a:ext cx="1112984" cy="302684"/>
            </a:xfrm>
            <a:prstGeom prst="roundRect">
              <a:avLst>
                <a:gd name="adj" fmla="val 0"/>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r>
                <a:rPr lang="en-US" sz="2000" b="1" dirty="0">
                  <a:solidFill>
                    <a:schemeClr val="accent2"/>
                  </a:solidFill>
                  <a:latin typeface="Montserrat" panose="00000500000000000000" pitchFamily="50" charset="0"/>
                </a:rPr>
                <a:t>8.1B</a:t>
              </a:r>
            </a:p>
          </p:txBody>
        </p:sp>
      </p:grpSp>
      <p:sp>
        <p:nvSpPr>
          <p:cNvPr id="27" name="TextBox 26">
            <a:extLst>
              <a:ext uri="{FF2B5EF4-FFF2-40B4-BE49-F238E27FC236}">
                <a16:creationId xmlns:a16="http://schemas.microsoft.com/office/drawing/2014/main" id="{345F2FF2-6F85-09FF-7910-CC14F0A3207B}"/>
              </a:ext>
            </a:extLst>
          </p:cNvPr>
          <p:cNvSpPr txBox="1"/>
          <p:nvPr/>
        </p:nvSpPr>
        <p:spPr>
          <a:xfrm>
            <a:off x="0" y="5666437"/>
            <a:ext cx="12192000" cy="276999"/>
          </a:xfrm>
          <a:prstGeom prst="rect">
            <a:avLst/>
          </a:prstGeom>
          <a:noFill/>
        </p:spPr>
        <p:txBody>
          <a:bodyPr wrap="square" rtlCol="0">
            <a:spAutoFit/>
          </a:bodyPr>
          <a:lstStyle/>
          <a:p>
            <a:pPr algn="ctr"/>
            <a:r>
              <a:rPr lang="en-US" sz="1200" b="1" dirty="0">
                <a:solidFill>
                  <a:schemeClr val="tx2"/>
                </a:solidFill>
                <a:latin typeface="Montserrat" pitchFamily="2" charset="77"/>
              </a:rPr>
              <a:t>All numbers in US Dollars ($)</a:t>
            </a:r>
          </a:p>
        </p:txBody>
      </p:sp>
    </p:spTree>
    <p:extLst>
      <p:ext uri="{BB962C8B-B14F-4D97-AF65-F5344CB8AC3E}">
        <p14:creationId xmlns:p14="http://schemas.microsoft.com/office/powerpoint/2010/main" val="300524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outHorizontal)">
                                      <p:cBhvr>
                                        <p:cTn id="7" dur="1250"/>
                                        <p:tgtEl>
                                          <p:spTgt spid="28"/>
                                        </p:tgtEl>
                                      </p:cBhvr>
                                    </p:animEffect>
                                  </p:childTnLst>
                                </p:cTn>
                              </p:par>
                              <p:par>
                                <p:cTn id="8" presetID="22" presetClass="entr" presetSubtype="2" fill="hold" nodeType="withEffect">
                                  <p:stCondLst>
                                    <p:cond delay="50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1250"/>
                                        <p:tgtEl>
                                          <p:spTgt spid="3"/>
                                        </p:tgtEl>
                                      </p:cBhvr>
                                    </p:animEffect>
                                  </p:childTnLst>
                                </p:cTn>
                              </p:par>
                              <p:par>
                                <p:cTn id="11" presetID="22" presetClass="entr" presetSubtype="2"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wipe(right)">
                                      <p:cBhvr>
                                        <p:cTn id="13" dur="1250"/>
                                        <p:tgtEl>
                                          <p:spTgt spid="4"/>
                                        </p:tgtEl>
                                      </p:cBhvr>
                                    </p:animEffect>
                                  </p:childTnLst>
                                </p:cTn>
                              </p:par>
                              <p:par>
                                <p:cTn id="14" presetID="22" presetClass="entr" presetSubtype="8" fill="hold" nodeType="withEffect">
                                  <p:stCondLst>
                                    <p:cond delay="100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3000"/>
                                        <p:tgtEl>
                                          <p:spTgt spid="2"/>
                                        </p:tgtEl>
                                      </p:cBhvr>
                                    </p:animEffect>
                                  </p:childTnLst>
                                </p:cTn>
                              </p:par>
                              <p:par>
                                <p:cTn id="17" presetID="16" presetClass="entr" presetSubtype="42" fill="hold" nodeType="withEffect">
                                  <p:stCondLst>
                                    <p:cond delay="1500"/>
                                  </p:stCondLst>
                                  <p:childTnLst>
                                    <p:set>
                                      <p:cBhvr>
                                        <p:cTn id="18" dur="1" fill="hold">
                                          <p:stCondLst>
                                            <p:cond delay="0"/>
                                          </p:stCondLst>
                                        </p:cTn>
                                        <p:tgtEl>
                                          <p:spTgt spid="34"/>
                                        </p:tgtEl>
                                        <p:attrNameLst>
                                          <p:attrName>style.visibility</p:attrName>
                                        </p:attrNameLst>
                                      </p:cBhvr>
                                      <p:to>
                                        <p:strVal val="visible"/>
                                      </p:to>
                                    </p:set>
                                    <p:animEffect transition="in" filter="barn(outHorizontal)">
                                      <p:cBhvr>
                                        <p:cTn id="19" dur="1250"/>
                                        <p:tgtEl>
                                          <p:spTgt spid="34"/>
                                        </p:tgtEl>
                                      </p:cBhvr>
                                    </p:animEffect>
                                  </p:childTnLst>
                                </p:cTn>
                              </p:par>
                              <p:par>
                                <p:cTn id="20" presetID="22" presetClass="entr" presetSubtype="2" fill="hold" nodeType="withEffect">
                                  <p:stCondLst>
                                    <p:cond delay="1500"/>
                                  </p:stCondLst>
                                  <p:childTnLst>
                                    <p:set>
                                      <p:cBhvr>
                                        <p:cTn id="21" dur="1" fill="hold">
                                          <p:stCondLst>
                                            <p:cond delay="0"/>
                                          </p:stCondLst>
                                        </p:cTn>
                                        <p:tgtEl>
                                          <p:spTgt spid="7"/>
                                        </p:tgtEl>
                                        <p:attrNameLst>
                                          <p:attrName>style.visibility</p:attrName>
                                        </p:attrNameLst>
                                      </p:cBhvr>
                                      <p:to>
                                        <p:strVal val="visible"/>
                                      </p:to>
                                    </p:set>
                                    <p:animEffect transition="in" filter="wipe(right)">
                                      <p:cBhvr>
                                        <p:cTn id="22" dur="1250"/>
                                        <p:tgtEl>
                                          <p:spTgt spid="7"/>
                                        </p:tgtEl>
                                      </p:cBhvr>
                                    </p:animEffect>
                                  </p:childTnLst>
                                </p:cTn>
                              </p:par>
                              <p:par>
                                <p:cTn id="23" presetID="16" presetClass="entr" presetSubtype="42" fill="hold" nodeType="withEffect">
                                  <p:stCondLst>
                                    <p:cond delay="2500"/>
                                  </p:stCondLst>
                                  <p:childTnLst>
                                    <p:set>
                                      <p:cBhvr>
                                        <p:cTn id="24" dur="1" fill="hold">
                                          <p:stCondLst>
                                            <p:cond delay="0"/>
                                          </p:stCondLst>
                                        </p:cTn>
                                        <p:tgtEl>
                                          <p:spTgt spid="37"/>
                                        </p:tgtEl>
                                        <p:attrNameLst>
                                          <p:attrName>style.visibility</p:attrName>
                                        </p:attrNameLst>
                                      </p:cBhvr>
                                      <p:to>
                                        <p:strVal val="visible"/>
                                      </p:to>
                                    </p:set>
                                    <p:animEffect transition="in" filter="barn(outHorizontal)">
                                      <p:cBhvr>
                                        <p:cTn id="25" dur="1250"/>
                                        <p:tgtEl>
                                          <p:spTgt spid="37"/>
                                        </p:tgtEl>
                                      </p:cBhvr>
                                    </p:animEffect>
                                  </p:childTnLst>
                                </p:cTn>
                              </p:par>
                              <p:par>
                                <p:cTn id="26" presetID="16" presetClass="entr" presetSubtype="42" fill="hold" nodeType="withEffect">
                                  <p:stCondLst>
                                    <p:cond delay="2500"/>
                                  </p:stCondLst>
                                  <p:childTnLst>
                                    <p:set>
                                      <p:cBhvr>
                                        <p:cTn id="27" dur="1" fill="hold">
                                          <p:stCondLst>
                                            <p:cond delay="0"/>
                                          </p:stCondLst>
                                        </p:cTn>
                                        <p:tgtEl>
                                          <p:spTgt spid="44"/>
                                        </p:tgtEl>
                                        <p:attrNameLst>
                                          <p:attrName>style.visibility</p:attrName>
                                        </p:attrNameLst>
                                      </p:cBhvr>
                                      <p:to>
                                        <p:strVal val="visible"/>
                                      </p:to>
                                    </p:set>
                                    <p:animEffect transition="in" filter="barn(outHorizontal)">
                                      <p:cBhvr>
                                        <p:cTn id="28" dur="1250"/>
                                        <p:tgtEl>
                                          <p:spTgt spid="44"/>
                                        </p:tgtEl>
                                      </p:cBhvr>
                                    </p:animEffect>
                                  </p:childTnLst>
                                </p:cTn>
                              </p:par>
                              <p:par>
                                <p:cTn id="29" presetID="22" presetClass="entr" presetSubtype="2" fill="hold" nodeType="withEffect">
                                  <p:stCondLst>
                                    <p:cond delay="2500"/>
                                  </p:stCondLst>
                                  <p:childTnLst>
                                    <p:set>
                                      <p:cBhvr>
                                        <p:cTn id="30" dur="1" fill="hold">
                                          <p:stCondLst>
                                            <p:cond delay="0"/>
                                          </p:stCondLst>
                                        </p:cTn>
                                        <p:tgtEl>
                                          <p:spTgt spid="9"/>
                                        </p:tgtEl>
                                        <p:attrNameLst>
                                          <p:attrName>style.visibility</p:attrName>
                                        </p:attrNameLst>
                                      </p:cBhvr>
                                      <p:to>
                                        <p:strVal val="visible"/>
                                      </p:to>
                                    </p:set>
                                    <p:animEffect transition="in" filter="wipe(right)">
                                      <p:cBhvr>
                                        <p:cTn id="31" dur="1250"/>
                                        <p:tgtEl>
                                          <p:spTgt spid="9"/>
                                        </p:tgtEl>
                                      </p:cBhvr>
                                    </p:animEffect>
                                  </p:childTnLst>
                                </p:cTn>
                              </p:par>
                              <p:par>
                                <p:cTn id="32" presetID="22" presetClass="entr" presetSubtype="2" fill="hold" nodeType="withEffect">
                                  <p:stCondLst>
                                    <p:cond delay="2500"/>
                                  </p:stCondLst>
                                  <p:childTnLst>
                                    <p:set>
                                      <p:cBhvr>
                                        <p:cTn id="33" dur="1" fill="hold">
                                          <p:stCondLst>
                                            <p:cond delay="0"/>
                                          </p:stCondLst>
                                        </p:cTn>
                                        <p:tgtEl>
                                          <p:spTgt spid="10"/>
                                        </p:tgtEl>
                                        <p:attrNameLst>
                                          <p:attrName>style.visibility</p:attrName>
                                        </p:attrNameLst>
                                      </p:cBhvr>
                                      <p:to>
                                        <p:strVal val="visible"/>
                                      </p:to>
                                    </p:set>
                                    <p:animEffect transition="in" filter="wipe(right)">
                                      <p:cBhvr>
                                        <p:cTn id="34" dur="1250"/>
                                        <p:tgtEl>
                                          <p:spTgt spid="10"/>
                                        </p:tgtEl>
                                      </p:cBhvr>
                                    </p:animEffect>
                                  </p:childTnLst>
                                </p:cTn>
                              </p:par>
                              <p:par>
                                <p:cTn id="35" presetID="16" presetClass="entr" presetSubtype="42" fill="hold" nodeType="withEffect">
                                  <p:stCondLst>
                                    <p:cond delay="3500"/>
                                  </p:stCondLst>
                                  <p:childTnLst>
                                    <p:set>
                                      <p:cBhvr>
                                        <p:cTn id="36" dur="1" fill="hold">
                                          <p:stCondLst>
                                            <p:cond delay="0"/>
                                          </p:stCondLst>
                                        </p:cTn>
                                        <p:tgtEl>
                                          <p:spTgt spid="51"/>
                                        </p:tgtEl>
                                        <p:attrNameLst>
                                          <p:attrName>style.visibility</p:attrName>
                                        </p:attrNameLst>
                                      </p:cBhvr>
                                      <p:to>
                                        <p:strVal val="visible"/>
                                      </p:to>
                                    </p:set>
                                    <p:animEffect transition="in" filter="barn(outHorizontal)">
                                      <p:cBhvr>
                                        <p:cTn id="37" dur="1250"/>
                                        <p:tgtEl>
                                          <p:spTgt spid="51"/>
                                        </p:tgtEl>
                                      </p:cBhvr>
                                    </p:animEffect>
                                  </p:childTnLst>
                                </p:cTn>
                              </p:par>
                              <p:par>
                                <p:cTn id="38" presetID="16" presetClass="entr" presetSubtype="42" fill="hold" nodeType="withEffect">
                                  <p:stCondLst>
                                    <p:cond delay="3500"/>
                                  </p:stCondLst>
                                  <p:childTnLst>
                                    <p:set>
                                      <p:cBhvr>
                                        <p:cTn id="39" dur="1" fill="hold">
                                          <p:stCondLst>
                                            <p:cond delay="0"/>
                                          </p:stCondLst>
                                        </p:cTn>
                                        <p:tgtEl>
                                          <p:spTgt spid="50"/>
                                        </p:tgtEl>
                                        <p:attrNameLst>
                                          <p:attrName>style.visibility</p:attrName>
                                        </p:attrNameLst>
                                      </p:cBhvr>
                                      <p:to>
                                        <p:strVal val="visible"/>
                                      </p:to>
                                    </p:set>
                                    <p:animEffect transition="in" filter="barn(outHorizontal)">
                                      <p:cBhvr>
                                        <p:cTn id="40" dur="1250"/>
                                        <p:tgtEl>
                                          <p:spTgt spid="50"/>
                                        </p:tgtEl>
                                      </p:cBhvr>
                                    </p:animEffect>
                                  </p:childTnLst>
                                </p:cTn>
                              </p:par>
                              <p:par>
                                <p:cTn id="41" presetID="16" presetClass="entr" presetSubtype="42" fill="hold" nodeType="withEffect">
                                  <p:stCondLst>
                                    <p:cond delay="3500"/>
                                  </p:stCondLst>
                                  <p:childTnLst>
                                    <p:set>
                                      <p:cBhvr>
                                        <p:cTn id="42" dur="1" fill="hold">
                                          <p:stCondLst>
                                            <p:cond delay="0"/>
                                          </p:stCondLst>
                                        </p:cTn>
                                        <p:tgtEl>
                                          <p:spTgt spid="49"/>
                                        </p:tgtEl>
                                        <p:attrNameLst>
                                          <p:attrName>style.visibility</p:attrName>
                                        </p:attrNameLst>
                                      </p:cBhvr>
                                      <p:to>
                                        <p:strVal val="visible"/>
                                      </p:to>
                                    </p:set>
                                    <p:animEffect transition="in" filter="barn(outHorizontal)">
                                      <p:cBhvr>
                                        <p:cTn id="43" dur="1250"/>
                                        <p:tgtEl>
                                          <p:spTgt spid="49"/>
                                        </p:tgtEl>
                                      </p:cBhvr>
                                    </p:animEffect>
                                  </p:childTnLst>
                                </p:cTn>
                              </p:par>
                              <p:par>
                                <p:cTn id="44" presetID="16" presetClass="entr" presetSubtype="42" fill="hold" nodeType="withEffect">
                                  <p:stCondLst>
                                    <p:cond delay="3500"/>
                                  </p:stCondLst>
                                  <p:childTnLst>
                                    <p:set>
                                      <p:cBhvr>
                                        <p:cTn id="45" dur="1" fill="hold">
                                          <p:stCondLst>
                                            <p:cond delay="0"/>
                                          </p:stCondLst>
                                        </p:cTn>
                                        <p:tgtEl>
                                          <p:spTgt spid="48"/>
                                        </p:tgtEl>
                                        <p:attrNameLst>
                                          <p:attrName>style.visibility</p:attrName>
                                        </p:attrNameLst>
                                      </p:cBhvr>
                                      <p:to>
                                        <p:strVal val="visible"/>
                                      </p:to>
                                    </p:set>
                                    <p:animEffect transition="in" filter="barn(outHorizontal)">
                                      <p:cBhvr>
                                        <p:cTn id="46" dur="1250"/>
                                        <p:tgtEl>
                                          <p:spTgt spid="48"/>
                                        </p:tgtEl>
                                      </p:cBhvr>
                                    </p:animEffect>
                                  </p:childTnLst>
                                </p:cTn>
                              </p:par>
                              <p:par>
                                <p:cTn id="47" presetID="16" presetClass="entr" presetSubtype="42" fill="hold" nodeType="withEffect">
                                  <p:stCondLst>
                                    <p:cond delay="3500"/>
                                  </p:stCondLst>
                                  <p:childTnLst>
                                    <p:set>
                                      <p:cBhvr>
                                        <p:cTn id="48" dur="1" fill="hold">
                                          <p:stCondLst>
                                            <p:cond delay="0"/>
                                          </p:stCondLst>
                                        </p:cTn>
                                        <p:tgtEl>
                                          <p:spTgt spid="47"/>
                                        </p:tgtEl>
                                        <p:attrNameLst>
                                          <p:attrName>style.visibility</p:attrName>
                                        </p:attrNameLst>
                                      </p:cBhvr>
                                      <p:to>
                                        <p:strVal val="visible"/>
                                      </p:to>
                                    </p:set>
                                    <p:animEffect transition="in" filter="barn(outHorizontal)">
                                      <p:cBhvr>
                                        <p:cTn id="49" dur="1250"/>
                                        <p:tgtEl>
                                          <p:spTgt spid="47"/>
                                        </p:tgtEl>
                                      </p:cBhvr>
                                    </p:animEffect>
                                  </p:childTnLst>
                                </p:cTn>
                              </p:par>
                              <p:par>
                                <p:cTn id="50" presetID="16" presetClass="entr" presetSubtype="42" fill="hold" nodeType="withEffect">
                                  <p:stCondLst>
                                    <p:cond delay="3500"/>
                                  </p:stCondLst>
                                  <p:childTnLst>
                                    <p:set>
                                      <p:cBhvr>
                                        <p:cTn id="51" dur="1" fill="hold">
                                          <p:stCondLst>
                                            <p:cond delay="0"/>
                                          </p:stCondLst>
                                        </p:cTn>
                                        <p:tgtEl>
                                          <p:spTgt spid="46"/>
                                        </p:tgtEl>
                                        <p:attrNameLst>
                                          <p:attrName>style.visibility</p:attrName>
                                        </p:attrNameLst>
                                      </p:cBhvr>
                                      <p:to>
                                        <p:strVal val="visible"/>
                                      </p:to>
                                    </p:set>
                                    <p:animEffect transition="in" filter="barn(outHorizontal)">
                                      <p:cBhvr>
                                        <p:cTn id="52" dur="1250"/>
                                        <p:tgtEl>
                                          <p:spTgt spid="46"/>
                                        </p:tgtEl>
                                      </p:cBhvr>
                                    </p:animEffect>
                                  </p:childTnLst>
                                </p:cTn>
                              </p:par>
                              <p:par>
                                <p:cTn id="53" presetID="16" presetClass="entr" presetSubtype="42" fill="hold" nodeType="withEffect">
                                  <p:stCondLst>
                                    <p:cond delay="3500"/>
                                  </p:stCondLst>
                                  <p:childTnLst>
                                    <p:set>
                                      <p:cBhvr>
                                        <p:cTn id="54" dur="1" fill="hold">
                                          <p:stCondLst>
                                            <p:cond delay="0"/>
                                          </p:stCondLst>
                                        </p:cTn>
                                        <p:tgtEl>
                                          <p:spTgt spid="45"/>
                                        </p:tgtEl>
                                        <p:attrNameLst>
                                          <p:attrName>style.visibility</p:attrName>
                                        </p:attrNameLst>
                                      </p:cBhvr>
                                      <p:to>
                                        <p:strVal val="visible"/>
                                      </p:to>
                                    </p:set>
                                    <p:animEffect transition="in" filter="barn(outHorizontal)">
                                      <p:cBhvr>
                                        <p:cTn id="55" dur="1250"/>
                                        <p:tgtEl>
                                          <p:spTgt spid="45"/>
                                        </p:tgtEl>
                                      </p:cBhvr>
                                    </p:animEffect>
                                  </p:childTnLst>
                                </p:cTn>
                              </p:par>
                              <p:par>
                                <p:cTn id="56" presetID="22" presetClass="entr" presetSubtype="8" fill="hold" nodeType="withEffect">
                                  <p:stCondLst>
                                    <p:cond delay="3500"/>
                                  </p:stCondLst>
                                  <p:childTnLst>
                                    <p:set>
                                      <p:cBhvr>
                                        <p:cTn id="57" dur="1" fill="hold">
                                          <p:stCondLst>
                                            <p:cond delay="0"/>
                                          </p:stCondLst>
                                        </p:cTn>
                                        <p:tgtEl>
                                          <p:spTgt spid="11"/>
                                        </p:tgtEl>
                                        <p:attrNameLst>
                                          <p:attrName>style.visibility</p:attrName>
                                        </p:attrNameLst>
                                      </p:cBhvr>
                                      <p:to>
                                        <p:strVal val="visible"/>
                                      </p:to>
                                    </p:set>
                                    <p:animEffect transition="in" filter="wipe(left)">
                                      <p:cBhvr>
                                        <p:cTn id="58" dur="1250"/>
                                        <p:tgtEl>
                                          <p:spTgt spid="11"/>
                                        </p:tgtEl>
                                      </p:cBhvr>
                                    </p:animEffect>
                                  </p:childTnLst>
                                </p:cTn>
                              </p:par>
                              <p:par>
                                <p:cTn id="59" presetID="22" presetClass="entr" presetSubtype="8" fill="hold" nodeType="withEffect">
                                  <p:stCondLst>
                                    <p:cond delay="3500"/>
                                  </p:stCondLst>
                                  <p:childTnLst>
                                    <p:set>
                                      <p:cBhvr>
                                        <p:cTn id="60" dur="1" fill="hold">
                                          <p:stCondLst>
                                            <p:cond delay="0"/>
                                          </p:stCondLst>
                                        </p:cTn>
                                        <p:tgtEl>
                                          <p:spTgt spid="12"/>
                                        </p:tgtEl>
                                        <p:attrNameLst>
                                          <p:attrName>style.visibility</p:attrName>
                                        </p:attrNameLst>
                                      </p:cBhvr>
                                      <p:to>
                                        <p:strVal val="visible"/>
                                      </p:to>
                                    </p:set>
                                    <p:animEffect transition="in" filter="wipe(left)">
                                      <p:cBhvr>
                                        <p:cTn id="61" dur="1250"/>
                                        <p:tgtEl>
                                          <p:spTgt spid="12"/>
                                        </p:tgtEl>
                                      </p:cBhvr>
                                    </p:animEffect>
                                  </p:childTnLst>
                                </p:cTn>
                              </p:par>
                              <p:par>
                                <p:cTn id="62" presetID="22" presetClass="entr" presetSubtype="8" fill="hold" nodeType="withEffect">
                                  <p:stCondLst>
                                    <p:cond delay="3500"/>
                                  </p:stCondLst>
                                  <p:childTnLst>
                                    <p:set>
                                      <p:cBhvr>
                                        <p:cTn id="63" dur="1" fill="hold">
                                          <p:stCondLst>
                                            <p:cond delay="0"/>
                                          </p:stCondLst>
                                        </p:cTn>
                                        <p:tgtEl>
                                          <p:spTgt spid="14"/>
                                        </p:tgtEl>
                                        <p:attrNameLst>
                                          <p:attrName>style.visibility</p:attrName>
                                        </p:attrNameLst>
                                      </p:cBhvr>
                                      <p:to>
                                        <p:strVal val="visible"/>
                                      </p:to>
                                    </p:set>
                                    <p:animEffect transition="in" filter="wipe(left)">
                                      <p:cBhvr>
                                        <p:cTn id="64" dur="1250"/>
                                        <p:tgtEl>
                                          <p:spTgt spid="14"/>
                                        </p:tgtEl>
                                      </p:cBhvr>
                                    </p:animEffect>
                                  </p:childTnLst>
                                </p:cTn>
                              </p:par>
                              <p:par>
                                <p:cTn id="65" presetID="22" presetClass="entr" presetSubtype="8" fill="hold" nodeType="withEffect">
                                  <p:stCondLst>
                                    <p:cond delay="3500"/>
                                  </p:stCondLst>
                                  <p:childTnLst>
                                    <p:set>
                                      <p:cBhvr>
                                        <p:cTn id="66" dur="1" fill="hold">
                                          <p:stCondLst>
                                            <p:cond delay="0"/>
                                          </p:stCondLst>
                                        </p:cTn>
                                        <p:tgtEl>
                                          <p:spTgt spid="15"/>
                                        </p:tgtEl>
                                        <p:attrNameLst>
                                          <p:attrName>style.visibility</p:attrName>
                                        </p:attrNameLst>
                                      </p:cBhvr>
                                      <p:to>
                                        <p:strVal val="visible"/>
                                      </p:to>
                                    </p:set>
                                    <p:animEffect transition="in" filter="wipe(left)">
                                      <p:cBhvr>
                                        <p:cTn id="67" dur="1250"/>
                                        <p:tgtEl>
                                          <p:spTgt spid="15"/>
                                        </p:tgtEl>
                                      </p:cBhvr>
                                    </p:animEffect>
                                  </p:childTnLst>
                                </p:cTn>
                              </p:par>
                              <p:par>
                                <p:cTn id="68" presetID="22" presetClass="entr" presetSubtype="8" fill="hold" nodeType="withEffect">
                                  <p:stCondLst>
                                    <p:cond delay="3500"/>
                                  </p:stCondLst>
                                  <p:childTnLst>
                                    <p:set>
                                      <p:cBhvr>
                                        <p:cTn id="69" dur="1" fill="hold">
                                          <p:stCondLst>
                                            <p:cond delay="0"/>
                                          </p:stCondLst>
                                        </p:cTn>
                                        <p:tgtEl>
                                          <p:spTgt spid="23"/>
                                        </p:tgtEl>
                                        <p:attrNameLst>
                                          <p:attrName>style.visibility</p:attrName>
                                        </p:attrNameLst>
                                      </p:cBhvr>
                                      <p:to>
                                        <p:strVal val="visible"/>
                                      </p:to>
                                    </p:set>
                                    <p:animEffect transition="in" filter="wipe(left)">
                                      <p:cBhvr>
                                        <p:cTn id="70" dur="1250"/>
                                        <p:tgtEl>
                                          <p:spTgt spid="23"/>
                                        </p:tgtEl>
                                      </p:cBhvr>
                                    </p:animEffect>
                                  </p:childTnLst>
                                </p:cTn>
                              </p:par>
                              <p:par>
                                <p:cTn id="71" presetID="22" presetClass="entr" presetSubtype="8" fill="hold" nodeType="withEffect">
                                  <p:stCondLst>
                                    <p:cond delay="3500"/>
                                  </p:stCondLst>
                                  <p:childTnLst>
                                    <p:set>
                                      <p:cBhvr>
                                        <p:cTn id="72" dur="1" fill="hold">
                                          <p:stCondLst>
                                            <p:cond delay="0"/>
                                          </p:stCondLst>
                                        </p:cTn>
                                        <p:tgtEl>
                                          <p:spTgt spid="26"/>
                                        </p:tgtEl>
                                        <p:attrNameLst>
                                          <p:attrName>style.visibility</p:attrName>
                                        </p:attrNameLst>
                                      </p:cBhvr>
                                      <p:to>
                                        <p:strVal val="visible"/>
                                      </p:to>
                                    </p:set>
                                    <p:animEffect transition="in" filter="wipe(left)">
                                      <p:cBhvr>
                                        <p:cTn id="73" dur="1250"/>
                                        <p:tgtEl>
                                          <p:spTgt spid="26"/>
                                        </p:tgtEl>
                                      </p:cBhvr>
                                    </p:animEffect>
                                  </p:childTnLst>
                                </p:cTn>
                              </p:par>
                              <p:par>
                                <p:cTn id="74" presetID="22" presetClass="entr" presetSubtype="8" fill="hold" nodeType="withEffect">
                                  <p:stCondLst>
                                    <p:cond delay="3500"/>
                                  </p:stCondLst>
                                  <p:childTnLst>
                                    <p:set>
                                      <p:cBhvr>
                                        <p:cTn id="75" dur="1" fill="hold">
                                          <p:stCondLst>
                                            <p:cond delay="0"/>
                                          </p:stCondLst>
                                        </p:cTn>
                                        <p:tgtEl>
                                          <p:spTgt spid="24"/>
                                        </p:tgtEl>
                                        <p:attrNameLst>
                                          <p:attrName>style.visibility</p:attrName>
                                        </p:attrNameLst>
                                      </p:cBhvr>
                                      <p:to>
                                        <p:strVal val="visible"/>
                                      </p:to>
                                    </p:set>
                                    <p:animEffect transition="in" filter="wipe(left)">
                                      <p:cBhvr>
                                        <p:cTn id="76" dur="1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2B67FE8-9A64-457D-BBA1-40E98DBCADDD}"/>
              </a:ext>
            </a:extLst>
          </p:cNvPr>
          <p:cNvGrpSpPr/>
          <p:nvPr/>
        </p:nvGrpSpPr>
        <p:grpSpPr>
          <a:xfrm>
            <a:off x="2537578" y="718899"/>
            <a:ext cx="3851759" cy="5031971"/>
            <a:chOff x="2537578" y="718899"/>
            <a:chExt cx="3851759" cy="5031971"/>
          </a:xfrm>
        </p:grpSpPr>
        <p:sp>
          <p:nvSpPr>
            <p:cNvPr id="5" name="Rectangle: Rounded Corners 10">
              <a:extLst>
                <a:ext uri="{FF2B5EF4-FFF2-40B4-BE49-F238E27FC236}">
                  <a16:creationId xmlns:a16="http://schemas.microsoft.com/office/drawing/2014/main" id="{4A092DBB-DA37-273E-94AD-4933AF55074C}"/>
                </a:ext>
              </a:extLst>
            </p:cNvPr>
            <p:cNvSpPr/>
            <p:nvPr/>
          </p:nvSpPr>
          <p:spPr>
            <a:xfrm>
              <a:off x="2537578" y="718899"/>
              <a:ext cx="3851759" cy="5031971"/>
            </a:xfrm>
            <a:prstGeom prst="roundRect">
              <a:avLst>
                <a:gd name="adj" fmla="val 7324"/>
              </a:avLst>
            </a:prstGeom>
            <a:solidFill>
              <a:srgbClr val="F2F5FA"/>
            </a:solidFill>
            <a:ln w="25400">
              <a:solidFill>
                <a:schemeClr val="bg1"/>
              </a:solidFill>
            </a:ln>
            <a:effectLst>
              <a:outerShdw blurRad="139700" dist="88900" dir="2700000" sx="98000" sy="98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accent1"/>
                </a:solidFill>
                <a:latin typeface="Montserrat" panose="00000500000000000000" pitchFamily="50" charset="0"/>
              </a:endParaRPr>
            </a:p>
          </p:txBody>
        </p:sp>
        <p:sp>
          <p:nvSpPr>
            <p:cNvPr id="6" name="Rectangle 5">
              <a:extLst>
                <a:ext uri="{FF2B5EF4-FFF2-40B4-BE49-F238E27FC236}">
                  <a16:creationId xmlns:a16="http://schemas.microsoft.com/office/drawing/2014/main" id="{CC00DB7B-2F67-9906-469A-6FC1104F6E60}"/>
                </a:ext>
              </a:extLst>
            </p:cNvPr>
            <p:cNvSpPr/>
            <p:nvPr/>
          </p:nvSpPr>
          <p:spPr>
            <a:xfrm>
              <a:off x="3718774" y="5224847"/>
              <a:ext cx="1489367" cy="38371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680"/>
                </a:lnSpc>
              </a:pPr>
              <a:r>
                <a:rPr lang="en-US" sz="1200" b="1" dirty="0">
                  <a:solidFill>
                    <a:schemeClr val="tx2">
                      <a:lumMod val="60000"/>
                      <a:lumOff val="40000"/>
                    </a:schemeClr>
                  </a:solidFill>
                  <a:latin typeface="Montserrat" panose="00000500000000000000" pitchFamily="50" charset="0"/>
                </a:rPr>
                <a:t>EXPENSE</a:t>
              </a:r>
              <a:endParaRPr lang="en-US" sz="1050" b="1" dirty="0">
                <a:solidFill>
                  <a:schemeClr val="tx2">
                    <a:lumMod val="60000"/>
                    <a:lumOff val="40000"/>
                  </a:schemeClr>
                </a:solidFill>
                <a:latin typeface="Montserrat" panose="00000500000000000000" pitchFamily="50" charset="0"/>
              </a:endParaRPr>
            </a:p>
          </p:txBody>
        </p:sp>
      </p:grpSp>
      <p:grpSp>
        <p:nvGrpSpPr>
          <p:cNvPr id="15" name="Group 14">
            <a:extLst>
              <a:ext uri="{FF2B5EF4-FFF2-40B4-BE49-F238E27FC236}">
                <a16:creationId xmlns:a16="http://schemas.microsoft.com/office/drawing/2014/main" id="{C5DB3503-3C49-46B8-9AEE-A336EBACAC12}"/>
              </a:ext>
            </a:extLst>
          </p:cNvPr>
          <p:cNvGrpSpPr/>
          <p:nvPr/>
        </p:nvGrpSpPr>
        <p:grpSpPr>
          <a:xfrm>
            <a:off x="6517293" y="718899"/>
            <a:ext cx="1489367" cy="5031971"/>
            <a:chOff x="6517293" y="718899"/>
            <a:chExt cx="1489367" cy="5031971"/>
          </a:xfrm>
        </p:grpSpPr>
        <p:sp>
          <p:nvSpPr>
            <p:cNvPr id="3" name="Rectangle: Rounded Corners 10">
              <a:extLst>
                <a:ext uri="{FF2B5EF4-FFF2-40B4-BE49-F238E27FC236}">
                  <a16:creationId xmlns:a16="http://schemas.microsoft.com/office/drawing/2014/main" id="{42973F3B-4CB6-76C1-882D-18B2A536C2C2}"/>
                </a:ext>
              </a:extLst>
            </p:cNvPr>
            <p:cNvSpPr/>
            <p:nvPr/>
          </p:nvSpPr>
          <p:spPr>
            <a:xfrm>
              <a:off x="6521286" y="718899"/>
              <a:ext cx="1481381" cy="5031971"/>
            </a:xfrm>
            <a:prstGeom prst="roundRect">
              <a:avLst>
                <a:gd name="adj" fmla="val 14728"/>
              </a:avLst>
            </a:prstGeom>
            <a:solidFill>
              <a:srgbClr val="F2F5FA"/>
            </a:solidFill>
            <a:ln w="25400">
              <a:solidFill>
                <a:schemeClr val="bg1"/>
              </a:solidFill>
            </a:ln>
            <a:effectLst>
              <a:outerShdw blurRad="139700" dist="88900" dir="2700000" sx="98000" sy="98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accent1"/>
                </a:solidFill>
                <a:latin typeface="Montserrat" panose="00000500000000000000" pitchFamily="50" charset="0"/>
              </a:endParaRPr>
            </a:p>
          </p:txBody>
        </p:sp>
        <p:sp>
          <p:nvSpPr>
            <p:cNvPr id="7" name="Rectangle 6">
              <a:extLst>
                <a:ext uri="{FF2B5EF4-FFF2-40B4-BE49-F238E27FC236}">
                  <a16:creationId xmlns:a16="http://schemas.microsoft.com/office/drawing/2014/main" id="{1B7B92F7-435C-F1AB-7CE3-A95ADF294FBF}"/>
                </a:ext>
              </a:extLst>
            </p:cNvPr>
            <p:cNvSpPr/>
            <p:nvPr/>
          </p:nvSpPr>
          <p:spPr>
            <a:xfrm>
              <a:off x="6517293" y="5224847"/>
              <a:ext cx="1489367" cy="38371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680"/>
                </a:lnSpc>
              </a:pPr>
              <a:r>
                <a:rPr lang="en-US" sz="1200" b="1" dirty="0">
                  <a:solidFill>
                    <a:schemeClr val="tx2">
                      <a:lumMod val="60000"/>
                      <a:lumOff val="40000"/>
                    </a:schemeClr>
                  </a:solidFill>
                  <a:latin typeface="Montserrat" panose="00000500000000000000" pitchFamily="50" charset="0"/>
                </a:rPr>
                <a:t>ACTIVITY</a:t>
              </a:r>
              <a:endParaRPr lang="en-US" sz="1050" b="1" dirty="0">
                <a:solidFill>
                  <a:schemeClr val="tx2">
                    <a:lumMod val="60000"/>
                    <a:lumOff val="40000"/>
                  </a:schemeClr>
                </a:solidFill>
                <a:latin typeface="Montserrat" panose="00000500000000000000" pitchFamily="50" charset="0"/>
              </a:endParaRPr>
            </a:p>
          </p:txBody>
        </p:sp>
      </p:grpSp>
      <p:grpSp>
        <p:nvGrpSpPr>
          <p:cNvPr id="16" name="Group 15">
            <a:extLst>
              <a:ext uri="{FF2B5EF4-FFF2-40B4-BE49-F238E27FC236}">
                <a16:creationId xmlns:a16="http://schemas.microsoft.com/office/drawing/2014/main" id="{D1AAA77F-E381-4800-B943-5CC6340F0F1F}"/>
              </a:ext>
            </a:extLst>
          </p:cNvPr>
          <p:cNvGrpSpPr/>
          <p:nvPr/>
        </p:nvGrpSpPr>
        <p:grpSpPr>
          <a:xfrm>
            <a:off x="8122741" y="718899"/>
            <a:ext cx="3013348" cy="5031971"/>
            <a:chOff x="8122741" y="718899"/>
            <a:chExt cx="3013348" cy="5031971"/>
          </a:xfrm>
        </p:grpSpPr>
        <p:sp>
          <p:nvSpPr>
            <p:cNvPr id="4" name="Rectangle: Rounded Corners 10">
              <a:extLst>
                <a:ext uri="{FF2B5EF4-FFF2-40B4-BE49-F238E27FC236}">
                  <a16:creationId xmlns:a16="http://schemas.microsoft.com/office/drawing/2014/main" id="{FEF47EA4-251C-B687-DE36-477C062636FD}"/>
                </a:ext>
              </a:extLst>
            </p:cNvPr>
            <p:cNvSpPr/>
            <p:nvPr/>
          </p:nvSpPr>
          <p:spPr>
            <a:xfrm>
              <a:off x="8122741" y="718899"/>
              <a:ext cx="3013348" cy="5031971"/>
            </a:xfrm>
            <a:prstGeom prst="roundRect">
              <a:avLst>
                <a:gd name="adj" fmla="val 7443"/>
              </a:avLst>
            </a:prstGeom>
            <a:solidFill>
              <a:srgbClr val="F2F5FA"/>
            </a:solidFill>
            <a:ln w="25400">
              <a:solidFill>
                <a:schemeClr val="bg1"/>
              </a:solidFill>
            </a:ln>
            <a:effectLst>
              <a:outerShdw blurRad="139700" dist="88900" dir="2700000" sx="98000" sy="98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accent1"/>
                </a:solidFill>
                <a:latin typeface="Montserrat" panose="00000500000000000000" pitchFamily="50" charset="0"/>
              </a:endParaRPr>
            </a:p>
          </p:txBody>
        </p:sp>
        <p:sp>
          <p:nvSpPr>
            <p:cNvPr id="8" name="Rectangle 7">
              <a:extLst>
                <a:ext uri="{FF2B5EF4-FFF2-40B4-BE49-F238E27FC236}">
                  <a16:creationId xmlns:a16="http://schemas.microsoft.com/office/drawing/2014/main" id="{32B33777-50CA-F439-18A0-E103FF8F18E2}"/>
                </a:ext>
              </a:extLst>
            </p:cNvPr>
            <p:cNvSpPr/>
            <p:nvPr/>
          </p:nvSpPr>
          <p:spPr>
            <a:xfrm>
              <a:off x="8884732" y="5224847"/>
              <a:ext cx="1489367" cy="38371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680"/>
                </a:lnSpc>
              </a:pPr>
              <a:r>
                <a:rPr lang="en-US" sz="1200" b="1" dirty="0">
                  <a:solidFill>
                    <a:schemeClr val="tx2">
                      <a:lumMod val="60000"/>
                      <a:lumOff val="40000"/>
                    </a:schemeClr>
                  </a:solidFill>
                  <a:latin typeface="Montserrat" panose="00000500000000000000" pitchFamily="50" charset="0"/>
                </a:rPr>
                <a:t>PRODUCT</a:t>
              </a:r>
              <a:endParaRPr lang="en-US" sz="1050" b="1" dirty="0">
                <a:solidFill>
                  <a:schemeClr val="tx2">
                    <a:lumMod val="60000"/>
                    <a:lumOff val="40000"/>
                  </a:schemeClr>
                </a:solidFill>
                <a:latin typeface="Montserrat" panose="00000500000000000000" pitchFamily="50" charset="0"/>
              </a:endParaRPr>
            </a:p>
          </p:txBody>
        </p:sp>
      </p:grpSp>
      <p:sp>
        <p:nvSpPr>
          <p:cNvPr id="43" name="Freeform: Shape 6">
            <a:extLst>
              <a:ext uri="{FF2B5EF4-FFF2-40B4-BE49-F238E27FC236}">
                <a16:creationId xmlns:a16="http://schemas.microsoft.com/office/drawing/2014/main" id="{8B505192-CEE5-EF75-ED0E-EC0647077B20}"/>
              </a:ext>
            </a:extLst>
          </p:cNvPr>
          <p:cNvSpPr/>
          <p:nvPr/>
        </p:nvSpPr>
        <p:spPr>
          <a:xfrm>
            <a:off x="10006660" y="2726660"/>
            <a:ext cx="761880" cy="761880"/>
          </a:xfrm>
          <a:custGeom>
            <a:avLst/>
            <a:gdLst>
              <a:gd name="connsiteX0" fmla="*/ 2026591 w 2021045"/>
              <a:gd name="connsiteY0" fmla="*/ 1013296 h 2021045"/>
              <a:gd name="connsiteX1" fmla="*/ 1013296 w 2021045"/>
              <a:gd name="connsiteY1" fmla="*/ 2026591 h 2021045"/>
              <a:gd name="connsiteX2" fmla="*/ 0 w 2021045"/>
              <a:gd name="connsiteY2" fmla="*/ 1013295 h 2021045"/>
              <a:gd name="connsiteX3" fmla="*/ 1013296 w 2021045"/>
              <a:gd name="connsiteY3" fmla="*/ -1 h 2021045"/>
              <a:gd name="connsiteX4" fmla="*/ 2026591 w 2021045"/>
              <a:gd name="connsiteY4" fmla="*/ 1013296 h 2021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1045" h="2021045">
                <a:moveTo>
                  <a:pt x="2026591" y="1013296"/>
                </a:moveTo>
                <a:cubicBezTo>
                  <a:pt x="2026591" y="1572923"/>
                  <a:pt x="1572923" y="2026591"/>
                  <a:pt x="1013296" y="2026591"/>
                </a:cubicBezTo>
                <a:cubicBezTo>
                  <a:pt x="453668" y="2026591"/>
                  <a:pt x="0" y="1572923"/>
                  <a:pt x="0" y="1013295"/>
                </a:cubicBezTo>
                <a:cubicBezTo>
                  <a:pt x="0" y="453667"/>
                  <a:pt x="453668" y="-1"/>
                  <a:pt x="1013296" y="-1"/>
                </a:cubicBezTo>
                <a:cubicBezTo>
                  <a:pt x="1572923" y="-1"/>
                  <a:pt x="2026591" y="453667"/>
                  <a:pt x="2026591" y="1013296"/>
                </a:cubicBezTo>
                <a:close/>
              </a:path>
            </a:pathLst>
          </a:custGeom>
          <a:solidFill>
            <a:srgbClr val="FFFFFF"/>
          </a:solidFill>
          <a:ln w="6155" cap="flat">
            <a:noFill/>
            <a:prstDash val="solid"/>
            <a:miter/>
          </a:ln>
          <a:effectLst>
            <a:outerShdw blurRad="292100" dist="279400" dir="8100000" algn="tr" rotWithShape="0">
              <a:schemeClr val="accent1">
                <a:lumMod val="50000"/>
                <a:alpha val="7000"/>
              </a:schemeClr>
            </a:outerShdw>
          </a:effectLst>
        </p:spPr>
        <p:txBody>
          <a:bodyPr rot="0" spcFirstLastPara="0" vertOverflow="overflow" horzOverflow="overflow" vert="horz" wrap="square" lIns="0" tIns="72000" rIns="0" bIns="45720" numCol="1" spcCol="0" rtlCol="0" fromWordArt="0" anchor="ctr" anchorCtr="0" forceAA="0" compatLnSpc="1">
            <a:prstTxWarp prst="textNoShape">
              <a:avLst/>
            </a:prstTxWarp>
            <a:noAutofit/>
          </a:bodyPr>
          <a:lstStyle/>
          <a:p>
            <a:pPr algn="ctr"/>
            <a:r>
              <a:rPr lang="en-US" sz="900" dirty="0">
                <a:solidFill>
                  <a:schemeClr val="tx2"/>
                </a:solidFill>
                <a:latin typeface="Montserrat" panose="00000500000000000000" pitchFamily="50" charset="0"/>
              </a:rPr>
              <a:t>PRODUCT</a:t>
            </a:r>
            <a:r>
              <a:rPr lang="en-US" sz="1100" dirty="0">
                <a:solidFill>
                  <a:schemeClr val="accent1"/>
                </a:solidFill>
                <a:latin typeface="Montserrat" panose="00000500000000000000" pitchFamily="50" charset="0"/>
              </a:rPr>
              <a:t> </a:t>
            </a:r>
            <a:r>
              <a:rPr lang="en-US" sz="1600" b="1" dirty="0">
                <a:solidFill>
                  <a:schemeClr val="tx2">
                    <a:lumMod val="60000"/>
                    <a:lumOff val="40000"/>
                  </a:schemeClr>
                </a:solidFill>
                <a:latin typeface="Montserrat" panose="00000500000000000000" pitchFamily="50" charset="0"/>
              </a:rPr>
              <a:t>02</a:t>
            </a:r>
            <a:endParaRPr lang="en-US" sz="2000" b="1" dirty="0">
              <a:solidFill>
                <a:schemeClr val="tx2">
                  <a:lumMod val="60000"/>
                  <a:lumOff val="40000"/>
                </a:schemeClr>
              </a:solidFill>
              <a:latin typeface="Montserrat" panose="00000500000000000000" pitchFamily="50" charset="0"/>
            </a:endParaRPr>
          </a:p>
        </p:txBody>
      </p:sp>
      <p:sp>
        <p:nvSpPr>
          <p:cNvPr id="44" name="Freeform: Shape 6">
            <a:extLst>
              <a:ext uri="{FF2B5EF4-FFF2-40B4-BE49-F238E27FC236}">
                <a16:creationId xmlns:a16="http://schemas.microsoft.com/office/drawing/2014/main" id="{AB94ACE2-74DF-9ECE-2C03-E4F727CB7B42}"/>
              </a:ext>
            </a:extLst>
          </p:cNvPr>
          <p:cNvSpPr/>
          <p:nvPr/>
        </p:nvSpPr>
        <p:spPr>
          <a:xfrm>
            <a:off x="10006660" y="1714289"/>
            <a:ext cx="761880" cy="761880"/>
          </a:xfrm>
          <a:custGeom>
            <a:avLst/>
            <a:gdLst>
              <a:gd name="connsiteX0" fmla="*/ 2026591 w 2021045"/>
              <a:gd name="connsiteY0" fmla="*/ 1013296 h 2021045"/>
              <a:gd name="connsiteX1" fmla="*/ 1013296 w 2021045"/>
              <a:gd name="connsiteY1" fmla="*/ 2026591 h 2021045"/>
              <a:gd name="connsiteX2" fmla="*/ 0 w 2021045"/>
              <a:gd name="connsiteY2" fmla="*/ 1013295 h 2021045"/>
              <a:gd name="connsiteX3" fmla="*/ 1013296 w 2021045"/>
              <a:gd name="connsiteY3" fmla="*/ -1 h 2021045"/>
              <a:gd name="connsiteX4" fmla="*/ 2026591 w 2021045"/>
              <a:gd name="connsiteY4" fmla="*/ 1013296 h 2021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1045" h="2021045">
                <a:moveTo>
                  <a:pt x="2026591" y="1013296"/>
                </a:moveTo>
                <a:cubicBezTo>
                  <a:pt x="2026591" y="1572923"/>
                  <a:pt x="1572923" y="2026591"/>
                  <a:pt x="1013296" y="2026591"/>
                </a:cubicBezTo>
                <a:cubicBezTo>
                  <a:pt x="453668" y="2026591"/>
                  <a:pt x="0" y="1572923"/>
                  <a:pt x="0" y="1013295"/>
                </a:cubicBezTo>
                <a:cubicBezTo>
                  <a:pt x="0" y="453667"/>
                  <a:pt x="453668" y="-1"/>
                  <a:pt x="1013296" y="-1"/>
                </a:cubicBezTo>
                <a:cubicBezTo>
                  <a:pt x="1572923" y="-1"/>
                  <a:pt x="2026591" y="453667"/>
                  <a:pt x="2026591" y="1013296"/>
                </a:cubicBezTo>
                <a:close/>
              </a:path>
            </a:pathLst>
          </a:custGeom>
          <a:solidFill>
            <a:srgbClr val="FFFFFF"/>
          </a:solidFill>
          <a:ln w="6155" cap="flat">
            <a:noFill/>
            <a:prstDash val="solid"/>
            <a:miter/>
          </a:ln>
          <a:effectLst>
            <a:outerShdw blurRad="292100" dist="279400" dir="8100000" algn="tr" rotWithShape="0">
              <a:schemeClr val="accent1">
                <a:lumMod val="50000"/>
                <a:alpha val="7000"/>
              </a:schemeClr>
            </a:outerShdw>
          </a:effectLst>
        </p:spPr>
        <p:txBody>
          <a:bodyPr rot="0" spcFirstLastPara="0" vertOverflow="overflow" horzOverflow="overflow" vert="horz" wrap="square" lIns="0" tIns="72000" rIns="0" bIns="45720" numCol="1" spcCol="0" rtlCol="0" fromWordArt="0" anchor="ctr" anchorCtr="0" forceAA="0" compatLnSpc="1">
            <a:prstTxWarp prst="textNoShape">
              <a:avLst/>
            </a:prstTxWarp>
            <a:noAutofit/>
          </a:bodyPr>
          <a:lstStyle/>
          <a:p>
            <a:pPr algn="ctr"/>
            <a:r>
              <a:rPr lang="en-US" sz="900" dirty="0">
                <a:solidFill>
                  <a:schemeClr val="tx2"/>
                </a:solidFill>
                <a:latin typeface="Montserrat" panose="00000500000000000000" pitchFamily="50" charset="0"/>
              </a:rPr>
              <a:t>PRODUCT</a:t>
            </a:r>
            <a:r>
              <a:rPr lang="en-US" sz="1100" dirty="0">
                <a:solidFill>
                  <a:schemeClr val="accent1"/>
                </a:solidFill>
                <a:latin typeface="Montserrat" panose="00000500000000000000" pitchFamily="50" charset="0"/>
              </a:rPr>
              <a:t> </a:t>
            </a:r>
            <a:r>
              <a:rPr lang="en-US" sz="1600" b="1" dirty="0">
                <a:solidFill>
                  <a:schemeClr val="tx2">
                    <a:lumMod val="60000"/>
                    <a:lumOff val="40000"/>
                  </a:schemeClr>
                </a:solidFill>
                <a:latin typeface="Montserrat" panose="00000500000000000000" pitchFamily="50" charset="0"/>
              </a:rPr>
              <a:t>01</a:t>
            </a:r>
            <a:endParaRPr lang="en-US" sz="2000" b="1" dirty="0">
              <a:solidFill>
                <a:schemeClr val="tx2">
                  <a:lumMod val="60000"/>
                  <a:lumOff val="40000"/>
                </a:schemeClr>
              </a:solidFill>
              <a:latin typeface="Montserrat" panose="00000500000000000000" pitchFamily="50" charset="0"/>
            </a:endParaRPr>
          </a:p>
        </p:txBody>
      </p:sp>
      <p:sp>
        <p:nvSpPr>
          <p:cNvPr id="45" name="Freeform: Shape 6">
            <a:extLst>
              <a:ext uri="{FF2B5EF4-FFF2-40B4-BE49-F238E27FC236}">
                <a16:creationId xmlns:a16="http://schemas.microsoft.com/office/drawing/2014/main" id="{8EE1EF3B-4A6A-D660-468A-FF0FDDA18CD7}"/>
              </a:ext>
            </a:extLst>
          </p:cNvPr>
          <p:cNvSpPr/>
          <p:nvPr/>
        </p:nvSpPr>
        <p:spPr>
          <a:xfrm>
            <a:off x="10006660" y="3739031"/>
            <a:ext cx="761880" cy="761880"/>
          </a:xfrm>
          <a:custGeom>
            <a:avLst/>
            <a:gdLst>
              <a:gd name="connsiteX0" fmla="*/ 2026591 w 2021045"/>
              <a:gd name="connsiteY0" fmla="*/ 1013296 h 2021045"/>
              <a:gd name="connsiteX1" fmla="*/ 1013296 w 2021045"/>
              <a:gd name="connsiteY1" fmla="*/ 2026591 h 2021045"/>
              <a:gd name="connsiteX2" fmla="*/ 0 w 2021045"/>
              <a:gd name="connsiteY2" fmla="*/ 1013295 h 2021045"/>
              <a:gd name="connsiteX3" fmla="*/ 1013296 w 2021045"/>
              <a:gd name="connsiteY3" fmla="*/ -1 h 2021045"/>
              <a:gd name="connsiteX4" fmla="*/ 2026591 w 2021045"/>
              <a:gd name="connsiteY4" fmla="*/ 1013296 h 2021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1045" h="2021045">
                <a:moveTo>
                  <a:pt x="2026591" y="1013296"/>
                </a:moveTo>
                <a:cubicBezTo>
                  <a:pt x="2026591" y="1572923"/>
                  <a:pt x="1572923" y="2026591"/>
                  <a:pt x="1013296" y="2026591"/>
                </a:cubicBezTo>
                <a:cubicBezTo>
                  <a:pt x="453668" y="2026591"/>
                  <a:pt x="0" y="1572923"/>
                  <a:pt x="0" y="1013295"/>
                </a:cubicBezTo>
                <a:cubicBezTo>
                  <a:pt x="0" y="453667"/>
                  <a:pt x="453668" y="-1"/>
                  <a:pt x="1013296" y="-1"/>
                </a:cubicBezTo>
                <a:cubicBezTo>
                  <a:pt x="1572923" y="-1"/>
                  <a:pt x="2026591" y="453667"/>
                  <a:pt x="2026591" y="1013296"/>
                </a:cubicBezTo>
                <a:close/>
              </a:path>
            </a:pathLst>
          </a:custGeom>
          <a:solidFill>
            <a:srgbClr val="FFFFFF"/>
          </a:solidFill>
          <a:ln w="6155" cap="flat">
            <a:noFill/>
            <a:prstDash val="solid"/>
            <a:miter/>
          </a:ln>
          <a:effectLst>
            <a:outerShdw blurRad="292100" dist="279400" dir="8100000" algn="tr" rotWithShape="0">
              <a:schemeClr val="accent1">
                <a:lumMod val="50000"/>
                <a:alpha val="7000"/>
              </a:schemeClr>
            </a:outerShdw>
          </a:effectLst>
        </p:spPr>
        <p:txBody>
          <a:bodyPr rot="0" spcFirstLastPara="0" vertOverflow="overflow" horzOverflow="overflow" vert="horz" wrap="square" lIns="0" tIns="72000" rIns="0" bIns="45720" numCol="1" spcCol="0" rtlCol="0" fromWordArt="0" anchor="ctr" anchorCtr="0" forceAA="0" compatLnSpc="1">
            <a:prstTxWarp prst="textNoShape">
              <a:avLst/>
            </a:prstTxWarp>
            <a:noAutofit/>
          </a:bodyPr>
          <a:lstStyle/>
          <a:p>
            <a:pPr algn="ctr"/>
            <a:r>
              <a:rPr lang="en-US" sz="900" dirty="0">
                <a:solidFill>
                  <a:schemeClr val="tx2"/>
                </a:solidFill>
                <a:latin typeface="Montserrat" panose="00000500000000000000" pitchFamily="50" charset="0"/>
              </a:rPr>
              <a:t>PRODUCT</a:t>
            </a:r>
            <a:r>
              <a:rPr lang="en-US" sz="1100" dirty="0">
                <a:solidFill>
                  <a:schemeClr val="accent1"/>
                </a:solidFill>
                <a:latin typeface="Montserrat" panose="00000500000000000000" pitchFamily="50" charset="0"/>
              </a:rPr>
              <a:t> </a:t>
            </a:r>
            <a:r>
              <a:rPr lang="en-US" sz="1600" b="1" dirty="0">
                <a:solidFill>
                  <a:schemeClr val="tx2">
                    <a:lumMod val="60000"/>
                    <a:lumOff val="40000"/>
                  </a:schemeClr>
                </a:solidFill>
                <a:latin typeface="Montserrat" panose="00000500000000000000" pitchFamily="50" charset="0"/>
              </a:rPr>
              <a:t>03</a:t>
            </a:r>
            <a:endParaRPr lang="en-US" sz="2000" b="1" dirty="0">
              <a:solidFill>
                <a:schemeClr val="tx2">
                  <a:lumMod val="60000"/>
                  <a:lumOff val="40000"/>
                </a:schemeClr>
              </a:solidFill>
              <a:latin typeface="Montserrat" panose="00000500000000000000" pitchFamily="50" charset="0"/>
            </a:endParaRPr>
          </a:p>
        </p:txBody>
      </p:sp>
      <p:grpSp>
        <p:nvGrpSpPr>
          <p:cNvPr id="17" name="Group 16">
            <a:extLst>
              <a:ext uri="{FF2B5EF4-FFF2-40B4-BE49-F238E27FC236}">
                <a16:creationId xmlns:a16="http://schemas.microsoft.com/office/drawing/2014/main" id="{D03DC291-6AAE-4365-BD5A-AAD794346F29}"/>
              </a:ext>
            </a:extLst>
          </p:cNvPr>
          <p:cNvGrpSpPr/>
          <p:nvPr/>
        </p:nvGrpSpPr>
        <p:grpSpPr>
          <a:xfrm>
            <a:off x="2905127" y="1190233"/>
            <a:ext cx="6875537" cy="3780000"/>
            <a:chOff x="2905127" y="1190233"/>
            <a:chExt cx="6875537" cy="3780000"/>
          </a:xfrm>
        </p:grpSpPr>
        <p:sp>
          <p:nvSpPr>
            <p:cNvPr id="25" name="Freeform 24">
              <a:extLst>
                <a:ext uri="{FF2B5EF4-FFF2-40B4-BE49-F238E27FC236}">
                  <a16:creationId xmlns:a16="http://schemas.microsoft.com/office/drawing/2014/main" id="{85C8FE2B-A576-349D-147F-911BCDA04FA1}"/>
                </a:ext>
              </a:extLst>
            </p:cNvPr>
            <p:cNvSpPr/>
            <p:nvPr/>
          </p:nvSpPr>
          <p:spPr>
            <a:xfrm>
              <a:off x="2905127" y="1190233"/>
              <a:ext cx="3507155" cy="1612530"/>
            </a:xfrm>
            <a:custGeom>
              <a:avLst/>
              <a:gdLst>
                <a:gd name="connsiteX0" fmla="*/ 0 w 2641092"/>
                <a:gd name="connsiteY0" fmla="*/ 0 h 1113377"/>
                <a:gd name="connsiteX1" fmla="*/ 842867 w 2641092"/>
                <a:gd name="connsiteY1" fmla="*/ 0 h 1113377"/>
                <a:gd name="connsiteX2" fmla="*/ 1345121 w 2641092"/>
                <a:gd name="connsiteY2" fmla="*/ 284607 h 1113377"/>
                <a:gd name="connsiteX3" fmla="*/ 1685068 w 2641092"/>
                <a:gd name="connsiteY3" fmla="*/ 852011 h 1113377"/>
                <a:gd name="connsiteX4" fmla="*/ 2146364 w 2641092"/>
                <a:gd name="connsiteY4" fmla="*/ 1113377 h 1113377"/>
                <a:gd name="connsiteX5" fmla="*/ 2641092 w 2641092"/>
                <a:gd name="connsiteY5" fmla="*/ 1113377 h 111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41092" h="1113377">
                  <a:moveTo>
                    <a:pt x="0" y="0"/>
                  </a:moveTo>
                  <a:lnTo>
                    <a:pt x="842867" y="0"/>
                  </a:lnTo>
                  <a:cubicBezTo>
                    <a:pt x="1048703" y="0"/>
                    <a:pt x="1239393" y="108014"/>
                    <a:pt x="1345121" y="284607"/>
                  </a:cubicBezTo>
                  <a:lnTo>
                    <a:pt x="1685068" y="852011"/>
                  </a:lnTo>
                  <a:cubicBezTo>
                    <a:pt x="1782223" y="1014127"/>
                    <a:pt x="1957292" y="1113377"/>
                    <a:pt x="2146364" y="1113377"/>
                  </a:cubicBezTo>
                  <a:lnTo>
                    <a:pt x="2641092" y="1113377"/>
                  </a:lnTo>
                </a:path>
              </a:pathLst>
            </a:custGeom>
            <a:noFill/>
            <a:ln w="152400" cap="flat">
              <a:solidFill>
                <a:schemeClr val="accent1"/>
              </a:solidFill>
              <a:prstDash val="solid"/>
              <a:miter/>
            </a:ln>
          </p:spPr>
          <p:txBody>
            <a:bodyPr rtlCol="0" anchor="ctr"/>
            <a:lstStyle/>
            <a:p>
              <a:endParaRPr lang="en-UA"/>
            </a:p>
          </p:txBody>
        </p:sp>
        <p:sp>
          <p:nvSpPr>
            <p:cNvPr id="26" name="Freeform 25">
              <a:extLst>
                <a:ext uri="{FF2B5EF4-FFF2-40B4-BE49-F238E27FC236}">
                  <a16:creationId xmlns:a16="http://schemas.microsoft.com/office/drawing/2014/main" id="{810E593F-6549-F75B-CC17-34B1F02EF6A4}"/>
                </a:ext>
              </a:extLst>
            </p:cNvPr>
            <p:cNvSpPr/>
            <p:nvPr/>
          </p:nvSpPr>
          <p:spPr>
            <a:xfrm>
              <a:off x="2905127" y="3357703"/>
              <a:ext cx="3507155" cy="1612530"/>
            </a:xfrm>
            <a:custGeom>
              <a:avLst/>
              <a:gdLst>
                <a:gd name="connsiteX0" fmla="*/ 0 w 2641092"/>
                <a:gd name="connsiteY0" fmla="*/ 1113377 h 1113377"/>
                <a:gd name="connsiteX1" fmla="*/ 842867 w 2641092"/>
                <a:gd name="connsiteY1" fmla="*/ 1113377 h 1113377"/>
                <a:gd name="connsiteX2" fmla="*/ 1345121 w 2641092"/>
                <a:gd name="connsiteY2" fmla="*/ 828770 h 1113377"/>
                <a:gd name="connsiteX3" fmla="*/ 1685068 w 2641092"/>
                <a:gd name="connsiteY3" fmla="*/ 261366 h 1113377"/>
                <a:gd name="connsiteX4" fmla="*/ 2146364 w 2641092"/>
                <a:gd name="connsiteY4" fmla="*/ 0 h 1113377"/>
                <a:gd name="connsiteX5" fmla="*/ 2641092 w 2641092"/>
                <a:gd name="connsiteY5" fmla="*/ 0 h 111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41092" h="1113377">
                  <a:moveTo>
                    <a:pt x="0" y="1113377"/>
                  </a:moveTo>
                  <a:lnTo>
                    <a:pt x="842867" y="1113377"/>
                  </a:lnTo>
                  <a:cubicBezTo>
                    <a:pt x="1048703" y="1113377"/>
                    <a:pt x="1239393" y="1005364"/>
                    <a:pt x="1345121" y="828770"/>
                  </a:cubicBezTo>
                  <a:lnTo>
                    <a:pt x="1685068" y="261366"/>
                  </a:lnTo>
                  <a:cubicBezTo>
                    <a:pt x="1782223" y="99251"/>
                    <a:pt x="1957292" y="0"/>
                    <a:pt x="2146364" y="0"/>
                  </a:cubicBezTo>
                  <a:lnTo>
                    <a:pt x="2641092" y="0"/>
                  </a:lnTo>
                </a:path>
              </a:pathLst>
            </a:custGeom>
            <a:noFill/>
            <a:ln w="180975" cap="flat">
              <a:solidFill>
                <a:schemeClr val="accent2"/>
              </a:solidFill>
              <a:prstDash val="solid"/>
              <a:miter/>
            </a:ln>
          </p:spPr>
          <p:txBody>
            <a:bodyPr rtlCol="0" anchor="ctr"/>
            <a:lstStyle/>
            <a:p>
              <a:endParaRPr lang="en-UA"/>
            </a:p>
          </p:txBody>
        </p:sp>
        <p:sp>
          <p:nvSpPr>
            <p:cNvPr id="27" name="Freeform 26">
              <a:extLst>
                <a:ext uri="{FF2B5EF4-FFF2-40B4-BE49-F238E27FC236}">
                  <a16:creationId xmlns:a16="http://schemas.microsoft.com/office/drawing/2014/main" id="{3837C07F-60FA-175C-14E3-DB301F512BBB}"/>
                </a:ext>
              </a:extLst>
            </p:cNvPr>
            <p:cNvSpPr/>
            <p:nvPr/>
          </p:nvSpPr>
          <p:spPr>
            <a:xfrm>
              <a:off x="2905127" y="1646303"/>
              <a:ext cx="3507155" cy="1265579"/>
            </a:xfrm>
            <a:custGeom>
              <a:avLst/>
              <a:gdLst>
                <a:gd name="connsiteX0" fmla="*/ 0 w 2641092"/>
                <a:gd name="connsiteY0" fmla="*/ 0 h 873823"/>
                <a:gd name="connsiteX1" fmla="*/ 842867 w 2641092"/>
                <a:gd name="connsiteY1" fmla="*/ 0 h 873823"/>
                <a:gd name="connsiteX2" fmla="*/ 1345121 w 2641092"/>
                <a:gd name="connsiteY2" fmla="*/ 223361 h 873823"/>
                <a:gd name="connsiteX3" fmla="*/ 1685068 w 2641092"/>
                <a:gd name="connsiteY3" fmla="*/ 668655 h 873823"/>
                <a:gd name="connsiteX4" fmla="*/ 2146364 w 2641092"/>
                <a:gd name="connsiteY4" fmla="*/ 873823 h 873823"/>
                <a:gd name="connsiteX5" fmla="*/ 2641092 w 2641092"/>
                <a:gd name="connsiteY5" fmla="*/ 873823 h 873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41092" h="873823">
                  <a:moveTo>
                    <a:pt x="0" y="0"/>
                  </a:moveTo>
                  <a:lnTo>
                    <a:pt x="842867" y="0"/>
                  </a:lnTo>
                  <a:cubicBezTo>
                    <a:pt x="1048703" y="0"/>
                    <a:pt x="1239393" y="84772"/>
                    <a:pt x="1345121" y="223361"/>
                  </a:cubicBezTo>
                  <a:lnTo>
                    <a:pt x="1685068" y="668655"/>
                  </a:lnTo>
                  <a:cubicBezTo>
                    <a:pt x="1782223" y="795909"/>
                    <a:pt x="1957292" y="873823"/>
                    <a:pt x="2146364" y="873823"/>
                  </a:cubicBezTo>
                  <a:lnTo>
                    <a:pt x="2641092" y="873823"/>
                  </a:lnTo>
                </a:path>
              </a:pathLst>
            </a:custGeom>
            <a:noFill/>
            <a:ln w="114300" cap="flat">
              <a:solidFill>
                <a:schemeClr val="accent1">
                  <a:lumMod val="60000"/>
                  <a:lumOff val="40000"/>
                </a:schemeClr>
              </a:solidFill>
              <a:prstDash val="solid"/>
              <a:miter/>
            </a:ln>
          </p:spPr>
          <p:txBody>
            <a:bodyPr rtlCol="0" anchor="ctr"/>
            <a:lstStyle/>
            <a:p>
              <a:endParaRPr lang="en-UA"/>
            </a:p>
          </p:txBody>
        </p:sp>
        <p:sp>
          <p:nvSpPr>
            <p:cNvPr id="28" name="Freeform 27">
              <a:extLst>
                <a:ext uri="{FF2B5EF4-FFF2-40B4-BE49-F238E27FC236}">
                  <a16:creationId xmlns:a16="http://schemas.microsoft.com/office/drawing/2014/main" id="{37AEA0D7-DB5F-CBB4-C341-48F077CEDAEC}"/>
                </a:ext>
              </a:extLst>
            </p:cNvPr>
            <p:cNvSpPr/>
            <p:nvPr/>
          </p:nvSpPr>
          <p:spPr>
            <a:xfrm>
              <a:off x="2905127" y="3232545"/>
              <a:ext cx="3507155" cy="1337039"/>
            </a:xfrm>
            <a:custGeom>
              <a:avLst/>
              <a:gdLst>
                <a:gd name="connsiteX0" fmla="*/ 0 w 2641092"/>
                <a:gd name="connsiteY0" fmla="*/ 923163 h 923163"/>
                <a:gd name="connsiteX1" fmla="*/ 842867 w 2641092"/>
                <a:gd name="connsiteY1" fmla="*/ 923163 h 923163"/>
                <a:gd name="connsiteX2" fmla="*/ 1345121 w 2641092"/>
                <a:gd name="connsiteY2" fmla="*/ 687134 h 923163"/>
                <a:gd name="connsiteX3" fmla="*/ 1685068 w 2641092"/>
                <a:gd name="connsiteY3" fmla="*/ 216694 h 923163"/>
                <a:gd name="connsiteX4" fmla="*/ 2146364 w 2641092"/>
                <a:gd name="connsiteY4" fmla="*/ 0 h 923163"/>
                <a:gd name="connsiteX5" fmla="*/ 2641092 w 2641092"/>
                <a:gd name="connsiteY5" fmla="*/ 0 h 923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41092" h="923163">
                  <a:moveTo>
                    <a:pt x="0" y="923163"/>
                  </a:moveTo>
                  <a:lnTo>
                    <a:pt x="842867" y="923163"/>
                  </a:lnTo>
                  <a:cubicBezTo>
                    <a:pt x="1048703" y="923163"/>
                    <a:pt x="1239393" y="833533"/>
                    <a:pt x="1345121" y="687134"/>
                  </a:cubicBezTo>
                  <a:lnTo>
                    <a:pt x="1685068" y="216694"/>
                  </a:lnTo>
                  <a:cubicBezTo>
                    <a:pt x="1782223" y="82296"/>
                    <a:pt x="1957292" y="0"/>
                    <a:pt x="2146364" y="0"/>
                  </a:cubicBezTo>
                  <a:lnTo>
                    <a:pt x="2641092" y="0"/>
                  </a:lnTo>
                </a:path>
              </a:pathLst>
            </a:custGeom>
            <a:noFill/>
            <a:ln w="114300" cap="flat">
              <a:solidFill>
                <a:schemeClr val="accent1">
                  <a:lumMod val="40000"/>
                  <a:lumOff val="60000"/>
                </a:schemeClr>
              </a:solidFill>
              <a:prstDash val="solid"/>
              <a:miter/>
            </a:ln>
          </p:spPr>
          <p:txBody>
            <a:bodyPr rtlCol="0" anchor="ctr"/>
            <a:lstStyle/>
            <a:p>
              <a:endParaRPr lang="en-UA"/>
            </a:p>
          </p:txBody>
        </p:sp>
        <p:sp>
          <p:nvSpPr>
            <p:cNvPr id="29" name="Freeform 28">
              <a:extLst>
                <a:ext uri="{FF2B5EF4-FFF2-40B4-BE49-F238E27FC236}">
                  <a16:creationId xmlns:a16="http://schemas.microsoft.com/office/drawing/2014/main" id="{C351ED77-71C6-EA44-70BC-67365FBA9FFC}"/>
                </a:ext>
              </a:extLst>
            </p:cNvPr>
            <p:cNvSpPr/>
            <p:nvPr/>
          </p:nvSpPr>
          <p:spPr>
            <a:xfrm>
              <a:off x="2905127" y="1962083"/>
              <a:ext cx="3507155" cy="1008277"/>
            </a:xfrm>
            <a:custGeom>
              <a:avLst/>
              <a:gdLst>
                <a:gd name="connsiteX0" fmla="*/ 0 w 2641092"/>
                <a:gd name="connsiteY0" fmla="*/ 1331 h 696168"/>
                <a:gd name="connsiteX1" fmla="*/ 787146 w 2641092"/>
                <a:gd name="connsiteY1" fmla="*/ 1331 h 696168"/>
                <a:gd name="connsiteX2" fmla="*/ 1194149 w 2641092"/>
                <a:gd name="connsiteY2" fmla="*/ 107344 h 696168"/>
                <a:gd name="connsiteX3" fmla="*/ 1715929 w 2641092"/>
                <a:gd name="connsiteY3" fmla="*/ 552447 h 696168"/>
                <a:gd name="connsiteX4" fmla="*/ 2072735 w 2641092"/>
                <a:gd name="connsiteY4" fmla="*/ 693798 h 696168"/>
                <a:gd name="connsiteX5" fmla="*/ 2641092 w 2641092"/>
                <a:gd name="connsiteY5" fmla="*/ 693798 h 69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41092" h="696168">
                  <a:moveTo>
                    <a:pt x="0" y="1331"/>
                  </a:moveTo>
                  <a:lnTo>
                    <a:pt x="787146" y="1331"/>
                  </a:lnTo>
                  <a:cubicBezTo>
                    <a:pt x="787146" y="1331"/>
                    <a:pt x="1038130" y="-19910"/>
                    <a:pt x="1194149" y="107344"/>
                  </a:cubicBezTo>
                  <a:cubicBezTo>
                    <a:pt x="1350169" y="234502"/>
                    <a:pt x="1715929" y="552447"/>
                    <a:pt x="1715929" y="552447"/>
                  </a:cubicBezTo>
                  <a:cubicBezTo>
                    <a:pt x="1715929" y="552447"/>
                    <a:pt x="1889855" y="688464"/>
                    <a:pt x="2072735" y="693798"/>
                  </a:cubicBezTo>
                  <a:cubicBezTo>
                    <a:pt x="2255615" y="699132"/>
                    <a:pt x="2641092" y="693798"/>
                    <a:pt x="2641092" y="693798"/>
                  </a:cubicBezTo>
                </a:path>
              </a:pathLst>
            </a:custGeom>
            <a:noFill/>
            <a:ln w="38100" cap="flat">
              <a:solidFill>
                <a:schemeClr val="accent1">
                  <a:lumMod val="50000"/>
                </a:schemeClr>
              </a:solidFill>
              <a:prstDash val="solid"/>
              <a:miter/>
            </a:ln>
          </p:spPr>
          <p:txBody>
            <a:bodyPr rtlCol="0" anchor="ctr"/>
            <a:lstStyle/>
            <a:p>
              <a:endParaRPr lang="en-UA"/>
            </a:p>
          </p:txBody>
        </p:sp>
        <p:sp>
          <p:nvSpPr>
            <p:cNvPr id="30" name="Freeform 29">
              <a:extLst>
                <a:ext uri="{FF2B5EF4-FFF2-40B4-BE49-F238E27FC236}">
                  <a16:creationId xmlns:a16="http://schemas.microsoft.com/office/drawing/2014/main" id="{B89B72B6-D20E-7F33-980B-2EA0672F8D25}"/>
                </a:ext>
              </a:extLst>
            </p:cNvPr>
            <p:cNvSpPr/>
            <p:nvPr/>
          </p:nvSpPr>
          <p:spPr>
            <a:xfrm>
              <a:off x="2905127" y="3180554"/>
              <a:ext cx="3507155" cy="1006217"/>
            </a:xfrm>
            <a:custGeom>
              <a:avLst/>
              <a:gdLst>
                <a:gd name="connsiteX0" fmla="*/ 0 w 2641092"/>
                <a:gd name="connsiteY0" fmla="*/ 692605 h 694746"/>
                <a:gd name="connsiteX1" fmla="*/ 625221 w 2641092"/>
                <a:gd name="connsiteY1" fmla="*/ 692605 h 694746"/>
                <a:gd name="connsiteX2" fmla="*/ 1137666 w 2641092"/>
                <a:gd name="connsiteY2" fmla="*/ 597069 h 694746"/>
                <a:gd name="connsiteX3" fmla="*/ 1715929 w 2641092"/>
                <a:gd name="connsiteY3" fmla="*/ 143203 h 694746"/>
                <a:gd name="connsiteX4" fmla="*/ 2072735 w 2641092"/>
                <a:gd name="connsiteY4" fmla="*/ 2328 h 694746"/>
                <a:gd name="connsiteX5" fmla="*/ 2641092 w 2641092"/>
                <a:gd name="connsiteY5" fmla="*/ 2328 h 69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41092" h="694746">
                  <a:moveTo>
                    <a:pt x="0" y="692605"/>
                  </a:moveTo>
                  <a:lnTo>
                    <a:pt x="625221" y="692605"/>
                  </a:lnTo>
                  <a:cubicBezTo>
                    <a:pt x="625221" y="692605"/>
                    <a:pt x="954786" y="717561"/>
                    <a:pt x="1137666" y="597069"/>
                  </a:cubicBezTo>
                  <a:cubicBezTo>
                    <a:pt x="1305592" y="486579"/>
                    <a:pt x="1715929" y="143203"/>
                    <a:pt x="1715929" y="143203"/>
                  </a:cubicBezTo>
                  <a:cubicBezTo>
                    <a:pt x="1715929" y="143203"/>
                    <a:pt x="1889855" y="7662"/>
                    <a:pt x="2072735" y="2328"/>
                  </a:cubicBezTo>
                  <a:cubicBezTo>
                    <a:pt x="2255615" y="-2911"/>
                    <a:pt x="2641092" y="2328"/>
                    <a:pt x="2641092" y="2328"/>
                  </a:cubicBezTo>
                </a:path>
              </a:pathLst>
            </a:custGeom>
            <a:noFill/>
            <a:ln w="19050" cap="flat">
              <a:solidFill>
                <a:schemeClr val="accent2">
                  <a:lumMod val="75000"/>
                </a:schemeClr>
              </a:solidFill>
              <a:prstDash val="solid"/>
              <a:miter/>
            </a:ln>
          </p:spPr>
          <p:txBody>
            <a:bodyPr rtlCol="0" anchor="ctr"/>
            <a:lstStyle/>
            <a:p>
              <a:endParaRPr lang="en-UA"/>
            </a:p>
          </p:txBody>
        </p:sp>
        <p:sp>
          <p:nvSpPr>
            <p:cNvPr id="31" name="Freeform 30">
              <a:extLst>
                <a:ext uri="{FF2B5EF4-FFF2-40B4-BE49-F238E27FC236}">
                  <a16:creationId xmlns:a16="http://schemas.microsoft.com/office/drawing/2014/main" id="{65050984-F815-660B-A456-3732E7B29DC3}"/>
                </a:ext>
              </a:extLst>
            </p:cNvPr>
            <p:cNvSpPr/>
            <p:nvPr/>
          </p:nvSpPr>
          <p:spPr>
            <a:xfrm>
              <a:off x="2905127" y="3130416"/>
              <a:ext cx="3496151" cy="743790"/>
            </a:xfrm>
            <a:custGeom>
              <a:avLst/>
              <a:gdLst>
                <a:gd name="connsiteX0" fmla="*/ 0 w 2632805"/>
                <a:gd name="connsiteY0" fmla="*/ 513387 h 513552"/>
                <a:gd name="connsiteX1" fmla="*/ 607790 w 2632805"/>
                <a:gd name="connsiteY1" fmla="*/ 513387 h 513552"/>
                <a:gd name="connsiteX2" fmla="*/ 1436084 w 2632805"/>
                <a:gd name="connsiteY2" fmla="*/ 244401 h 513552"/>
                <a:gd name="connsiteX3" fmla="*/ 2170271 w 2632805"/>
                <a:gd name="connsiteY3" fmla="*/ 2371 h 513552"/>
                <a:gd name="connsiteX4" fmla="*/ 2632805 w 2632805"/>
                <a:gd name="connsiteY4" fmla="*/ 2371 h 513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805" h="513552">
                  <a:moveTo>
                    <a:pt x="0" y="513387"/>
                  </a:moveTo>
                  <a:lnTo>
                    <a:pt x="607790" y="513387"/>
                  </a:lnTo>
                  <a:cubicBezTo>
                    <a:pt x="607790" y="513387"/>
                    <a:pt x="946690" y="529484"/>
                    <a:pt x="1436084" y="244401"/>
                  </a:cubicBezTo>
                  <a:cubicBezTo>
                    <a:pt x="1925479" y="-40682"/>
                    <a:pt x="2041208" y="7705"/>
                    <a:pt x="2170271" y="2371"/>
                  </a:cubicBezTo>
                  <a:cubicBezTo>
                    <a:pt x="2299335" y="-2963"/>
                    <a:pt x="2632805" y="2371"/>
                    <a:pt x="2632805" y="2371"/>
                  </a:cubicBezTo>
                </a:path>
              </a:pathLst>
            </a:custGeom>
            <a:noFill/>
            <a:ln w="101600" cap="flat">
              <a:solidFill>
                <a:schemeClr val="accent2"/>
              </a:solidFill>
              <a:prstDash val="solid"/>
              <a:miter/>
            </a:ln>
          </p:spPr>
          <p:txBody>
            <a:bodyPr rtlCol="0" anchor="ctr"/>
            <a:lstStyle/>
            <a:p>
              <a:endParaRPr lang="en-UA"/>
            </a:p>
          </p:txBody>
        </p:sp>
        <p:sp>
          <p:nvSpPr>
            <p:cNvPr id="32" name="Freeform 31">
              <a:extLst>
                <a:ext uri="{FF2B5EF4-FFF2-40B4-BE49-F238E27FC236}">
                  <a16:creationId xmlns:a16="http://schemas.microsoft.com/office/drawing/2014/main" id="{62E0B96F-4142-E243-500B-C28B5B78C3A4}"/>
                </a:ext>
              </a:extLst>
            </p:cNvPr>
            <p:cNvSpPr/>
            <p:nvPr/>
          </p:nvSpPr>
          <p:spPr>
            <a:xfrm>
              <a:off x="2905127" y="2315928"/>
              <a:ext cx="3496277" cy="700925"/>
            </a:xfrm>
            <a:custGeom>
              <a:avLst/>
              <a:gdLst>
                <a:gd name="connsiteX0" fmla="*/ 0 w 2632900"/>
                <a:gd name="connsiteY0" fmla="*/ 0 h 483956"/>
                <a:gd name="connsiteX1" fmla="*/ 607790 w 2632900"/>
                <a:gd name="connsiteY1" fmla="*/ 0 h 483956"/>
                <a:gd name="connsiteX2" fmla="*/ 1368933 w 2632900"/>
                <a:gd name="connsiteY2" fmla="*/ 268986 h 483956"/>
                <a:gd name="connsiteX3" fmla="*/ 2170367 w 2632900"/>
                <a:gd name="connsiteY3" fmla="*/ 481870 h 483956"/>
                <a:gd name="connsiteX4" fmla="*/ 2632901 w 2632900"/>
                <a:gd name="connsiteY4" fmla="*/ 481870 h 483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900" h="483956">
                  <a:moveTo>
                    <a:pt x="0" y="0"/>
                  </a:moveTo>
                  <a:lnTo>
                    <a:pt x="607790" y="0"/>
                  </a:lnTo>
                  <a:cubicBezTo>
                    <a:pt x="607790" y="0"/>
                    <a:pt x="875347" y="7620"/>
                    <a:pt x="1368933" y="268986"/>
                  </a:cubicBezTo>
                  <a:cubicBezTo>
                    <a:pt x="1826133" y="511016"/>
                    <a:pt x="2030540" y="484442"/>
                    <a:pt x="2170367" y="481870"/>
                  </a:cubicBezTo>
                  <a:cubicBezTo>
                    <a:pt x="2299526" y="479488"/>
                    <a:pt x="2632901" y="481870"/>
                    <a:pt x="2632901" y="481870"/>
                  </a:cubicBezTo>
                </a:path>
              </a:pathLst>
            </a:custGeom>
            <a:noFill/>
            <a:ln w="73025" cap="flat">
              <a:solidFill>
                <a:schemeClr val="accent2">
                  <a:lumMod val="40000"/>
                  <a:lumOff val="60000"/>
                </a:schemeClr>
              </a:solidFill>
              <a:prstDash val="solid"/>
              <a:miter/>
            </a:ln>
          </p:spPr>
          <p:txBody>
            <a:bodyPr rtlCol="0" anchor="ctr"/>
            <a:lstStyle/>
            <a:p>
              <a:endParaRPr lang="en-UA"/>
            </a:p>
          </p:txBody>
        </p:sp>
        <p:sp>
          <p:nvSpPr>
            <p:cNvPr id="33" name="Freeform 32">
              <a:extLst>
                <a:ext uri="{FF2B5EF4-FFF2-40B4-BE49-F238E27FC236}">
                  <a16:creationId xmlns:a16="http://schemas.microsoft.com/office/drawing/2014/main" id="{0A7DFA1A-3192-B67A-1A5E-1150F9CF6FCE}"/>
                </a:ext>
              </a:extLst>
            </p:cNvPr>
            <p:cNvSpPr/>
            <p:nvPr/>
          </p:nvSpPr>
          <p:spPr>
            <a:xfrm>
              <a:off x="2905127" y="2682054"/>
              <a:ext cx="3496403" cy="381715"/>
            </a:xfrm>
            <a:custGeom>
              <a:avLst/>
              <a:gdLst>
                <a:gd name="connsiteX0" fmla="*/ 0 w 2632995"/>
                <a:gd name="connsiteY0" fmla="*/ 0 h 263556"/>
                <a:gd name="connsiteX1" fmla="*/ 406146 w 2632995"/>
                <a:gd name="connsiteY1" fmla="*/ 0 h 263556"/>
                <a:gd name="connsiteX2" fmla="*/ 1019366 w 2632995"/>
                <a:gd name="connsiteY2" fmla="*/ 129064 h 263556"/>
                <a:gd name="connsiteX3" fmla="*/ 1923002 w 2632995"/>
                <a:gd name="connsiteY3" fmla="*/ 263557 h 263556"/>
                <a:gd name="connsiteX4" fmla="*/ 2632996 w 2632995"/>
                <a:gd name="connsiteY4" fmla="*/ 263557 h 263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995" h="263556">
                  <a:moveTo>
                    <a:pt x="0" y="0"/>
                  </a:moveTo>
                  <a:lnTo>
                    <a:pt x="406146" y="0"/>
                  </a:lnTo>
                  <a:cubicBezTo>
                    <a:pt x="406146" y="0"/>
                    <a:pt x="747713" y="10763"/>
                    <a:pt x="1019366" y="129064"/>
                  </a:cubicBezTo>
                  <a:cubicBezTo>
                    <a:pt x="1291018" y="247364"/>
                    <a:pt x="1847660" y="263557"/>
                    <a:pt x="1923002" y="263557"/>
                  </a:cubicBezTo>
                  <a:cubicBezTo>
                    <a:pt x="1998345" y="263557"/>
                    <a:pt x="2632996" y="263557"/>
                    <a:pt x="2632996" y="263557"/>
                  </a:cubicBezTo>
                </a:path>
              </a:pathLst>
            </a:custGeom>
            <a:noFill/>
            <a:ln w="63500" cap="flat">
              <a:solidFill>
                <a:schemeClr val="accent1">
                  <a:lumMod val="20000"/>
                  <a:lumOff val="80000"/>
                </a:schemeClr>
              </a:solidFill>
              <a:prstDash val="solid"/>
              <a:miter/>
            </a:ln>
          </p:spPr>
          <p:txBody>
            <a:bodyPr rtlCol="0" anchor="ctr"/>
            <a:lstStyle/>
            <a:p>
              <a:endParaRPr lang="en-UA"/>
            </a:p>
          </p:txBody>
        </p:sp>
        <p:sp>
          <p:nvSpPr>
            <p:cNvPr id="34" name="Freeform 33">
              <a:extLst>
                <a:ext uri="{FF2B5EF4-FFF2-40B4-BE49-F238E27FC236}">
                  <a16:creationId xmlns:a16="http://schemas.microsoft.com/office/drawing/2014/main" id="{A1E38C8E-D5E1-4CCC-65AC-2F89C5E806FB}"/>
                </a:ext>
              </a:extLst>
            </p:cNvPr>
            <p:cNvSpPr/>
            <p:nvPr/>
          </p:nvSpPr>
          <p:spPr>
            <a:xfrm>
              <a:off x="2905127" y="3100742"/>
              <a:ext cx="3496277" cy="381715"/>
            </a:xfrm>
            <a:custGeom>
              <a:avLst/>
              <a:gdLst>
                <a:gd name="connsiteX0" fmla="*/ 0 w 2632900"/>
                <a:gd name="connsiteY0" fmla="*/ 263557 h 263556"/>
                <a:gd name="connsiteX1" fmla="*/ 406146 w 2632900"/>
                <a:gd name="connsiteY1" fmla="*/ 263557 h 263556"/>
                <a:gd name="connsiteX2" fmla="*/ 1048893 w 2632900"/>
                <a:gd name="connsiteY2" fmla="*/ 143923 h 263556"/>
                <a:gd name="connsiteX3" fmla="*/ 1922907 w 2632900"/>
                <a:gd name="connsiteY3" fmla="*/ 0 h 263556"/>
                <a:gd name="connsiteX4" fmla="*/ 2632901 w 2632900"/>
                <a:gd name="connsiteY4" fmla="*/ 0 h 263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900" h="263556">
                  <a:moveTo>
                    <a:pt x="0" y="263557"/>
                  </a:moveTo>
                  <a:lnTo>
                    <a:pt x="406146" y="263557"/>
                  </a:lnTo>
                  <a:cubicBezTo>
                    <a:pt x="406146" y="263557"/>
                    <a:pt x="767525" y="236792"/>
                    <a:pt x="1048893" y="143923"/>
                  </a:cubicBezTo>
                  <a:cubicBezTo>
                    <a:pt x="1346073" y="45815"/>
                    <a:pt x="1847660" y="0"/>
                    <a:pt x="1922907" y="0"/>
                  </a:cubicBezTo>
                  <a:cubicBezTo>
                    <a:pt x="1998250" y="0"/>
                    <a:pt x="2632901" y="0"/>
                    <a:pt x="2632901" y="0"/>
                  </a:cubicBezTo>
                </a:path>
              </a:pathLst>
            </a:custGeom>
            <a:noFill/>
            <a:ln w="50800" cap="flat">
              <a:solidFill>
                <a:schemeClr val="accent1">
                  <a:lumMod val="75000"/>
                </a:schemeClr>
              </a:solidFill>
              <a:prstDash val="solid"/>
              <a:miter/>
            </a:ln>
          </p:spPr>
          <p:txBody>
            <a:bodyPr rtlCol="0" anchor="ctr"/>
            <a:lstStyle/>
            <a:p>
              <a:endParaRPr lang="en-UA"/>
            </a:p>
          </p:txBody>
        </p:sp>
        <p:grpSp>
          <p:nvGrpSpPr>
            <p:cNvPr id="35" name="Group 34">
              <a:extLst>
                <a:ext uri="{FF2B5EF4-FFF2-40B4-BE49-F238E27FC236}">
                  <a16:creationId xmlns:a16="http://schemas.microsoft.com/office/drawing/2014/main" id="{5F129E55-1CAD-6C0F-C32A-DFFE995B004F}"/>
                </a:ext>
              </a:extLst>
            </p:cNvPr>
            <p:cNvGrpSpPr/>
            <p:nvPr/>
          </p:nvGrpSpPr>
          <p:grpSpPr>
            <a:xfrm>
              <a:off x="6385198" y="2726371"/>
              <a:ext cx="1753556" cy="727200"/>
              <a:chOff x="6537595" y="3217879"/>
              <a:chExt cx="1753556" cy="1156184"/>
            </a:xfrm>
          </p:grpSpPr>
          <p:sp>
            <p:nvSpPr>
              <p:cNvPr id="9" name="Rectangle 8">
                <a:extLst>
                  <a:ext uri="{FF2B5EF4-FFF2-40B4-BE49-F238E27FC236}">
                    <a16:creationId xmlns:a16="http://schemas.microsoft.com/office/drawing/2014/main" id="{A011A0F0-96EF-6D45-3C73-4023686B4D8D}"/>
                  </a:ext>
                </a:extLst>
              </p:cNvPr>
              <p:cNvSpPr/>
              <p:nvPr/>
            </p:nvSpPr>
            <p:spPr>
              <a:xfrm>
                <a:off x="6537595" y="3217879"/>
                <a:ext cx="1753556" cy="5736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sz="1200" b="1" dirty="0">
                  <a:latin typeface="Montserrat" pitchFamily="2" charset="77"/>
                </a:endParaRPr>
              </a:p>
            </p:txBody>
          </p:sp>
          <p:sp>
            <p:nvSpPr>
              <p:cNvPr id="10" name="Rectangle 9">
                <a:extLst>
                  <a:ext uri="{FF2B5EF4-FFF2-40B4-BE49-F238E27FC236}">
                    <a16:creationId xmlns:a16="http://schemas.microsoft.com/office/drawing/2014/main" id="{8860F534-1473-A9FA-673F-074567B7BAC4}"/>
                  </a:ext>
                </a:extLst>
              </p:cNvPr>
              <p:cNvSpPr/>
              <p:nvPr/>
            </p:nvSpPr>
            <p:spPr>
              <a:xfrm>
                <a:off x="6537595" y="3791548"/>
                <a:ext cx="1753556" cy="3600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sz="1200" b="1" dirty="0">
                  <a:latin typeface="Montserrat" pitchFamily="2" charset="77"/>
                </a:endParaRPr>
              </a:p>
            </p:txBody>
          </p:sp>
          <p:sp>
            <p:nvSpPr>
              <p:cNvPr id="11" name="Rectangle 10">
                <a:extLst>
                  <a:ext uri="{FF2B5EF4-FFF2-40B4-BE49-F238E27FC236}">
                    <a16:creationId xmlns:a16="http://schemas.microsoft.com/office/drawing/2014/main" id="{2820FA8D-655F-2D41-F03D-DF0EE19F8606}"/>
                  </a:ext>
                </a:extLst>
              </p:cNvPr>
              <p:cNvSpPr/>
              <p:nvPr/>
            </p:nvSpPr>
            <p:spPr>
              <a:xfrm>
                <a:off x="6537595" y="4151575"/>
                <a:ext cx="1753556" cy="2224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sz="1200" b="1" dirty="0">
                  <a:latin typeface="Montserrat" pitchFamily="2" charset="77"/>
                </a:endParaRPr>
              </a:p>
            </p:txBody>
          </p:sp>
        </p:grpSp>
        <p:grpSp>
          <p:nvGrpSpPr>
            <p:cNvPr id="58" name="Group 57">
              <a:extLst>
                <a:ext uri="{FF2B5EF4-FFF2-40B4-BE49-F238E27FC236}">
                  <a16:creationId xmlns:a16="http://schemas.microsoft.com/office/drawing/2014/main" id="{8EAAFB06-4CED-0F80-0255-8844F9CAE11D}"/>
                </a:ext>
              </a:extLst>
            </p:cNvPr>
            <p:cNvGrpSpPr/>
            <p:nvPr/>
          </p:nvGrpSpPr>
          <p:grpSpPr>
            <a:xfrm>
              <a:off x="8134616" y="2305875"/>
              <a:ext cx="1646048" cy="1567835"/>
              <a:chOff x="8287013" y="3044469"/>
              <a:chExt cx="1646048" cy="1567835"/>
            </a:xfrm>
          </p:grpSpPr>
          <p:sp>
            <p:nvSpPr>
              <p:cNvPr id="48" name="Graphic 46">
                <a:extLst>
                  <a:ext uri="{FF2B5EF4-FFF2-40B4-BE49-F238E27FC236}">
                    <a16:creationId xmlns:a16="http://schemas.microsoft.com/office/drawing/2014/main" id="{C5F46365-B26C-7B8A-CB08-1A705333E295}"/>
                  </a:ext>
                </a:extLst>
              </p:cNvPr>
              <p:cNvSpPr/>
              <p:nvPr/>
            </p:nvSpPr>
            <p:spPr>
              <a:xfrm>
                <a:off x="8287013" y="3044469"/>
                <a:ext cx="1646048" cy="499018"/>
              </a:xfrm>
              <a:custGeom>
                <a:avLst/>
                <a:gdLst>
                  <a:gd name="connsiteX0" fmla="*/ 0 w 3432524"/>
                  <a:gd name="connsiteY0" fmla="*/ 979837 h 979836"/>
                  <a:gd name="connsiteX1" fmla="*/ 1213199 w 3432524"/>
                  <a:gd name="connsiteY1" fmla="*/ 979837 h 979836"/>
                  <a:gd name="connsiteX2" fmla="*/ 1534287 w 3432524"/>
                  <a:gd name="connsiteY2" fmla="*/ 773430 h 979836"/>
                  <a:gd name="connsiteX3" fmla="*/ 1827752 w 3432524"/>
                  <a:gd name="connsiteY3" fmla="*/ 130397 h 979836"/>
                  <a:gd name="connsiteX4" fmla="*/ 2030540 w 3432524"/>
                  <a:gd name="connsiteY4" fmla="*/ 0 h 979836"/>
                  <a:gd name="connsiteX5" fmla="*/ 3432524 w 3432524"/>
                  <a:gd name="connsiteY5" fmla="*/ 0 h 979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32524" h="979836">
                    <a:moveTo>
                      <a:pt x="0" y="979837"/>
                    </a:moveTo>
                    <a:lnTo>
                      <a:pt x="1213199" y="979837"/>
                    </a:lnTo>
                    <a:cubicBezTo>
                      <a:pt x="1351407" y="979837"/>
                      <a:pt x="1476851" y="899160"/>
                      <a:pt x="1534287" y="773430"/>
                    </a:cubicBezTo>
                    <a:lnTo>
                      <a:pt x="1827752" y="130397"/>
                    </a:lnTo>
                    <a:cubicBezTo>
                      <a:pt x="1864042" y="50959"/>
                      <a:pt x="1943291" y="0"/>
                      <a:pt x="2030540" y="0"/>
                    </a:cubicBezTo>
                    <a:lnTo>
                      <a:pt x="3432524" y="0"/>
                    </a:lnTo>
                  </a:path>
                </a:pathLst>
              </a:custGeom>
              <a:noFill/>
              <a:ln w="158750" cap="flat">
                <a:solidFill>
                  <a:schemeClr val="tx2">
                    <a:lumMod val="60000"/>
                    <a:lumOff val="40000"/>
                  </a:schemeClr>
                </a:solidFill>
                <a:prstDash val="solid"/>
                <a:miter/>
                <a:tailEnd type="triangle" w="med" len="sm"/>
              </a:ln>
            </p:spPr>
            <p:txBody>
              <a:bodyPr rtlCol="0" anchor="ctr"/>
              <a:lstStyle/>
              <a:p>
                <a:endParaRPr lang="en-UA"/>
              </a:p>
            </p:txBody>
          </p:sp>
          <p:sp>
            <p:nvSpPr>
              <p:cNvPr id="49" name="Graphic 46">
                <a:extLst>
                  <a:ext uri="{FF2B5EF4-FFF2-40B4-BE49-F238E27FC236}">
                    <a16:creationId xmlns:a16="http://schemas.microsoft.com/office/drawing/2014/main" id="{4CD7E90E-3DA2-EF1A-BE38-8575723AA2D8}"/>
                  </a:ext>
                </a:extLst>
              </p:cNvPr>
              <p:cNvSpPr/>
              <p:nvPr/>
            </p:nvSpPr>
            <p:spPr>
              <a:xfrm flipV="1">
                <a:off x="8287013" y="4113286"/>
                <a:ext cx="1646048" cy="499018"/>
              </a:xfrm>
              <a:custGeom>
                <a:avLst/>
                <a:gdLst>
                  <a:gd name="connsiteX0" fmla="*/ 0 w 3432524"/>
                  <a:gd name="connsiteY0" fmla="*/ 979837 h 979836"/>
                  <a:gd name="connsiteX1" fmla="*/ 1213199 w 3432524"/>
                  <a:gd name="connsiteY1" fmla="*/ 979837 h 979836"/>
                  <a:gd name="connsiteX2" fmla="*/ 1534287 w 3432524"/>
                  <a:gd name="connsiteY2" fmla="*/ 773430 h 979836"/>
                  <a:gd name="connsiteX3" fmla="*/ 1827752 w 3432524"/>
                  <a:gd name="connsiteY3" fmla="*/ 130397 h 979836"/>
                  <a:gd name="connsiteX4" fmla="*/ 2030540 w 3432524"/>
                  <a:gd name="connsiteY4" fmla="*/ 0 h 979836"/>
                  <a:gd name="connsiteX5" fmla="*/ 3432524 w 3432524"/>
                  <a:gd name="connsiteY5" fmla="*/ 0 h 979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32524" h="979836">
                    <a:moveTo>
                      <a:pt x="0" y="979837"/>
                    </a:moveTo>
                    <a:lnTo>
                      <a:pt x="1213199" y="979837"/>
                    </a:lnTo>
                    <a:cubicBezTo>
                      <a:pt x="1351407" y="979837"/>
                      <a:pt x="1476851" y="899160"/>
                      <a:pt x="1534287" y="773430"/>
                    </a:cubicBezTo>
                    <a:lnTo>
                      <a:pt x="1827752" y="130397"/>
                    </a:lnTo>
                    <a:cubicBezTo>
                      <a:pt x="1864042" y="50959"/>
                      <a:pt x="1943291" y="0"/>
                      <a:pt x="2030540" y="0"/>
                    </a:cubicBezTo>
                    <a:lnTo>
                      <a:pt x="3432524" y="0"/>
                    </a:lnTo>
                  </a:path>
                </a:pathLst>
              </a:custGeom>
              <a:noFill/>
              <a:ln w="158750" cap="flat">
                <a:solidFill>
                  <a:schemeClr val="tx2">
                    <a:lumMod val="40000"/>
                    <a:lumOff val="60000"/>
                  </a:schemeClr>
                </a:solidFill>
                <a:prstDash val="solid"/>
                <a:miter/>
                <a:tailEnd type="triangle" w="med" len="sm"/>
              </a:ln>
            </p:spPr>
            <p:txBody>
              <a:bodyPr rtlCol="0" anchor="ctr"/>
              <a:lstStyle/>
              <a:p>
                <a:endParaRPr lang="en-UA"/>
              </a:p>
            </p:txBody>
          </p:sp>
          <p:cxnSp>
            <p:nvCxnSpPr>
              <p:cNvPr id="51" name="Straight Connector 50">
                <a:extLst>
                  <a:ext uri="{FF2B5EF4-FFF2-40B4-BE49-F238E27FC236}">
                    <a16:creationId xmlns:a16="http://schemas.microsoft.com/office/drawing/2014/main" id="{48B6C499-4B01-8F02-8A48-265385BD9163}"/>
                  </a:ext>
                </a:extLst>
              </p:cNvPr>
              <p:cNvCxnSpPr>
                <a:cxnSpLocks/>
              </p:cNvCxnSpPr>
              <p:nvPr/>
            </p:nvCxnSpPr>
            <p:spPr>
              <a:xfrm>
                <a:off x="8287013" y="3826903"/>
                <a:ext cx="1290480" cy="0"/>
              </a:xfrm>
              <a:prstGeom prst="line">
                <a:avLst/>
              </a:prstGeom>
              <a:ln w="4699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4" name="Triangle 53">
              <a:extLst>
                <a:ext uri="{FF2B5EF4-FFF2-40B4-BE49-F238E27FC236}">
                  <a16:creationId xmlns:a16="http://schemas.microsoft.com/office/drawing/2014/main" id="{45847EE8-BCC3-AFDA-5939-8FDB2FC69CF6}"/>
                </a:ext>
              </a:extLst>
            </p:cNvPr>
            <p:cNvSpPr/>
            <p:nvPr/>
          </p:nvSpPr>
          <p:spPr>
            <a:xfrm rot="5400000">
              <a:off x="9233914" y="2898428"/>
              <a:ext cx="716887" cy="367975"/>
            </a:xfrm>
            <a:prstGeom prst="triangle">
              <a:avLst>
                <a:gd name="adj" fmla="val 50859"/>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sp>
        <p:nvSpPr>
          <p:cNvPr id="59" name="Rounded Rectangle 58">
            <a:extLst>
              <a:ext uri="{FF2B5EF4-FFF2-40B4-BE49-F238E27FC236}">
                <a16:creationId xmlns:a16="http://schemas.microsoft.com/office/drawing/2014/main" id="{DBD18BE1-0F52-F8F9-2E1E-B050BDBB053F}"/>
              </a:ext>
            </a:extLst>
          </p:cNvPr>
          <p:cNvSpPr/>
          <p:nvPr/>
        </p:nvSpPr>
        <p:spPr>
          <a:xfrm>
            <a:off x="7002135" y="2455531"/>
            <a:ext cx="519683" cy="354950"/>
          </a:xfrm>
          <a:prstGeom prst="roundRect">
            <a:avLst/>
          </a:prstGeom>
          <a:solidFill>
            <a:schemeClr val="bg1"/>
          </a:solidFill>
          <a:ln>
            <a:noFill/>
          </a:ln>
          <a:effectLst>
            <a:outerShdw blurRad="127000" dist="63500" dir="2700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ru-RU" sz="1050" b="1" dirty="0">
                <a:solidFill>
                  <a:schemeClr val="accent1"/>
                </a:solidFill>
                <a:latin typeface="Montserrat" pitchFamily="2" charset="77"/>
              </a:rPr>
              <a:t>25</a:t>
            </a:r>
            <a:r>
              <a:rPr lang="en-US" sz="1050" b="1" dirty="0">
                <a:solidFill>
                  <a:schemeClr val="accent1"/>
                </a:solidFill>
                <a:latin typeface="Montserrat" pitchFamily="2" charset="77"/>
              </a:rPr>
              <a:t>.</a:t>
            </a:r>
            <a:r>
              <a:rPr lang="ru-RU" sz="1050" b="1" dirty="0">
                <a:solidFill>
                  <a:schemeClr val="accent1"/>
                </a:solidFill>
                <a:latin typeface="Montserrat" pitchFamily="2" charset="77"/>
              </a:rPr>
              <a:t>5</a:t>
            </a:r>
            <a:endParaRPr lang="en-UA" sz="1050" b="1" dirty="0">
              <a:solidFill>
                <a:schemeClr val="accent1"/>
              </a:solidFill>
              <a:latin typeface="Montserrat" pitchFamily="2" charset="77"/>
            </a:endParaRPr>
          </a:p>
        </p:txBody>
      </p:sp>
      <p:sp>
        <p:nvSpPr>
          <p:cNvPr id="60" name="Rounded Rectangle 59">
            <a:extLst>
              <a:ext uri="{FF2B5EF4-FFF2-40B4-BE49-F238E27FC236}">
                <a16:creationId xmlns:a16="http://schemas.microsoft.com/office/drawing/2014/main" id="{97F4D04E-BE8F-4916-2086-0B7C81B0269E}"/>
              </a:ext>
            </a:extLst>
          </p:cNvPr>
          <p:cNvSpPr/>
          <p:nvPr/>
        </p:nvSpPr>
        <p:spPr>
          <a:xfrm>
            <a:off x="7002135" y="2911503"/>
            <a:ext cx="519683" cy="354950"/>
          </a:xfrm>
          <a:prstGeom prst="roundRect">
            <a:avLst/>
          </a:prstGeom>
          <a:solidFill>
            <a:schemeClr val="bg1"/>
          </a:solidFill>
          <a:ln>
            <a:noFill/>
          </a:ln>
          <a:effectLst>
            <a:outerShdw blurRad="127000" dist="63500" dir="2700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ru-RU" sz="1050" b="1" dirty="0">
                <a:solidFill>
                  <a:schemeClr val="accent1"/>
                </a:solidFill>
                <a:latin typeface="Montserrat" pitchFamily="2" charset="77"/>
              </a:rPr>
              <a:t>3</a:t>
            </a:r>
            <a:r>
              <a:rPr lang="en-US" sz="1050" b="1" dirty="0">
                <a:solidFill>
                  <a:schemeClr val="accent1"/>
                </a:solidFill>
                <a:latin typeface="Montserrat" pitchFamily="2" charset="77"/>
              </a:rPr>
              <a:t>.</a:t>
            </a:r>
            <a:r>
              <a:rPr lang="ru-RU" sz="1050" b="1" dirty="0">
                <a:solidFill>
                  <a:schemeClr val="accent1"/>
                </a:solidFill>
                <a:latin typeface="Montserrat" pitchFamily="2" charset="77"/>
              </a:rPr>
              <a:t>5</a:t>
            </a:r>
            <a:endParaRPr lang="en-UA" sz="1050" b="1" dirty="0">
              <a:solidFill>
                <a:schemeClr val="accent1"/>
              </a:solidFill>
              <a:latin typeface="Montserrat" pitchFamily="2" charset="77"/>
            </a:endParaRPr>
          </a:p>
        </p:txBody>
      </p:sp>
      <p:sp>
        <p:nvSpPr>
          <p:cNvPr id="61" name="Rounded Rectangle 60">
            <a:extLst>
              <a:ext uri="{FF2B5EF4-FFF2-40B4-BE49-F238E27FC236}">
                <a16:creationId xmlns:a16="http://schemas.microsoft.com/office/drawing/2014/main" id="{8CDF0332-DE2A-8BBC-8358-3BABA66A058E}"/>
              </a:ext>
            </a:extLst>
          </p:cNvPr>
          <p:cNvSpPr/>
          <p:nvPr/>
        </p:nvSpPr>
        <p:spPr>
          <a:xfrm>
            <a:off x="7002135" y="3357185"/>
            <a:ext cx="519683" cy="354950"/>
          </a:xfrm>
          <a:prstGeom prst="roundRect">
            <a:avLst/>
          </a:prstGeom>
          <a:solidFill>
            <a:schemeClr val="bg1"/>
          </a:solidFill>
          <a:ln>
            <a:noFill/>
          </a:ln>
          <a:effectLst>
            <a:outerShdw blurRad="127000" dist="63500" dir="2700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ru-RU" sz="1050" b="1" dirty="0">
                <a:solidFill>
                  <a:schemeClr val="accent1"/>
                </a:solidFill>
                <a:latin typeface="Montserrat" pitchFamily="2" charset="77"/>
              </a:rPr>
              <a:t>2</a:t>
            </a:r>
            <a:r>
              <a:rPr lang="en-US" sz="1050" b="1" dirty="0">
                <a:solidFill>
                  <a:schemeClr val="accent1"/>
                </a:solidFill>
                <a:latin typeface="Montserrat" pitchFamily="2" charset="77"/>
              </a:rPr>
              <a:t>.</a:t>
            </a:r>
            <a:r>
              <a:rPr lang="ru-RU" sz="1050" b="1" dirty="0">
                <a:solidFill>
                  <a:schemeClr val="accent1"/>
                </a:solidFill>
                <a:latin typeface="Montserrat" pitchFamily="2" charset="77"/>
              </a:rPr>
              <a:t>8</a:t>
            </a:r>
            <a:endParaRPr lang="en-UA" sz="1050" b="1" dirty="0">
              <a:solidFill>
                <a:schemeClr val="accent1"/>
              </a:solidFill>
              <a:latin typeface="Montserrat" pitchFamily="2" charset="77"/>
            </a:endParaRPr>
          </a:p>
        </p:txBody>
      </p:sp>
      <p:sp>
        <p:nvSpPr>
          <p:cNvPr id="62" name="Rounded Rectangle 61">
            <a:extLst>
              <a:ext uri="{FF2B5EF4-FFF2-40B4-BE49-F238E27FC236}">
                <a16:creationId xmlns:a16="http://schemas.microsoft.com/office/drawing/2014/main" id="{8D65B28C-7108-D4E2-57E2-C3C9F70BFAE3}"/>
              </a:ext>
            </a:extLst>
          </p:cNvPr>
          <p:cNvSpPr/>
          <p:nvPr/>
        </p:nvSpPr>
        <p:spPr>
          <a:xfrm>
            <a:off x="8406761" y="2911503"/>
            <a:ext cx="519683" cy="354950"/>
          </a:xfrm>
          <a:prstGeom prst="roundRect">
            <a:avLst/>
          </a:prstGeom>
          <a:solidFill>
            <a:schemeClr val="bg1"/>
          </a:solidFill>
          <a:ln>
            <a:noFill/>
          </a:ln>
          <a:effectLst>
            <a:outerShdw blurRad="127000" dist="63500" dir="2700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ru-RU" sz="1050" b="1" dirty="0">
                <a:solidFill>
                  <a:schemeClr val="accent1"/>
                </a:solidFill>
                <a:latin typeface="Montserrat" pitchFamily="2" charset="77"/>
              </a:rPr>
              <a:t>30</a:t>
            </a:r>
            <a:r>
              <a:rPr lang="en-US" sz="1050" b="1" dirty="0">
                <a:solidFill>
                  <a:schemeClr val="accent1"/>
                </a:solidFill>
                <a:latin typeface="Montserrat" pitchFamily="2" charset="77"/>
              </a:rPr>
              <a:t>.</a:t>
            </a:r>
            <a:r>
              <a:rPr lang="ru-RU" sz="1050" b="1" dirty="0">
                <a:solidFill>
                  <a:schemeClr val="accent1"/>
                </a:solidFill>
                <a:latin typeface="Montserrat" pitchFamily="2" charset="77"/>
              </a:rPr>
              <a:t>7</a:t>
            </a:r>
            <a:endParaRPr lang="en-UA" sz="1050" b="1" dirty="0">
              <a:solidFill>
                <a:schemeClr val="accent1"/>
              </a:solidFill>
              <a:latin typeface="Montserrat" pitchFamily="2" charset="77"/>
            </a:endParaRPr>
          </a:p>
        </p:txBody>
      </p:sp>
      <p:sp>
        <p:nvSpPr>
          <p:cNvPr id="63" name="Rounded Rectangle 62">
            <a:extLst>
              <a:ext uri="{FF2B5EF4-FFF2-40B4-BE49-F238E27FC236}">
                <a16:creationId xmlns:a16="http://schemas.microsoft.com/office/drawing/2014/main" id="{BF48418A-07A9-F17C-5775-9F582726A394}"/>
              </a:ext>
            </a:extLst>
          </p:cNvPr>
          <p:cNvSpPr/>
          <p:nvPr/>
        </p:nvSpPr>
        <p:spPr>
          <a:xfrm>
            <a:off x="8406761" y="2271832"/>
            <a:ext cx="519683" cy="354950"/>
          </a:xfrm>
          <a:prstGeom prst="roundRect">
            <a:avLst/>
          </a:prstGeom>
          <a:solidFill>
            <a:schemeClr val="bg1"/>
          </a:solidFill>
          <a:ln>
            <a:noFill/>
          </a:ln>
          <a:effectLst>
            <a:outerShdw blurRad="127000" dist="63500" dir="2700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ru-RU" sz="1050" b="1" dirty="0">
                <a:solidFill>
                  <a:schemeClr val="accent1"/>
                </a:solidFill>
                <a:latin typeface="Montserrat" pitchFamily="2" charset="77"/>
              </a:rPr>
              <a:t>11</a:t>
            </a:r>
            <a:r>
              <a:rPr lang="en-US" sz="1050" b="1" dirty="0">
                <a:solidFill>
                  <a:schemeClr val="accent1"/>
                </a:solidFill>
                <a:latin typeface="Montserrat" pitchFamily="2" charset="77"/>
              </a:rPr>
              <a:t>.</a:t>
            </a:r>
            <a:r>
              <a:rPr lang="ru-RU" sz="1050" b="1" dirty="0">
                <a:solidFill>
                  <a:schemeClr val="accent1"/>
                </a:solidFill>
                <a:latin typeface="Montserrat" pitchFamily="2" charset="77"/>
              </a:rPr>
              <a:t>5</a:t>
            </a:r>
            <a:endParaRPr lang="en-UA" sz="1050" b="1" dirty="0">
              <a:solidFill>
                <a:schemeClr val="accent1"/>
              </a:solidFill>
              <a:latin typeface="Montserrat" pitchFamily="2" charset="77"/>
            </a:endParaRPr>
          </a:p>
        </p:txBody>
      </p:sp>
      <p:sp>
        <p:nvSpPr>
          <p:cNvPr id="64" name="Rounded Rectangle 63">
            <a:extLst>
              <a:ext uri="{FF2B5EF4-FFF2-40B4-BE49-F238E27FC236}">
                <a16:creationId xmlns:a16="http://schemas.microsoft.com/office/drawing/2014/main" id="{F88DB864-BD59-E290-4B24-F14218FB9F2F}"/>
              </a:ext>
            </a:extLst>
          </p:cNvPr>
          <p:cNvSpPr/>
          <p:nvPr/>
        </p:nvSpPr>
        <p:spPr>
          <a:xfrm>
            <a:off x="8406761" y="3538496"/>
            <a:ext cx="519683" cy="354950"/>
          </a:xfrm>
          <a:prstGeom prst="roundRect">
            <a:avLst/>
          </a:prstGeom>
          <a:solidFill>
            <a:schemeClr val="bg1"/>
          </a:solidFill>
          <a:ln>
            <a:noFill/>
          </a:ln>
          <a:effectLst>
            <a:outerShdw blurRad="127000" dist="63500" dir="2700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50" b="1" dirty="0" err="1">
                <a:solidFill>
                  <a:schemeClr val="accent1"/>
                </a:solidFill>
                <a:latin typeface="Montserrat" pitchFamily="2" charset="77"/>
              </a:rPr>
              <a:t>xx.x</a:t>
            </a:r>
            <a:endParaRPr lang="en-UA" sz="1050" b="1" dirty="0">
              <a:solidFill>
                <a:schemeClr val="accent1"/>
              </a:solidFill>
              <a:latin typeface="Montserrat" pitchFamily="2" charset="77"/>
            </a:endParaRPr>
          </a:p>
        </p:txBody>
      </p:sp>
      <p:sp>
        <p:nvSpPr>
          <p:cNvPr id="65" name="Rounded Rectangle 64">
            <a:extLst>
              <a:ext uri="{FF2B5EF4-FFF2-40B4-BE49-F238E27FC236}">
                <a16:creationId xmlns:a16="http://schemas.microsoft.com/office/drawing/2014/main" id="{9936E578-2196-A375-48BF-30FF84606AE8}"/>
              </a:ext>
            </a:extLst>
          </p:cNvPr>
          <p:cNvSpPr/>
          <p:nvPr/>
        </p:nvSpPr>
        <p:spPr>
          <a:xfrm>
            <a:off x="2145787" y="1043560"/>
            <a:ext cx="519683" cy="293347"/>
          </a:xfrm>
          <a:prstGeom prst="roundRect">
            <a:avLst/>
          </a:prstGeom>
          <a:solidFill>
            <a:schemeClr val="bg1"/>
          </a:solidFill>
          <a:ln>
            <a:noFill/>
          </a:ln>
          <a:effectLst>
            <a:outerShdw blurRad="127000" dist="63500" dir="2700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50" b="1" dirty="0">
                <a:solidFill>
                  <a:schemeClr val="accent1"/>
                </a:solidFill>
                <a:latin typeface="Montserrat" pitchFamily="2" charset="77"/>
              </a:rPr>
              <a:t>10</a:t>
            </a:r>
            <a:endParaRPr lang="en-UA" sz="1050" b="1" dirty="0">
              <a:solidFill>
                <a:schemeClr val="accent1"/>
              </a:solidFill>
              <a:latin typeface="Montserrat" pitchFamily="2" charset="77"/>
            </a:endParaRPr>
          </a:p>
        </p:txBody>
      </p:sp>
      <p:sp>
        <p:nvSpPr>
          <p:cNvPr id="66" name="Rounded Rectangle 65">
            <a:extLst>
              <a:ext uri="{FF2B5EF4-FFF2-40B4-BE49-F238E27FC236}">
                <a16:creationId xmlns:a16="http://schemas.microsoft.com/office/drawing/2014/main" id="{6E61B766-E99B-402E-D59A-02B6A63EBC98}"/>
              </a:ext>
            </a:extLst>
          </p:cNvPr>
          <p:cNvSpPr/>
          <p:nvPr/>
        </p:nvSpPr>
        <p:spPr>
          <a:xfrm>
            <a:off x="2145787" y="1477638"/>
            <a:ext cx="519683" cy="293347"/>
          </a:xfrm>
          <a:prstGeom prst="roundRect">
            <a:avLst/>
          </a:prstGeom>
          <a:solidFill>
            <a:schemeClr val="bg1"/>
          </a:solidFill>
          <a:ln>
            <a:noFill/>
          </a:ln>
          <a:effectLst>
            <a:outerShdw blurRad="127000" dist="63500" dir="2700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50" b="1" dirty="0">
                <a:solidFill>
                  <a:schemeClr val="accent1"/>
                </a:solidFill>
                <a:latin typeface="Montserrat" pitchFamily="2" charset="77"/>
              </a:rPr>
              <a:t>7.</a:t>
            </a:r>
            <a:r>
              <a:rPr lang="ru-RU" sz="1050" b="1" dirty="0">
                <a:solidFill>
                  <a:schemeClr val="accent1"/>
                </a:solidFill>
                <a:latin typeface="Montserrat" pitchFamily="2" charset="77"/>
              </a:rPr>
              <a:t>5</a:t>
            </a:r>
            <a:endParaRPr lang="en-UA" sz="1050" b="1" dirty="0">
              <a:solidFill>
                <a:schemeClr val="accent1"/>
              </a:solidFill>
              <a:latin typeface="Montserrat" pitchFamily="2" charset="77"/>
            </a:endParaRPr>
          </a:p>
        </p:txBody>
      </p:sp>
      <p:sp>
        <p:nvSpPr>
          <p:cNvPr id="67" name="Rounded Rectangle 66">
            <a:extLst>
              <a:ext uri="{FF2B5EF4-FFF2-40B4-BE49-F238E27FC236}">
                <a16:creationId xmlns:a16="http://schemas.microsoft.com/office/drawing/2014/main" id="{C67511A4-5781-315F-8B90-59950B0E60BA}"/>
              </a:ext>
            </a:extLst>
          </p:cNvPr>
          <p:cNvSpPr/>
          <p:nvPr/>
        </p:nvSpPr>
        <p:spPr>
          <a:xfrm>
            <a:off x="2145787" y="1838564"/>
            <a:ext cx="519683" cy="293347"/>
          </a:xfrm>
          <a:prstGeom prst="roundRect">
            <a:avLst/>
          </a:prstGeom>
          <a:solidFill>
            <a:schemeClr val="bg1"/>
          </a:solidFill>
          <a:ln>
            <a:noFill/>
          </a:ln>
          <a:effectLst>
            <a:outerShdw blurRad="127000" dist="63500" dir="2700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50" b="1" dirty="0">
                <a:solidFill>
                  <a:schemeClr val="accent1"/>
                </a:solidFill>
                <a:latin typeface="Montserrat" pitchFamily="2" charset="77"/>
              </a:rPr>
              <a:t>0</a:t>
            </a:r>
            <a:endParaRPr lang="en-UA" sz="1050" b="1" dirty="0">
              <a:solidFill>
                <a:schemeClr val="accent1"/>
              </a:solidFill>
              <a:latin typeface="Montserrat" pitchFamily="2" charset="77"/>
            </a:endParaRPr>
          </a:p>
        </p:txBody>
      </p:sp>
      <p:sp>
        <p:nvSpPr>
          <p:cNvPr id="68" name="Rounded Rectangle 67">
            <a:extLst>
              <a:ext uri="{FF2B5EF4-FFF2-40B4-BE49-F238E27FC236}">
                <a16:creationId xmlns:a16="http://schemas.microsoft.com/office/drawing/2014/main" id="{EBCBEF13-4BB0-5B33-4E42-40B43DF6E29A}"/>
              </a:ext>
            </a:extLst>
          </p:cNvPr>
          <p:cNvSpPr/>
          <p:nvPr/>
        </p:nvSpPr>
        <p:spPr>
          <a:xfrm>
            <a:off x="2145787" y="2190373"/>
            <a:ext cx="519683" cy="293347"/>
          </a:xfrm>
          <a:prstGeom prst="roundRect">
            <a:avLst/>
          </a:prstGeom>
          <a:solidFill>
            <a:schemeClr val="bg1"/>
          </a:solidFill>
          <a:ln>
            <a:noFill/>
          </a:ln>
          <a:effectLst>
            <a:outerShdw blurRad="127000" dist="63500" dir="2700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50" b="1" dirty="0">
                <a:solidFill>
                  <a:schemeClr val="accent1"/>
                </a:solidFill>
                <a:latin typeface="Montserrat" pitchFamily="2" charset="77"/>
              </a:rPr>
              <a:t>5</a:t>
            </a:r>
            <a:endParaRPr lang="en-UA" sz="1050" b="1" dirty="0">
              <a:solidFill>
                <a:schemeClr val="accent1"/>
              </a:solidFill>
              <a:latin typeface="Montserrat" pitchFamily="2" charset="77"/>
            </a:endParaRPr>
          </a:p>
        </p:txBody>
      </p:sp>
      <p:sp>
        <p:nvSpPr>
          <p:cNvPr id="69" name="Rounded Rectangle 68">
            <a:extLst>
              <a:ext uri="{FF2B5EF4-FFF2-40B4-BE49-F238E27FC236}">
                <a16:creationId xmlns:a16="http://schemas.microsoft.com/office/drawing/2014/main" id="{9619C424-8668-79A0-208B-314EC194E8CC}"/>
              </a:ext>
            </a:extLst>
          </p:cNvPr>
          <p:cNvSpPr/>
          <p:nvPr/>
        </p:nvSpPr>
        <p:spPr>
          <a:xfrm>
            <a:off x="2145787" y="2544524"/>
            <a:ext cx="519683" cy="293347"/>
          </a:xfrm>
          <a:prstGeom prst="roundRect">
            <a:avLst/>
          </a:prstGeom>
          <a:solidFill>
            <a:schemeClr val="bg1"/>
          </a:solidFill>
          <a:ln>
            <a:noFill/>
          </a:ln>
          <a:effectLst>
            <a:outerShdw blurRad="127000" dist="63500" dir="2700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50" b="1" dirty="0">
                <a:solidFill>
                  <a:schemeClr val="accent1"/>
                </a:solidFill>
                <a:latin typeface="Montserrat" pitchFamily="2" charset="77"/>
              </a:rPr>
              <a:t>4.</a:t>
            </a:r>
            <a:r>
              <a:rPr lang="ru-RU" sz="1050" b="1" dirty="0">
                <a:solidFill>
                  <a:schemeClr val="accent1"/>
                </a:solidFill>
                <a:latin typeface="Montserrat" pitchFamily="2" charset="77"/>
              </a:rPr>
              <a:t>5</a:t>
            </a:r>
            <a:endParaRPr lang="en-UA" sz="1050" b="1" dirty="0">
              <a:solidFill>
                <a:schemeClr val="accent1"/>
              </a:solidFill>
              <a:latin typeface="Montserrat" pitchFamily="2" charset="77"/>
            </a:endParaRPr>
          </a:p>
        </p:txBody>
      </p:sp>
      <p:sp>
        <p:nvSpPr>
          <p:cNvPr id="70" name="Rounded Rectangle 69">
            <a:extLst>
              <a:ext uri="{FF2B5EF4-FFF2-40B4-BE49-F238E27FC236}">
                <a16:creationId xmlns:a16="http://schemas.microsoft.com/office/drawing/2014/main" id="{FAC43907-EBBE-6296-CE88-B36DF43A38E1}"/>
              </a:ext>
            </a:extLst>
          </p:cNvPr>
          <p:cNvSpPr/>
          <p:nvPr/>
        </p:nvSpPr>
        <p:spPr>
          <a:xfrm>
            <a:off x="2145787" y="3325052"/>
            <a:ext cx="519683" cy="293347"/>
          </a:xfrm>
          <a:prstGeom prst="roundRect">
            <a:avLst/>
          </a:prstGeom>
          <a:solidFill>
            <a:schemeClr val="bg1"/>
          </a:solidFill>
          <a:ln>
            <a:noFill/>
          </a:ln>
          <a:effectLst>
            <a:outerShdw blurRad="127000" dist="63500" dir="2700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50" b="1" dirty="0">
                <a:solidFill>
                  <a:schemeClr val="accent1"/>
                </a:solidFill>
                <a:latin typeface="Montserrat" pitchFamily="2" charset="77"/>
              </a:rPr>
              <a:t>2</a:t>
            </a:r>
            <a:endParaRPr lang="en-UA" sz="1050" b="1" dirty="0">
              <a:solidFill>
                <a:schemeClr val="accent1"/>
              </a:solidFill>
              <a:latin typeface="Montserrat" pitchFamily="2" charset="77"/>
            </a:endParaRPr>
          </a:p>
        </p:txBody>
      </p:sp>
      <p:sp>
        <p:nvSpPr>
          <p:cNvPr id="71" name="Rounded Rectangle 70">
            <a:extLst>
              <a:ext uri="{FF2B5EF4-FFF2-40B4-BE49-F238E27FC236}">
                <a16:creationId xmlns:a16="http://schemas.microsoft.com/office/drawing/2014/main" id="{F19F77A0-8A68-CB11-DE64-F8AD856E3040}"/>
              </a:ext>
            </a:extLst>
          </p:cNvPr>
          <p:cNvSpPr/>
          <p:nvPr/>
        </p:nvSpPr>
        <p:spPr>
          <a:xfrm>
            <a:off x="2145787" y="4823559"/>
            <a:ext cx="519683" cy="293347"/>
          </a:xfrm>
          <a:prstGeom prst="roundRect">
            <a:avLst/>
          </a:prstGeom>
          <a:solidFill>
            <a:schemeClr val="bg1"/>
          </a:solidFill>
          <a:ln>
            <a:noFill/>
          </a:ln>
          <a:effectLst>
            <a:outerShdw blurRad="127000" dist="63500" dir="2700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50" b="1" dirty="0">
                <a:solidFill>
                  <a:schemeClr val="accent1"/>
                </a:solidFill>
                <a:latin typeface="Montserrat" pitchFamily="2" charset="77"/>
              </a:rPr>
              <a:t>1.2</a:t>
            </a:r>
            <a:endParaRPr lang="en-UA" sz="1050" b="1" dirty="0">
              <a:solidFill>
                <a:schemeClr val="accent1"/>
              </a:solidFill>
              <a:latin typeface="Montserrat" pitchFamily="2" charset="77"/>
            </a:endParaRPr>
          </a:p>
        </p:txBody>
      </p:sp>
      <p:sp>
        <p:nvSpPr>
          <p:cNvPr id="72" name="Rounded Rectangle 71">
            <a:extLst>
              <a:ext uri="{FF2B5EF4-FFF2-40B4-BE49-F238E27FC236}">
                <a16:creationId xmlns:a16="http://schemas.microsoft.com/office/drawing/2014/main" id="{4F9739E6-A509-C727-234F-2328D1366E74}"/>
              </a:ext>
            </a:extLst>
          </p:cNvPr>
          <p:cNvSpPr/>
          <p:nvPr/>
        </p:nvSpPr>
        <p:spPr>
          <a:xfrm>
            <a:off x="2145787" y="4422910"/>
            <a:ext cx="519683" cy="293347"/>
          </a:xfrm>
          <a:prstGeom prst="roundRect">
            <a:avLst/>
          </a:prstGeom>
          <a:solidFill>
            <a:schemeClr val="bg1"/>
          </a:solidFill>
          <a:ln>
            <a:noFill/>
          </a:ln>
          <a:effectLst>
            <a:outerShdw blurRad="127000" dist="63500" dir="2700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50" b="1" dirty="0">
                <a:solidFill>
                  <a:schemeClr val="accent1"/>
                </a:solidFill>
                <a:latin typeface="Montserrat" pitchFamily="2" charset="77"/>
              </a:rPr>
              <a:t>2.7</a:t>
            </a:r>
            <a:endParaRPr lang="en-UA" sz="1050" b="1" dirty="0">
              <a:solidFill>
                <a:schemeClr val="accent1"/>
              </a:solidFill>
              <a:latin typeface="Montserrat" pitchFamily="2" charset="77"/>
            </a:endParaRPr>
          </a:p>
        </p:txBody>
      </p:sp>
      <p:sp>
        <p:nvSpPr>
          <p:cNvPr id="73" name="Rounded Rectangle 72">
            <a:extLst>
              <a:ext uri="{FF2B5EF4-FFF2-40B4-BE49-F238E27FC236}">
                <a16:creationId xmlns:a16="http://schemas.microsoft.com/office/drawing/2014/main" id="{3A8762D8-60B1-D5CC-1389-F55CF46DF42A}"/>
              </a:ext>
            </a:extLst>
          </p:cNvPr>
          <p:cNvSpPr/>
          <p:nvPr/>
        </p:nvSpPr>
        <p:spPr>
          <a:xfrm>
            <a:off x="2145787" y="4057579"/>
            <a:ext cx="519683" cy="293347"/>
          </a:xfrm>
          <a:prstGeom prst="roundRect">
            <a:avLst/>
          </a:prstGeom>
          <a:solidFill>
            <a:schemeClr val="bg1"/>
          </a:solidFill>
          <a:ln>
            <a:noFill/>
          </a:ln>
          <a:effectLst>
            <a:outerShdw blurRad="127000" dist="63500" dir="2700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50" b="1" dirty="0">
                <a:solidFill>
                  <a:schemeClr val="accent1"/>
                </a:solidFill>
                <a:latin typeface="Montserrat" pitchFamily="2" charset="77"/>
              </a:rPr>
              <a:t>0</a:t>
            </a:r>
            <a:endParaRPr lang="en-UA" sz="1050" b="1" dirty="0">
              <a:solidFill>
                <a:schemeClr val="accent1"/>
              </a:solidFill>
              <a:latin typeface="Montserrat" pitchFamily="2" charset="77"/>
            </a:endParaRPr>
          </a:p>
        </p:txBody>
      </p:sp>
      <p:sp>
        <p:nvSpPr>
          <p:cNvPr id="74" name="Rounded Rectangle 73">
            <a:extLst>
              <a:ext uri="{FF2B5EF4-FFF2-40B4-BE49-F238E27FC236}">
                <a16:creationId xmlns:a16="http://schemas.microsoft.com/office/drawing/2014/main" id="{5EE61CF4-D104-D147-7277-3DBEDB08847B}"/>
              </a:ext>
            </a:extLst>
          </p:cNvPr>
          <p:cNvSpPr/>
          <p:nvPr/>
        </p:nvSpPr>
        <p:spPr>
          <a:xfrm>
            <a:off x="2145787" y="3692248"/>
            <a:ext cx="519683" cy="293347"/>
          </a:xfrm>
          <a:prstGeom prst="roundRect">
            <a:avLst/>
          </a:prstGeom>
          <a:solidFill>
            <a:schemeClr val="bg1"/>
          </a:solidFill>
          <a:ln>
            <a:noFill/>
          </a:ln>
          <a:effectLst>
            <a:outerShdw blurRad="127000" dist="63500" dir="2700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50" b="1" dirty="0">
                <a:solidFill>
                  <a:schemeClr val="accent1"/>
                </a:solidFill>
                <a:latin typeface="Montserrat" pitchFamily="2" charset="77"/>
              </a:rPr>
              <a:t>8</a:t>
            </a:r>
            <a:endParaRPr lang="en-UA" sz="1050" b="1" dirty="0">
              <a:solidFill>
                <a:schemeClr val="accent1"/>
              </a:solidFill>
              <a:latin typeface="Montserrat" pitchFamily="2" charset="77"/>
            </a:endParaRPr>
          </a:p>
        </p:txBody>
      </p:sp>
      <p:sp>
        <p:nvSpPr>
          <p:cNvPr id="75" name="Rectangle 74">
            <a:extLst>
              <a:ext uri="{FF2B5EF4-FFF2-40B4-BE49-F238E27FC236}">
                <a16:creationId xmlns:a16="http://schemas.microsoft.com/office/drawing/2014/main" id="{F3652B28-F0F6-54F7-A6F5-F295BD014C66}"/>
              </a:ext>
            </a:extLst>
          </p:cNvPr>
          <p:cNvSpPr/>
          <p:nvPr/>
        </p:nvSpPr>
        <p:spPr>
          <a:xfrm>
            <a:off x="1182153" y="1031673"/>
            <a:ext cx="795888" cy="31711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r"/>
            <a:r>
              <a:rPr lang="en-US" sz="1200" dirty="0">
                <a:solidFill>
                  <a:schemeClr val="tx1"/>
                </a:solidFill>
                <a:latin typeface="Montserrat" panose="00000500000000000000" pitchFamily="50" charset="0"/>
              </a:rPr>
              <a:t>Cost 1 </a:t>
            </a:r>
            <a:endParaRPr lang="en-US" sz="1050" dirty="0">
              <a:solidFill>
                <a:schemeClr val="tx1"/>
              </a:solidFill>
              <a:latin typeface="Montserrat" panose="00000500000000000000" pitchFamily="50" charset="0"/>
            </a:endParaRPr>
          </a:p>
        </p:txBody>
      </p:sp>
      <p:sp>
        <p:nvSpPr>
          <p:cNvPr id="76" name="Rectangle 75">
            <a:extLst>
              <a:ext uri="{FF2B5EF4-FFF2-40B4-BE49-F238E27FC236}">
                <a16:creationId xmlns:a16="http://schemas.microsoft.com/office/drawing/2014/main" id="{F1526047-76D0-B2BB-ADDB-192CAF2FA8A1}"/>
              </a:ext>
            </a:extLst>
          </p:cNvPr>
          <p:cNvSpPr/>
          <p:nvPr/>
        </p:nvSpPr>
        <p:spPr>
          <a:xfrm>
            <a:off x="1182153" y="1465752"/>
            <a:ext cx="795888" cy="31711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r"/>
            <a:r>
              <a:rPr lang="en-US" sz="1200" dirty="0">
                <a:solidFill>
                  <a:schemeClr val="tx1"/>
                </a:solidFill>
                <a:latin typeface="Montserrat" panose="00000500000000000000" pitchFamily="50" charset="0"/>
              </a:rPr>
              <a:t>Cost 2 </a:t>
            </a:r>
            <a:endParaRPr lang="en-US" sz="1050" dirty="0">
              <a:solidFill>
                <a:schemeClr val="tx1"/>
              </a:solidFill>
              <a:latin typeface="Montserrat" panose="00000500000000000000" pitchFamily="50" charset="0"/>
            </a:endParaRPr>
          </a:p>
        </p:txBody>
      </p:sp>
      <p:sp>
        <p:nvSpPr>
          <p:cNvPr id="77" name="Rectangle 76">
            <a:extLst>
              <a:ext uri="{FF2B5EF4-FFF2-40B4-BE49-F238E27FC236}">
                <a16:creationId xmlns:a16="http://schemas.microsoft.com/office/drawing/2014/main" id="{EBEBC65D-DFAB-11BB-E882-BB4455C05AD1}"/>
              </a:ext>
            </a:extLst>
          </p:cNvPr>
          <p:cNvSpPr/>
          <p:nvPr/>
        </p:nvSpPr>
        <p:spPr>
          <a:xfrm>
            <a:off x="1182153" y="1831124"/>
            <a:ext cx="795888" cy="31711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r"/>
            <a:r>
              <a:rPr lang="en-US" sz="1200" dirty="0">
                <a:solidFill>
                  <a:schemeClr val="tx1"/>
                </a:solidFill>
                <a:latin typeface="Montserrat" panose="00000500000000000000" pitchFamily="50" charset="0"/>
              </a:rPr>
              <a:t>Cost 3 </a:t>
            </a:r>
            <a:endParaRPr lang="en-US" sz="1050" dirty="0">
              <a:solidFill>
                <a:schemeClr val="tx1"/>
              </a:solidFill>
              <a:latin typeface="Montserrat" panose="00000500000000000000" pitchFamily="50" charset="0"/>
            </a:endParaRPr>
          </a:p>
        </p:txBody>
      </p:sp>
      <p:sp>
        <p:nvSpPr>
          <p:cNvPr id="78" name="Rectangle 77">
            <a:extLst>
              <a:ext uri="{FF2B5EF4-FFF2-40B4-BE49-F238E27FC236}">
                <a16:creationId xmlns:a16="http://schemas.microsoft.com/office/drawing/2014/main" id="{D58376F7-3E63-8D69-E7E6-6BF10F23951F}"/>
              </a:ext>
            </a:extLst>
          </p:cNvPr>
          <p:cNvSpPr/>
          <p:nvPr/>
        </p:nvSpPr>
        <p:spPr>
          <a:xfrm>
            <a:off x="1182153" y="2167513"/>
            <a:ext cx="795888" cy="31711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r"/>
            <a:r>
              <a:rPr lang="en-US" sz="1200" dirty="0">
                <a:solidFill>
                  <a:schemeClr val="tx1"/>
                </a:solidFill>
                <a:latin typeface="Montserrat" panose="00000500000000000000" pitchFamily="50" charset="0"/>
              </a:rPr>
              <a:t>Cost 4 </a:t>
            </a:r>
            <a:endParaRPr lang="en-US" sz="1050" dirty="0">
              <a:solidFill>
                <a:schemeClr val="tx1"/>
              </a:solidFill>
              <a:latin typeface="Montserrat" panose="00000500000000000000" pitchFamily="50" charset="0"/>
            </a:endParaRPr>
          </a:p>
        </p:txBody>
      </p:sp>
      <p:sp>
        <p:nvSpPr>
          <p:cNvPr id="79" name="Rectangle 78">
            <a:extLst>
              <a:ext uri="{FF2B5EF4-FFF2-40B4-BE49-F238E27FC236}">
                <a16:creationId xmlns:a16="http://schemas.microsoft.com/office/drawing/2014/main" id="{C2978781-C6B3-777E-7B30-2349C6D532DD}"/>
              </a:ext>
            </a:extLst>
          </p:cNvPr>
          <p:cNvSpPr/>
          <p:nvPr/>
        </p:nvSpPr>
        <p:spPr>
          <a:xfrm>
            <a:off x="1182153" y="2507830"/>
            <a:ext cx="795888" cy="31711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r"/>
            <a:r>
              <a:rPr lang="en-US" sz="1200" dirty="0">
                <a:solidFill>
                  <a:schemeClr val="tx1"/>
                </a:solidFill>
                <a:latin typeface="Montserrat" panose="00000500000000000000" pitchFamily="50" charset="0"/>
              </a:rPr>
              <a:t>Cost 5 </a:t>
            </a:r>
            <a:endParaRPr lang="en-US" sz="1050" dirty="0">
              <a:solidFill>
                <a:schemeClr val="tx1"/>
              </a:solidFill>
              <a:latin typeface="Montserrat" panose="00000500000000000000" pitchFamily="50" charset="0"/>
            </a:endParaRPr>
          </a:p>
        </p:txBody>
      </p:sp>
      <p:sp>
        <p:nvSpPr>
          <p:cNvPr id="80" name="Rectangle 79">
            <a:extLst>
              <a:ext uri="{FF2B5EF4-FFF2-40B4-BE49-F238E27FC236}">
                <a16:creationId xmlns:a16="http://schemas.microsoft.com/office/drawing/2014/main" id="{24F25A09-30AB-0504-29E2-EBAA807644E4}"/>
              </a:ext>
            </a:extLst>
          </p:cNvPr>
          <p:cNvSpPr/>
          <p:nvPr/>
        </p:nvSpPr>
        <p:spPr>
          <a:xfrm>
            <a:off x="1182153" y="3309166"/>
            <a:ext cx="795888" cy="31711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r"/>
            <a:r>
              <a:rPr lang="en-US" sz="1200" dirty="0">
                <a:solidFill>
                  <a:schemeClr val="tx1"/>
                </a:solidFill>
                <a:latin typeface="Montserrat" panose="00000500000000000000" pitchFamily="50" charset="0"/>
              </a:rPr>
              <a:t>Cost 6 </a:t>
            </a:r>
            <a:endParaRPr lang="en-US" sz="1050" dirty="0">
              <a:solidFill>
                <a:schemeClr val="tx1"/>
              </a:solidFill>
              <a:latin typeface="Montserrat" panose="00000500000000000000" pitchFamily="50" charset="0"/>
            </a:endParaRPr>
          </a:p>
        </p:txBody>
      </p:sp>
      <p:sp>
        <p:nvSpPr>
          <p:cNvPr id="81" name="Rectangle 80">
            <a:extLst>
              <a:ext uri="{FF2B5EF4-FFF2-40B4-BE49-F238E27FC236}">
                <a16:creationId xmlns:a16="http://schemas.microsoft.com/office/drawing/2014/main" id="{3AD18AE2-C032-716B-B38F-7A2145D95E24}"/>
              </a:ext>
            </a:extLst>
          </p:cNvPr>
          <p:cNvSpPr/>
          <p:nvPr/>
        </p:nvSpPr>
        <p:spPr>
          <a:xfrm>
            <a:off x="1182153" y="3691080"/>
            <a:ext cx="795888" cy="31711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r"/>
            <a:r>
              <a:rPr lang="en-US" sz="1200" dirty="0">
                <a:solidFill>
                  <a:schemeClr val="tx1"/>
                </a:solidFill>
                <a:latin typeface="Montserrat" panose="00000500000000000000" pitchFamily="50" charset="0"/>
              </a:rPr>
              <a:t>Cost 7 </a:t>
            </a:r>
            <a:endParaRPr lang="en-US" sz="1050" dirty="0">
              <a:solidFill>
                <a:schemeClr val="tx1"/>
              </a:solidFill>
              <a:latin typeface="Montserrat" panose="00000500000000000000" pitchFamily="50" charset="0"/>
            </a:endParaRPr>
          </a:p>
        </p:txBody>
      </p:sp>
      <p:sp>
        <p:nvSpPr>
          <p:cNvPr id="82" name="Rectangle 81">
            <a:extLst>
              <a:ext uri="{FF2B5EF4-FFF2-40B4-BE49-F238E27FC236}">
                <a16:creationId xmlns:a16="http://schemas.microsoft.com/office/drawing/2014/main" id="{8AE05DD5-DABD-E62E-CFC2-7B01F556542E}"/>
              </a:ext>
            </a:extLst>
          </p:cNvPr>
          <p:cNvSpPr/>
          <p:nvPr/>
        </p:nvSpPr>
        <p:spPr>
          <a:xfrm>
            <a:off x="1182153" y="4045692"/>
            <a:ext cx="795888" cy="31711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r"/>
            <a:r>
              <a:rPr lang="en-US" sz="1200" dirty="0">
                <a:solidFill>
                  <a:schemeClr val="tx1"/>
                </a:solidFill>
                <a:latin typeface="Montserrat" panose="00000500000000000000" pitchFamily="50" charset="0"/>
              </a:rPr>
              <a:t>Cost 8 </a:t>
            </a:r>
            <a:endParaRPr lang="en-US" sz="1050" dirty="0">
              <a:solidFill>
                <a:schemeClr val="tx1"/>
              </a:solidFill>
              <a:latin typeface="Montserrat" panose="00000500000000000000" pitchFamily="50" charset="0"/>
            </a:endParaRPr>
          </a:p>
        </p:txBody>
      </p:sp>
      <p:sp>
        <p:nvSpPr>
          <p:cNvPr id="83" name="Rectangle 82">
            <a:extLst>
              <a:ext uri="{FF2B5EF4-FFF2-40B4-BE49-F238E27FC236}">
                <a16:creationId xmlns:a16="http://schemas.microsoft.com/office/drawing/2014/main" id="{2AD9E7C6-CC22-8F13-A55B-23F1B53D9CFC}"/>
              </a:ext>
            </a:extLst>
          </p:cNvPr>
          <p:cNvSpPr/>
          <p:nvPr/>
        </p:nvSpPr>
        <p:spPr>
          <a:xfrm>
            <a:off x="1182153" y="4411023"/>
            <a:ext cx="795888" cy="31711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r"/>
            <a:r>
              <a:rPr lang="en-US" sz="1200" dirty="0">
                <a:solidFill>
                  <a:schemeClr val="tx1"/>
                </a:solidFill>
                <a:latin typeface="Montserrat" panose="00000500000000000000" pitchFamily="50" charset="0"/>
              </a:rPr>
              <a:t>Cost 9 </a:t>
            </a:r>
            <a:endParaRPr lang="en-US" sz="1050" dirty="0">
              <a:solidFill>
                <a:schemeClr val="tx1"/>
              </a:solidFill>
              <a:latin typeface="Montserrat" panose="00000500000000000000" pitchFamily="50" charset="0"/>
            </a:endParaRPr>
          </a:p>
        </p:txBody>
      </p:sp>
      <p:sp>
        <p:nvSpPr>
          <p:cNvPr id="84" name="Rectangle 83">
            <a:extLst>
              <a:ext uri="{FF2B5EF4-FFF2-40B4-BE49-F238E27FC236}">
                <a16:creationId xmlns:a16="http://schemas.microsoft.com/office/drawing/2014/main" id="{9CF8105B-433A-F0E5-5694-1CC179271927}"/>
              </a:ext>
            </a:extLst>
          </p:cNvPr>
          <p:cNvSpPr/>
          <p:nvPr/>
        </p:nvSpPr>
        <p:spPr>
          <a:xfrm>
            <a:off x="1182153" y="4811672"/>
            <a:ext cx="795888" cy="31711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r"/>
            <a:r>
              <a:rPr lang="en-US" sz="1200" dirty="0">
                <a:solidFill>
                  <a:schemeClr val="tx1"/>
                </a:solidFill>
                <a:latin typeface="Montserrat" panose="00000500000000000000" pitchFamily="50" charset="0"/>
              </a:rPr>
              <a:t>Cost 10 </a:t>
            </a:r>
            <a:endParaRPr lang="en-US" sz="1050" dirty="0">
              <a:solidFill>
                <a:schemeClr val="tx1"/>
              </a:solidFill>
              <a:latin typeface="Montserrat" panose="00000500000000000000" pitchFamily="50" charset="0"/>
            </a:endParaRPr>
          </a:p>
        </p:txBody>
      </p:sp>
      <p:grpSp>
        <p:nvGrpSpPr>
          <p:cNvPr id="19" name="Group 18">
            <a:extLst>
              <a:ext uri="{FF2B5EF4-FFF2-40B4-BE49-F238E27FC236}">
                <a16:creationId xmlns:a16="http://schemas.microsoft.com/office/drawing/2014/main" id="{91F43243-64C2-4928-A867-6B54D7120A32}"/>
              </a:ext>
            </a:extLst>
          </p:cNvPr>
          <p:cNvGrpSpPr/>
          <p:nvPr/>
        </p:nvGrpSpPr>
        <p:grpSpPr>
          <a:xfrm>
            <a:off x="4119934" y="6042685"/>
            <a:ext cx="1434892" cy="317119"/>
            <a:chOff x="4119934" y="6042685"/>
            <a:chExt cx="1434892" cy="317119"/>
          </a:xfrm>
        </p:grpSpPr>
        <p:sp>
          <p:nvSpPr>
            <p:cNvPr id="85" name="Oval 84">
              <a:extLst>
                <a:ext uri="{FF2B5EF4-FFF2-40B4-BE49-F238E27FC236}">
                  <a16:creationId xmlns:a16="http://schemas.microsoft.com/office/drawing/2014/main" id="{F51CCBA8-1032-B291-9EE5-89ED30250D3B}"/>
                </a:ext>
              </a:extLst>
            </p:cNvPr>
            <p:cNvSpPr/>
            <p:nvPr/>
          </p:nvSpPr>
          <p:spPr>
            <a:xfrm>
              <a:off x="4119934" y="6115546"/>
              <a:ext cx="145998" cy="145998"/>
            </a:xfrm>
            <a:prstGeom prst="ellipse">
              <a:avLst/>
            </a:prstGeom>
            <a:solidFill>
              <a:schemeClr val="accent1"/>
            </a:solidFill>
            <a:ln>
              <a:noFill/>
            </a:ln>
            <a:effectLst>
              <a:outerShdw blurRad="228600" dist="88900" dir="2700000" algn="tl" rotWithShape="0">
                <a:schemeClr val="accent1">
                  <a:lumMod val="7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A"/>
            </a:p>
          </p:txBody>
        </p:sp>
        <p:sp>
          <p:nvSpPr>
            <p:cNvPr id="87" name="Rectangle 86">
              <a:extLst>
                <a:ext uri="{FF2B5EF4-FFF2-40B4-BE49-F238E27FC236}">
                  <a16:creationId xmlns:a16="http://schemas.microsoft.com/office/drawing/2014/main" id="{BFF2D249-F3DC-ACD5-5348-731EE326C7F1}"/>
                </a:ext>
              </a:extLst>
            </p:cNvPr>
            <p:cNvSpPr/>
            <p:nvPr/>
          </p:nvSpPr>
          <p:spPr>
            <a:xfrm>
              <a:off x="4411031" y="6042685"/>
              <a:ext cx="1143795" cy="31711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en-US" sz="1100" dirty="0">
                  <a:solidFill>
                    <a:schemeClr val="tx2">
                      <a:lumMod val="60000"/>
                      <a:lumOff val="40000"/>
                    </a:schemeClr>
                  </a:solidFill>
                  <a:latin typeface="Montserrat" panose="00000500000000000000" pitchFamily="50" charset="0"/>
                </a:rPr>
                <a:t>TYPE 01</a:t>
              </a:r>
              <a:endParaRPr lang="en-US" sz="1000" dirty="0">
                <a:solidFill>
                  <a:schemeClr val="tx2">
                    <a:lumMod val="60000"/>
                    <a:lumOff val="40000"/>
                  </a:schemeClr>
                </a:solidFill>
                <a:latin typeface="Montserrat" panose="00000500000000000000" pitchFamily="50" charset="0"/>
              </a:endParaRPr>
            </a:p>
          </p:txBody>
        </p:sp>
      </p:grpSp>
      <p:grpSp>
        <p:nvGrpSpPr>
          <p:cNvPr id="18" name="Group 17">
            <a:extLst>
              <a:ext uri="{FF2B5EF4-FFF2-40B4-BE49-F238E27FC236}">
                <a16:creationId xmlns:a16="http://schemas.microsoft.com/office/drawing/2014/main" id="{335BD062-63C1-4CDF-BD28-8AC3425C599A}"/>
              </a:ext>
            </a:extLst>
          </p:cNvPr>
          <p:cNvGrpSpPr/>
          <p:nvPr/>
        </p:nvGrpSpPr>
        <p:grpSpPr>
          <a:xfrm>
            <a:off x="5869155" y="6042685"/>
            <a:ext cx="1458665" cy="317119"/>
            <a:chOff x="5869155" y="6042685"/>
            <a:chExt cx="1458665" cy="317119"/>
          </a:xfrm>
        </p:grpSpPr>
        <p:sp>
          <p:nvSpPr>
            <p:cNvPr id="86" name="Oval 85">
              <a:extLst>
                <a:ext uri="{FF2B5EF4-FFF2-40B4-BE49-F238E27FC236}">
                  <a16:creationId xmlns:a16="http://schemas.microsoft.com/office/drawing/2014/main" id="{78EF7D09-B6B7-84D5-6ACD-A8D52B84A4D3}"/>
                </a:ext>
              </a:extLst>
            </p:cNvPr>
            <p:cNvSpPr/>
            <p:nvPr/>
          </p:nvSpPr>
          <p:spPr>
            <a:xfrm>
              <a:off x="5869155" y="6115546"/>
              <a:ext cx="145998" cy="145998"/>
            </a:xfrm>
            <a:prstGeom prst="ellipse">
              <a:avLst/>
            </a:prstGeom>
            <a:solidFill>
              <a:schemeClr val="accent2"/>
            </a:solidFill>
            <a:ln>
              <a:noFill/>
            </a:ln>
            <a:effectLst>
              <a:outerShdw blurRad="228600" dist="88900" dir="2700000" algn="tl" rotWithShape="0">
                <a:schemeClr val="accent2">
                  <a:lumMod val="7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A"/>
            </a:p>
          </p:txBody>
        </p:sp>
        <p:sp>
          <p:nvSpPr>
            <p:cNvPr id="88" name="Rectangle 87">
              <a:extLst>
                <a:ext uri="{FF2B5EF4-FFF2-40B4-BE49-F238E27FC236}">
                  <a16:creationId xmlns:a16="http://schemas.microsoft.com/office/drawing/2014/main" id="{945D0E49-6C6A-744C-6CEF-2C70FA3AE310}"/>
                </a:ext>
              </a:extLst>
            </p:cNvPr>
            <p:cNvSpPr/>
            <p:nvPr/>
          </p:nvSpPr>
          <p:spPr>
            <a:xfrm>
              <a:off x="6184025" y="6042685"/>
              <a:ext cx="1143795" cy="31711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en-US" sz="1100" dirty="0">
                  <a:solidFill>
                    <a:schemeClr val="tx2">
                      <a:lumMod val="60000"/>
                      <a:lumOff val="40000"/>
                    </a:schemeClr>
                  </a:solidFill>
                  <a:latin typeface="Montserrat" panose="00000500000000000000" pitchFamily="50" charset="0"/>
                </a:rPr>
                <a:t>TYPE 02</a:t>
              </a:r>
              <a:endParaRPr lang="en-US" sz="1000" dirty="0">
                <a:solidFill>
                  <a:schemeClr val="tx2">
                    <a:lumMod val="60000"/>
                    <a:lumOff val="40000"/>
                  </a:schemeClr>
                </a:solidFill>
                <a:latin typeface="Montserrat" panose="00000500000000000000" pitchFamily="50" charset="0"/>
              </a:endParaRPr>
            </a:p>
          </p:txBody>
        </p:sp>
      </p:grpSp>
      <p:grpSp>
        <p:nvGrpSpPr>
          <p:cNvPr id="20" name="Group 19">
            <a:extLst>
              <a:ext uri="{FF2B5EF4-FFF2-40B4-BE49-F238E27FC236}">
                <a16:creationId xmlns:a16="http://schemas.microsoft.com/office/drawing/2014/main" id="{E364B0ED-E06E-4ABA-9454-52239EF720B1}"/>
              </a:ext>
            </a:extLst>
          </p:cNvPr>
          <p:cNvGrpSpPr/>
          <p:nvPr/>
        </p:nvGrpSpPr>
        <p:grpSpPr>
          <a:xfrm>
            <a:off x="7642149" y="6042685"/>
            <a:ext cx="1458665" cy="317119"/>
            <a:chOff x="7642149" y="6042685"/>
            <a:chExt cx="1458665" cy="317119"/>
          </a:xfrm>
        </p:grpSpPr>
        <p:sp>
          <p:nvSpPr>
            <p:cNvPr id="12" name="Oval 11">
              <a:extLst>
                <a:ext uri="{FF2B5EF4-FFF2-40B4-BE49-F238E27FC236}">
                  <a16:creationId xmlns:a16="http://schemas.microsoft.com/office/drawing/2014/main" id="{A80E2278-70D3-4914-28EC-C56778ACE792}"/>
                </a:ext>
              </a:extLst>
            </p:cNvPr>
            <p:cNvSpPr/>
            <p:nvPr/>
          </p:nvSpPr>
          <p:spPr>
            <a:xfrm>
              <a:off x="7642149" y="6115546"/>
              <a:ext cx="145998" cy="145998"/>
            </a:xfrm>
            <a:prstGeom prst="ellipse">
              <a:avLst/>
            </a:prstGeom>
            <a:solidFill>
              <a:schemeClr val="accent3"/>
            </a:solidFill>
            <a:ln>
              <a:noFill/>
            </a:ln>
            <a:effectLst>
              <a:outerShdw blurRad="228600" dist="88900" dir="2700000" algn="tl" rotWithShape="0">
                <a:schemeClr val="accent2">
                  <a:lumMod val="7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A"/>
            </a:p>
          </p:txBody>
        </p:sp>
        <p:sp>
          <p:nvSpPr>
            <p:cNvPr id="13" name="Rectangle 12">
              <a:extLst>
                <a:ext uri="{FF2B5EF4-FFF2-40B4-BE49-F238E27FC236}">
                  <a16:creationId xmlns:a16="http://schemas.microsoft.com/office/drawing/2014/main" id="{B9A94A70-BCDC-148A-F52E-C58DF443E61D}"/>
                </a:ext>
              </a:extLst>
            </p:cNvPr>
            <p:cNvSpPr/>
            <p:nvPr/>
          </p:nvSpPr>
          <p:spPr>
            <a:xfrm>
              <a:off x="7957019" y="6042685"/>
              <a:ext cx="1143795" cy="31711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en-US" sz="1100" dirty="0">
                  <a:solidFill>
                    <a:schemeClr val="tx2">
                      <a:lumMod val="60000"/>
                      <a:lumOff val="40000"/>
                    </a:schemeClr>
                  </a:solidFill>
                  <a:latin typeface="Montserrat" panose="00000500000000000000" pitchFamily="50" charset="0"/>
                </a:rPr>
                <a:t>TYPE 03</a:t>
              </a:r>
              <a:endParaRPr lang="en-US" sz="1000" dirty="0">
                <a:solidFill>
                  <a:schemeClr val="tx2">
                    <a:lumMod val="60000"/>
                    <a:lumOff val="40000"/>
                  </a:schemeClr>
                </a:solidFill>
                <a:latin typeface="Montserrat" panose="00000500000000000000" pitchFamily="50" charset="0"/>
              </a:endParaRPr>
            </a:p>
          </p:txBody>
        </p:sp>
      </p:grpSp>
    </p:spTree>
    <p:extLst>
      <p:ext uri="{BB962C8B-B14F-4D97-AF65-F5344CB8AC3E}">
        <p14:creationId xmlns:p14="http://schemas.microsoft.com/office/powerpoint/2010/main" val="153728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250" fill="hold"/>
                                        <p:tgtEl>
                                          <p:spTgt spid="16"/>
                                        </p:tgtEl>
                                        <p:attrNameLst>
                                          <p:attrName>ppt_w</p:attrName>
                                        </p:attrNameLst>
                                      </p:cBhvr>
                                      <p:tavLst>
                                        <p:tav tm="0">
                                          <p:val>
                                            <p:strVal val="#ppt_w*0.70"/>
                                          </p:val>
                                        </p:tav>
                                        <p:tav tm="100000">
                                          <p:val>
                                            <p:strVal val="#ppt_w"/>
                                          </p:val>
                                        </p:tav>
                                      </p:tavLst>
                                    </p:anim>
                                    <p:anim calcmode="lin" valueType="num">
                                      <p:cBhvr>
                                        <p:cTn id="8" dur="1250" fill="hold"/>
                                        <p:tgtEl>
                                          <p:spTgt spid="16"/>
                                        </p:tgtEl>
                                        <p:attrNameLst>
                                          <p:attrName>ppt_h</p:attrName>
                                        </p:attrNameLst>
                                      </p:cBhvr>
                                      <p:tavLst>
                                        <p:tav tm="0">
                                          <p:val>
                                            <p:strVal val="#ppt_h"/>
                                          </p:val>
                                        </p:tav>
                                        <p:tav tm="100000">
                                          <p:val>
                                            <p:strVal val="#ppt_h"/>
                                          </p:val>
                                        </p:tav>
                                      </p:tavLst>
                                    </p:anim>
                                    <p:animEffect transition="in" filter="fade">
                                      <p:cBhvr>
                                        <p:cTn id="9" dur="1250"/>
                                        <p:tgtEl>
                                          <p:spTgt spid="16"/>
                                        </p:tgtEl>
                                      </p:cBhvr>
                                    </p:animEffect>
                                  </p:childTnLst>
                                </p:cTn>
                              </p:par>
                              <p:par>
                                <p:cTn id="10" presetID="55"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1250" fill="hold"/>
                                        <p:tgtEl>
                                          <p:spTgt spid="15"/>
                                        </p:tgtEl>
                                        <p:attrNameLst>
                                          <p:attrName>ppt_w</p:attrName>
                                        </p:attrNameLst>
                                      </p:cBhvr>
                                      <p:tavLst>
                                        <p:tav tm="0">
                                          <p:val>
                                            <p:strVal val="#ppt_w*0.70"/>
                                          </p:val>
                                        </p:tav>
                                        <p:tav tm="100000">
                                          <p:val>
                                            <p:strVal val="#ppt_w"/>
                                          </p:val>
                                        </p:tav>
                                      </p:tavLst>
                                    </p:anim>
                                    <p:anim calcmode="lin" valueType="num">
                                      <p:cBhvr>
                                        <p:cTn id="13" dur="1250" fill="hold"/>
                                        <p:tgtEl>
                                          <p:spTgt spid="15"/>
                                        </p:tgtEl>
                                        <p:attrNameLst>
                                          <p:attrName>ppt_h</p:attrName>
                                        </p:attrNameLst>
                                      </p:cBhvr>
                                      <p:tavLst>
                                        <p:tav tm="0">
                                          <p:val>
                                            <p:strVal val="#ppt_h"/>
                                          </p:val>
                                        </p:tav>
                                        <p:tav tm="100000">
                                          <p:val>
                                            <p:strVal val="#ppt_h"/>
                                          </p:val>
                                        </p:tav>
                                      </p:tavLst>
                                    </p:anim>
                                    <p:animEffect transition="in" filter="fade">
                                      <p:cBhvr>
                                        <p:cTn id="14" dur="1250"/>
                                        <p:tgtEl>
                                          <p:spTgt spid="15"/>
                                        </p:tgtEl>
                                      </p:cBhvr>
                                    </p:animEffect>
                                  </p:childTnLst>
                                </p:cTn>
                              </p:par>
                              <p:par>
                                <p:cTn id="15" presetID="55"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1250" fill="hold"/>
                                        <p:tgtEl>
                                          <p:spTgt spid="14"/>
                                        </p:tgtEl>
                                        <p:attrNameLst>
                                          <p:attrName>ppt_w</p:attrName>
                                        </p:attrNameLst>
                                      </p:cBhvr>
                                      <p:tavLst>
                                        <p:tav tm="0">
                                          <p:val>
                                            <p:strVal val="#ppt_w*0.70"/>
                                          </p:val>
                                        </p:tav>
                                        <p:tav tm="100000">
                                          <p:val>
                                            <p:strVal val="#ppt_w"/>
                                          </p:val>
                                        </p:tav>
                                      </p:tavLst>
                                    </p:anim>
                                    <p:anim calcmode="lin" valueType="num">
                                      <p:cBhvr>
                                        <p:cTn id="18" dur="1250" fill="hold"/>
                                        <p:tgtEl>
                                          <p:spTgt spid="14"/>
                                        </p:tgtEl>
                                        <p:attrNameLst>
                                          <p:attrName>ppt_h</p:attrName>
                                        </p:attrNameLst>
                                      </p:cBhvr>
                                      <p:tavLst>
                                        <p:tav tm="0">
                                          <p:val>
                                            <p:strVal val="#ppt_h"/>
                                          </p:val>
                                        </p:tav>
                                        <p:tav tm="100000">
                                          <p:val>
                                            <p:strVal val="#ppt_h"/>
                                          </p:val>
                                        </p:tav>
                                      </p:tavLst>
                                    </p:anim>
                                    <p:animEffect transition="in" filter="fade">
                                      <p:cBhvr>
                                        <p:cTn id="19" dur="1250"/>
                                        <p:tgtEl>
                                          <p:spTgt spid="14"/>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 calcmode="lin" valueType="num">
                                      <p:cBhvr>
                                        <p:cTn id="22" dur="1000" fill="hold"/>
                                        <p:tgtEl>
                                          <p:spTgt spid="65"/>
                                        </p:tgtEl>
                                        <p:attrNameLst>
                                          <p:attrName>ppt_w</p:attrName>
                                        </p:attrNameLst>
                                      </p:cBhvr>
                                      <p:tavLst>
                                        <p:tav tm="0">
                                          <p:val>
                                            <p:strVal val="#ppt_w*0.70"/>
                                          </p:val>
                                        </p:tav>
                                        <p:tav tm="100000">
                                          <p:val>
                                            <p:strVal val="#ppt_w"/>
                                          </p:val>
                                        </p:tav>
                                      </p:tavLst>
                                    </p:anim>
                                    <p:anim calcmode="lin" valueType="num">
                                      <p:cBhvr>
                                        <p:cTn id="23" dur="1000" fill="hold"/>
                                        <p:tgtEl>
                                          <p:spTgt spid="65"/>
                                        </p:tgtEl>
                                        <p:attrNameLst>
                                          <p:attrName>ppt_h</p:attrName>
                                        </p:attrNameLst>
                                      </p:cBhvr>
                                      <p:tavLst>
                                        <p:tav tm="0">
                                          <p:val>
                                            <p:strVal val="#ppt_h"/>
                                          </p:val>
                                        </p:tav>
                                        <p:tav tm="100000">
                                          <p:val>
                                            <p:strVal val="#ppt_h"/>
                                          </p:val>
                                        </p:tav>
                                      </p:tavLst>
                                    </p:anim>
                                    <p:animEffect transition="in" filter="fade">
                                      <p:cBhvr>
                                        <p:cTn id="24" dur="1000"/>
                                        <p:tgtEl>
                                          <p:spTgt spid="65"/>
                                        </p:tgtEl>
                                      </p:cBhvr>
                                    </p:animEffect>
                                  </p:childTnLst>
                                </p:cTn>
                              </p:par>
                              <p:par>
                                <p:cTn id="25" presetID="55" presetClass="entr" presetSubtype="0" fill="hold" grpId="0" nodeType="withEffect">
                                  <p:stCondLst>
                                    <p:cond delay="200"/>
                                  </p:stCondLst>
                                  <p:childTnLst>
                                    <p:set>
                                      <p:cBhvr>
                                        <p:cTn id="26" dur="1" fill="hold">
                                          <p:stCondLst>
                                            <p:cond delay="0"/>
                                          </p:stCondLst>
                                        </p:cTn>
                                        <p:tgtEl>
                                          <p:spTgt spid="66"/>
                                        </p:tgtEl>
                                        <p:attrNameLst>
                                          <p:attrName>style.visibility</p:attrName>
                                        </p:attrNameLst>
                                      </p:cBhvr>
                                      <p:to>
                                        <p:strVal val="visible"/>
                                      </p:to>
                                    </p:set>
                                    <p:anim calcmode="lin" valueType="num">
                                      <p:cBhvr>
                                        <p:cTn id="27" dur="1000" fill="hold"/>
                                        <p:tgtEl>
                                          <p:spTgt spid="66"/>
                                        </p:tgtEl>
                                        <p:attrNameLst>
                                          <p:attrName>ppt_w</p:attrName>
                                        </p:attrNameLst>
                                      </p:cBhvr>
                                      <p:tavLst>
                                        <p:tav tm="0">
                                          <p:val>
                                            <p:strVal val="#ppt_w*0.70"/>
                                          </p:val>
                                        </p:tav>
                                        <p:tav tm="100000">
                                          <p:val>
                                            <p:strVal val="#ppt_w"/>
                                          </p:val>
                                        </p:tav>
                                      </p:tavLst>
                                    </p:anim>
                                    <p:anim calcmode="lin" valueType="num">
                                      <p:cBhvr>
                                        <p:cTn id="28" dur="1000" fill="hold"/>
                                        <p:tgtEl>
                                          <p:spTgt spid="66"/>
                                        </p:tgtEl>
                                        <p:attrNameLst>
                                          <p:attrName>ppt_h</p:attrName>
                                        </p:attrNameLst>
                                      </p:cBhvr>
                                      <p:tavLst>
                                        <p:tav tm="0">
                                          <p:val>
                                            <p:strVal val="#ppt_h"/>
                                          </p:val>
                                        </p:tav>
                                        <p:tav tm="100000">
                                          <p:val>
                                            <p:strVal val="#ppt_h"/>
                                          </p:val>
                                        </p:tav>
                                      </p:tavLst>
                                    </p:anim>
                                    <p:animEffect transition="in" filter="fade">
                                      <p:cBhvr>
                                        <p:cTn id="29" dur="1000"/>
                                        <p:tgtEl>
                                          <p:spTgt spid="66"/>
                                        </p:tgtEl>
                                      </p:cBhvr>
                                    </p:animEffect>
                                  </p:childTnLst>
                                </p:cTn>
                              </p:par>
                              <p:par>
                                <p:cTn id="30" presetID="55" presetClass="entr" presetSubtype="0" fill="hold" grpId="0" nodeType="withEffect">
                                  <p:stCondLst>
                                    <p:cond delay="400"/>
                                  </p:stCondLst>
                                  <p:childTnLst>
                                    <p:set>
                                      <p:cBhvr>
                                        <p:cTn id="31" dur="1" fill="hold">
                                          <p:stCondLst>
                                            <p:cond delay="0"/>
                                          </p:stCondLst>
                                        </p:cTn>
                                        <p:tgtEl>
                                          <p:spTgt spid="67"/>
                                        </p:tgtEl>
                                        <p:attrNameLst>
                                          <p:attrName>style.visibility</p:attrName>
                                        </p:attrNameLst>
                                      </p:cBhvr>
                                      <p:to>
                                        <p:strVal val="visible"/>
                                      </p:to>
                                    </p:set>
                                    <p:anim calcmode="lin" valueType="num">
                                      <p:cBhvr>
                                        <p:cTn id="32" dur="1000" fill="hold"/>
                                        <p:tgtEl>
                                          <p:spTgt spid="67"/>
                                        </p:tgtEl>
                                        <p:attrNameLst>
                                          <p:attrName>ppt_w</p:attrName>
                                        </p:attrNameLst>
                                      </p:cBhvr>
                                      <p:tavLst>
                                        <p:tav tm="0">
                                          <p:val>
                                            <p:strVal val="#ppt_w*0.70"/>
                                          </p:val>
                                        </p:tav>
                                        <p:tav tm="100000">
                                          <p:val>
                                            <p:strVal val="#ppt_w"/>
                                          </p:val>
                                        </p:tav>
                                      </p:tavLst>
                                    </p:anim>
                                    <p:anim calcmode="lin" valueType="num">
                                      <p:cBhvr>
                                        <p:cTn id="33" dur="1000" fill="hold"/>
                                        <p:tgtEl>
                                          <p:spTgt spid="67"/>
                                        </p:tgtEl>
                                        <p:attrNameLst>
                                          <p:attrName>ppt_h</p:attrName>
                                        </p:attrNameLst>
                                      </p:cBhvr>
                                      <p:tavLst>
                                        <p:tav tm="0">
                                          <p:val>
                                            <p:strVal val="#ppt_h"/>
                                          </p:val>
                                        </p:tav>
                                        <p:tav tm="100000">
                                          <p:val>
                                            <p:strVal val="#ppt_h"/>
                                          </p:val>
                                        </p:tav>
                                      </p:tavLst>
                                    </p:anim>
                                    <p:animEffect transition="in" filter="fade">
                                      <p:cBhvr>
                                        <p:cTn id="34" dur="1000"/>
                                        <p:tgtEl>
                                          <p:spTgt spid="67"/>
                                        </p:tgtEl>
                                      </p:cBhvr>
                                    </p:animEffect>
                                  </p:childTnLst>
                                </p:cTn>
                              </p:par>
                              <p:par>
                                <p:cTn id="35" presetID="55" presetClass="entr" presetSubtype="0" fill="hold" grpId="0" nodeType="withEffect">
                                  <p:stCondLst>
                                    <p:cond delay="600"/>
                                  </p:stCondLst>
                                  <p:childTnLst>
                                    <p:set>
                                      <p:cBhvr>
                                        <p:cTn id="36" dur="1" fill="hold">
                                          <p:stCondLst>
                                            <p:cond delay="0"/>
                                          </p:stCondLst>
                                        </p:cTn>
                                        <p:tgtEl>
                                          <p:spTgt spid="68"/>
                                        </p:tgtEl>
                                        <p:attrNameLst>
                                          <p:attrName>style.visibility</p:attrName>
                                        </p:attrNameLst>
                                      </p:cBhvr>
                                      <p:to>
                                        <p:strVal val="visible"/>
                                      </p:to>
                                    </p:set>
                                    <p:anim calcmode="lin" valueType="num">
                                      <p:cBhvr>
                                        <p:cTn id="37" dur="1000" fill="hold"/>
                                        <p:tgtEl>
                                          <p:spTgt spid="68"/>
                                        </p:tgtEl>
                                        <p:attrNameLst>
                                          <p:attrName>ppt_w</p:attrName>
                                        </p:attrNameLst>
                                      </p:cBhvr>
                                      <p:tavLst>
                                        <p:tav tm="0">
                                          <p:val>
                                            <p:strVal val="#ppt_w*0.70"/>
                                          </p:val>
                                        </p:tav>
                                        <p:tav tm="100000">
                                          <p:val>
                                            <p:strVal val="#ppt_w"/>
                                          </p:val>
                                        </p:tav>
                                      </p:tavLst>
                                    </p:anim>
                                    <p:anim calcmode="lin" valueType="num">
                                      <p:cBhvr>
                                        <p:cTn id="38" dur="1000" fill="hold"/>
                                        <p:tgtEl>
                                          <p:spTgt spid="68"/>
                                        </p:tgtEl>
                                        <p:attrNameLst>
                                          <p:attrName>ppt_h</p:attrName>
                                        </p:attrNameLst>
                                      </p:cBhvr>
                                      <p:tavLst>
                                        <p:tav tm="0">
                                          <p:val>
                                            <p:strVal val="#ppt_h"/>
                                          </p:val>
                                        </p:tav>
                                        <p:tav tm="100000">
                                          <p:val>
                                            <p:strVal val="#ppt_h"/>
                                          </p:val>
                                        </p:tav>
                                      </p:tavLst>
                                    </p:anim>
                                    <p:animEffect transition="in" filter="fade">
                                      <p:cBhvr>
                                        <p:cTn id="39" dur="1000"/>
                                        <p:tgtEl>
                                          <p:spTgt spid="68"/>
                                        </p:tgtEl>
                                      </p:cBhvr>
                                    </p:animEffect>
                                  </p:childTnLst>
                                </p:cTn>
                              </p:par>
                              <p:par>
                                <p:cTn id="40" presetID="55" presetClass="entr" presetSubtype="0" fill="hold" grpId="0" nodeType="withEffect">
                                  <p:stCondLst>
                                    <p:cond delay="800"/>
                                  </p:stCondLst>
                                  <p:childTnLst>
                                    <p:set>
                                      <p:cBhvr>
                                        <p:cTn id="41" dur="1" fill="hold">
                                          <p:stCondLst>
                                            <p:cond delay="0"/>
                                          </p:stCondLst>
                                        </p:cTn>
                                        <p:tgtEl>
                                          <p:spTgt spid="69"/>
                                        </p:tgtEl>
                                        <p:attrNameLst>
                                          <p:attrName>style.visibility</p:attrName>
                                        </p:attrNameLst>
                                      </p:cBhvr>
                                      <p:to>
                                        <p:strVal val="visible"/>
                                      </p:to>
                                    </p:set>
                                    <p:anim calcmode="lin" valueType="num">
                                      <p:cBhvr>
                                        <p:cTn id="42" dur="1000" fill="hold"/>
                                        <p:tgtEl>
                                          <p:spTgt spid="69"/>
                                        </p:tgtEl>
                                        <p:attrNameLst>
                                          <p:attrName>ppt_w</p:attrName>
                                        </p:attrNameLst>
                                      </p:cBhvr>
                                      <p:tavLst>
                                        <p:tav tm="0">
                                          <p:val>
                                            <p:strVal val="#ppt_w*0.70"/>
                                          </p:val>
                                        </p:tav>
                                        <p:tav tm="100000">
                                          <p:val>
                                            <p:strVal val="#ppt_w"/>
                                          </p:val>
                                        </p:tav>
                                      </p:tavLst>
                                    </p:anim>
                                    <p:anim calcmode="lin" valueType="num">
                                      <p:cBhvr>
                                        <p:cTn id="43" dur="1000" fill="hold"/>
                                        <p:tgtEl>
                                          <p:spTgt spid="69"/>
                                        </p:tgtEl>
                                        <p:attrNameLst>
                                          <p:attrName>ppt_h</p:attrName>
                                        </p:attrNameLst>
                                      </p:cBhvr>
                                      <p:tavLst>
                                        <p:tav tm="0">
                                          <p:val>
                                            <p:strVal val="#ppt_h"/>
                                          </p:val>
                                        </p:tav>
                                        <p:tav tm="100000">
                                          <p:val>
                                            <p:strVal val="#ppt_h"/>
                                          </p:val>
                                        </p:tav>
                                      </p:tavLst>
                                    </p:anim>
                                    <p:animEffect transition="in" filter="fade">
                                      <p:cBhvr>
                                        <p:cTn id="44" dur="1000"/>
                                        <p:tgtEl>
                                          <p:spTgt spid="69"/>
                                        </p:tgtEl>
                                      </p:cBhvr>
                                    </p:animEffect>
                                  </p:childTnLst>
                                </p:cTn>
                              </p:par>
                              <p:par>
                                <p:cTn id="45" presetID="55" presetClass="entr" presetSubtype="0" fill="hold" grpId="0" nodeType="withEffect">
                                  <p:stCondLst>
                                    <p:cond delay="1000"/>
                                  </p:stCondLst>
                                  <p:childTnLst>
                                    <p:set>
                                      <p:cBhvr>
                                        <p:cTn id="46" dur="1" fill="hold">
                                          <p:stCondLst>
                                            <p:cond delay="0"/>
                                          </p:stCondLst>
                                        </p:cTn>
                                        <p:tgtEl>
                                          <p:spTgt spid="70"/>
                                        </p:tgtEl>
                                        <p:attrNameLst>
                                          <p:attrName>style.visibility</p:attrName>
                                        </p:attrNameLst>
                                      </p:cBhvr>
                                      <p:to>
                                        <p:strVal val="visible"/>
                                      </p:to>
                                    </p:set>
                                    <p:anim calcmode="lin" valueType="num">
                                      <p:cBhvr>
                                        <p:cTn id="47" dur="1000" fill="hold"/>
                                        <p:tgtEl>
                                          <p:spTgt spid="70"/>
                                        </p:tgtEl>
                                        <p:attrNameLst>
                                          <p:attrName>ppt_w</p:attrName>
                                        </p:attrNameLst>
                                      </p:cBhvr>
                                      <p:tavLst>
                                        <p:tav tm="0">
                                          <p:val>
                                            <p:strVal val="#ppt_w*0.70"/>
                                          </p:val>
                                        </p:tav>
                                        <p:tav tm="100000">
                                          <p:val>
                                            <p:strVal val="#ppt_w"/>
                                          </p:val>
                                        </p:tav>
                                      </p:tavLst>
                                    </p:anim>
                                    <p:anim calcmode="lin" valueType="num">
                                      <p:cBhvr>
                                        <p:cTn id="48" dur="1000" fill="hold"/>
                                        <p:tgtEl>
                                          <p:spTgt spid="70"/>
                                        </p:tgtEl>
                                        <p:attrNameLst>
                                          <p:attrName>ppt_h</p:attrName>
                                        </p:attrNameLst>
                                      </p:cBhvr>
                                      <p:tavLst>
                                        <p:tav tm="0">
                                          <p:val>
                                            <p:strVal val="#ppt_h"/>
                                          </p:val>
                                        </p:tav>
                                        <p:tav tm="100000">
                                          <p:val>
                                            <p:strVal val="#ppt_h"/>
                                          </p:val>
                                        </p:tav>
                                      </p:tavLst>
                                    </p:anim>
                                    <p:animEffect transition="in" filter="fade">
                                      <p:cBhvr>
                                        <p:cTn id="49" dur="1000"/>
                                        <p:tgtEl>
                                          <p:spTgt spid="70"/>
                                        </p:tgtEl>
                                      </p:cBhvr>
                                    </p:animEffect>
                                  </p:childTnLst>
                                </p:cTn>
                              </p:par>
                              <p:par>
                                <p:cTn id="50" presetID="55" presetClass="entr" presetSubtype="0" fill="hold" grpId="0" nodeType="withEffect">
                                  <p:stCondLst>
                                    <p:cond delay="1200"/>
                                  </p:stCondLst>
                                  <p:childTnLst>
                                    <p:set>
                                      <p:cBhvr>
                                        <p:cTn id="51" dur="1" fill="hold">
                                          <p:stCondLst>
                                            <p:cond delay="0"/>
                                          </p:stCondLst>
                                        </p:cTn>
                                        <p:tgtEl>
                                          <p:spTgt spid="74"/>
                                        </p:tgtEl>
                                        <p:attrNameLst>
                                          <p:attrName>style.visibility</p:attrName>
                                        </p:attrNameLst>
                                      </p:cBhvr>
                                      <p:to>
                                        <p:strVal val="visible"/>
                                      </p:to>
                                    </p:set>
                                    <p:anim calcmode="lin" valueType="num">
                                      <p:cBhvr>
                                        <p:cTn id="52" dur="1000" fill="hold"/>
                                        <p:tgtEl>
                                          <p:spTgt spid="74"/>
                                        </p:tgtEl>
                                        <p:attrNameLst>
                                          <p:attrName>ppt_w</p:attrName>
                                        </p:attrNameLst>
                                      </p:cBhvr>
                                      <p:tavLst>
                                        <p:tav tm="0">
                                          <p:val>
                                            <p:strVal val="#ppt_w*0.70"/>
                                          </p:val>
                                        </p:tav>
                                        <p:tav tm="100000">
                                          <p:val>
                                            <p:strVal val="#ppt_w"/>
                                          </p:val>
                                        </p:tav>
                                      </p:tavLst>
                                    </p:anim>
                                    <p:anim calcmode="lin" valueType="num">
                                      <p:cBhvr>
                                        <p:cTn id="53" dur="1000" fill="hold"/>
                                        <p:tgtEl>
                                          <p:spTgt spid="74"/>
                                        </p:tgtEl>
                                        <p:attrNameLst>
                                          <p:attrName>ppt_h</p:attrName>
                                        </p:attrNameLst>
                                      </p:cBhvr>
                                      <p:tavLst>
                                        <p:tav tm="0">
                                          <p:val>
                                            <p:strVal val="#ppt_h"/>
                                          </p:val>
                                        </p:tav>
                                        <p:tav tm="100000">
                                          <p:val>
                                            <p:strVal val="#ppt_h"/>
                                          </p:val>
                                        </p:tav>
                                      </p:tavLst>
                                    </p:anim>
                                    <p:animEffect transition="in" filter="fade">
                                      <p:cBhvr>
                                        <p:cTn id="54" dur="1000"/>
                                        <p:tgtEl>
                                          <p:spTgt spid="74"/>
                                        </p:tgtEl>
                                      </p:cBhvr>
                                    </p:animEffect>
                                  </p:childTnLst>
                                </p:cTn>
                              </p:par>
                              <p:par>
                                <p:cTn id="55" presetID="55" presetClass="entr" presetSubtype="0" fill="hold" grpId="0" nodeType="withEffect">
                                  <p:stCondLst>
                                    <p:cond delay="1400"/>
                                  </p:stCondLst>
                                  <p:childTnLst>
                                    <p:set>
                                      <p:cBhvr>
                                        <p:cTn id="56" dur="1" fill="hold">
                                          <p:stCondLst>
                                            <p:cond delay="0"/>
                                          </p:stCondLst>
                                        </p:cTn>
                                        <p:tgtEl>
                                          <p:spTgt spid="73"/>
                                        </p:tgtEl>
                                        <p:attrNameLst>
                                          <p:attrName>style.visibility</p:attrName>
                                        </p:attrNameLst>
                                      </p:cBhvr>
                                      <p:to>
                                        <p:strVal val="visible"/>
                                      </p:to>
                                    </p:set>
                                    <p:anim calcmode="lin" valueType="num">
                                      <p:cBhvr>
                                        <p:cTn id="57" dur="1000" fill="hold"/>
                                        <p:tgtEl>
                                          <p:spTgt spid="73"/>
                                        </p:tgtEl>
                                        <p:attrNameLst>
                                          <p:attrName>ppt_w</p:attrName>
                                        </p:attrNameLst>
                                      </p:cBhvr>
                                      <p:tavLst>
                                        <p:tav tm="0">
                                          <p:val>
                                            <p:strVal val="#ppt_w*0.70"/>
                                          </p:val>
                                        </p:tav>
                                        <p:tav tm="100000">
                                          <p:val>
                                            <p:strVal val="#ppt_w"/>
                                          </p:val>
                                        </p:tav>
                                      </p:tavLst>
                                    </p:anim>
                                    <p:anim calcmode="lin" valueType="num">
                                      <p:cBhvr>
                                        <p:cTn id="58" dur="1000" fill="hold"/>
                                        <p:tgtEl>
                                          <p:spTgt spid="73"/>
                                        </p:tgtEl>
                                        <p:attrNameLst>
                                          <p:attrName>ppt_h</p:attrName>
                                        </p:attrNameLst>
                                      </p:cBhvr>
                                      <p:tavLst>
                                        <p:tav tm="0">
                                          <p:val>
                                            <p:strVal val="#ppt_h"/>
                                          </p:val>
                                        </p:tav>
                                        <p:tav tm="100000">
                                          <p:val>
                                            <p:strVal val="#ppt_h"/>
                                          </p:val>
                                        </p:tav>
                                      </p:tavLst>
                                    </p:anim>
                                    <p:animEffect transition="in" filter="fade">
                                      <p:cBhvr>
                                        <p:cTn id="59" dur="1000"/>
                                        <p:tgtEl>
                                          <p:spTgt spid="73"/>
                                        </p:tgtEl>
                                      </p:cBhvr>
                                    </p:animEffect>
                                  </p:childTnLst>
                                </p:cTn>
                              </p:par>
                              <p:par>
                                <p:cTn id="60" presetID="55" presetClass="entr" presetSubtype="0" fill="hold" grpId="0" nodeType="withEffect">
                                  <p:stCondLst>
                                    <p:cond delay="1600"/>
                                  </p:stCondLst>
                                  <p:childTnLst>
                                    <p:set>
                                      <p:cBhvr>
                                        <p:cTn id="61" dur="1" fill="hold">
                                          <p:stCondLst>
                                            <p:cond delay="0"/>
                                          </p:stCondLst>
                                        </p:cTn>
                                        <p:tgtEl>
                                          <p:spTgt spid="72"/>
                                        </p:tgtEl>
                                        <p:attrNameLst>
                                          <p:attrName>style.visibility</p:attrName>
                                        </p:attrNameLst>
                                      </p:cBhvr>
                                      <p:to>
                                        <p:strVal val="visible"/>
                                      </p:to>
                                    </p:set>
                                    <p:anim calcmode="lin" valueType="num">
                                      <p:cBhvr>
                                        <p:cTn id="62" dur="1000" fill="hold"/>
                                        <p:tgtEl>
                                          <p:spTgt spid="72"/>
                                        </p:tgtEl>
                                        <p:attrNameLst>
                                          <p:attrName>ppt_w</p:attrName>
                                        </p:attrNameLst>
                                      </p:cBhvr>
                                      <p:tavLst>
                                        <p:tav tm="0">
                                          <p:val>
                                            <p:strVal val="#ppt_w*0.70"/>
                                          </p:val>
                                        </p:tav>
                                        <p:tav tm="100000">
                                          <p:val>
                                            <p:strVal val="#ppt_w"/>
                                          </p:val>
                                        </p:tav>
                                      </p:tavLst>
                                    </p:anim>
                                    <p:anim calcmode="lin" valueType="num">
                                      <p:cBhvr>
                                        <p:cTn id="63" dur="1000" fill="hold"/>
                                        <p:tgtEl>
                                          <p:spTgt spid="72"/>
                                        </p:tgtEl>
                                        <p:attrNameLst>
                                          <p:attrName>ppt_h</p:attrName>
                                        </p:attrNameLst>
                                      </p:cBhvr>
                                      <p:tavLst>
                                        <p:tav tm="0">
                                          <p:val>
                                            <p:strVal val="#ppt_h"/>
                                          </p:val>
                                        </p:tav>
                                        <p:tav tm="100000">
                                          <p:val>
                                            <p:strVal val="#ppt_h"/>
                                          </p:val>
                                        </p:tav>
                                      </p:tavLst>
                                    </p:anim>
                                    <p:animEffect transition="in" filter="fade">
                                      <p:cBhvr>
                                        <p:cTn id="64" dur="1000"/>
                                        <p:tgtEl>
                                          <p:spTgt spid="72"/>
                                        </p:tgtEl>
                                      </p:cBhvr>
                                    </p:animEffect>
                                  </p:childTnLst>
                                </p:cTn>
                              </p:par>
                              <p:par>
                                <p:cTn id="65" presetID="55" presetClass="entr" presetSubtype="0" fill="hold" grpId="0" nodeType="withEffect">
                                  <p:stCondLst>
                                    <p:cond delay="1800"/>
                                  </p:stCondLst>
                                  <p:childTnLst>
                                    <p:set>
                                      <p:cBhvr>
                                        <p:cTn id="66" dur="1" fill="hold">
                                          <p:stCondLst>
                                            <p:cond delay="0"/>
                                          </p:stCondLst>
                                        </p:cTn>
                                        <p:tgtEl>
                                          <p:spTgt spid="71"/>
                                        </p:tgtEl>
                                        <p:attrNameLst>
                                          <p:attrName>style.visibility</p:attrName>
                                        </p:attrNameLst>
                                      </p:cBhvr>
                                      <p:to>
                                        <p:strVal val="visible"/>
                                      </p:to>
                                    </p:set>
                                    <p:anim calcmode="lin" valueType="num">
                                      <p:cBhvr>
                                        <p:cTn id="67" dur="1000" fill="hold"/>
                                        <p:tgtEl>
                                          <p:spTgt spid="71"/>
                                        </p:tgtEl>
                                        <p:attrNameLst>
                                          <p:attrName>ppt_w</p:attrName>
                                        </p:attrNameLst>
                                      </p:cBhvr>
                                      <p:tavLst>
                                        <p:tav tm="0">
                                          <p:val>
                                            <p:strVal val="#ppt_w*0.70"/>
                                          </p:val>
                                        </p:tav>
                                        <p:tav tm="100000">
                                          <p:val>
                                            <p:strVal val="#ppt_w"/>
                                          </p:val>
                                        </p:tav>
                                      </p:tavLst>
                                    </p:anim>
                                    <p:anim calcmode="lin" valueType="num">
                                      <p:cBhvr>
                                        <p:cTn id="68" dur="1000" fill="hold"/>
                                        <p:tgtEl>
                                          <p:spTgt spid="71"/>
                                        </p:tgtEl>
                                        <p:attrNameLst>
                                          <p:attrName>ppt_h</p:attrName>
                                        </p:attrNameLst>
                                      </p:cBhvr>
                                      <p:tavLst>
                                        <p:tav tm="0">
                                          <p:val>
                                            <p:strVal val="#ppt_h"/>
                                          </p:val>
                                        </p:tav>
                                        <p:tav tm="100000">
                                          <p:val>
                                            <p:strVal val="#ppt_h"/>
                                          </p:val>
                                        </p:tav>
                                      </p:tavLst>
                                    </p:anim>
                                    <p:animEffect transition="in" filter="fade">
                                      <p:cBhvr>
                                        <p:cTn id="69" dur="1000"/>
                                        <p:tgtEl>
                                          <p:spTgt spid="7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75"/>
                                        </p:tgtEl>
                                        <p:attrNameLst>
                                          <p:attrName>style.visibility</p:attrName>
                                        </p:attrNameLst>
                                      </p:cBhvr>
                                      <p:to>
                                        <p:strVal val="visible"/>
                                      </p:to>
                                    </p:set>
                                    <p:animEffect transition="in" filter="fade">
                                      <p:cBhvr>
                                        <p:cTn id="72" dur="500"/>
                                        <p:tgtEl>
                                          <p:spTgt spid="75"/>
                                        </p:tgtEl>
                                      </p:cBhvr>
                                    </p:animEffect>
                                  </p:childTnLst>
                                </p:cTn>
                              </p:par>
                              <p:par>
                                <p:cTn id="73" presetID="10" presetClass="entr" presetSubtype="0" fill="hold" grpId="0" nodeType="withEffect">
                                  <p:stCondLst>
                                    <p:cond delay="200"/>
                                  </p:stCondLst>
                                  <p:childTnLst>
                                    <p:set>
                                      <p:cBhvr>
                                        <p:cTn id="74" dur="1" fill="hold">
                                          <p:stCondLst>
                                            <p:cond delay="0"/>
                                          </p:stCondLst>
                                        </p:cTn>
                                        <p:tgtEl>
                                          <p:spTgt spid="76"/>
                                        </p:tgtEl>
                                        <p:attrNameLst>
                                          <p:attrName>style.visibility</p:attrName>
                                        </p:attrNameLst>
                                      </p:cBhvr>
                                      <p:to>
                                        <p:strVal val="visible"/>
                                      </p:to>
                                    </p:set>
                                    <p:animEffect transition="in" filter="fade">
                                      <p:cBhvr>
                                        <p:cTn id="75" dur="500"/>
                                        <p:tgtEl>
                                          <p:spTgt spid="76"/>
                                        </p:tgtEl>
                                      </p:cBhvr>
                                    </p:animEffect>
                                  </p:childTnLst>
                                </p:cTn>
                              </p:par>
                              <p:par>
                                <p:cTn id="76" presetID="10" presetClass="entr" presetSubtype="0" fill="hold" grpId="0" nodeType="withEffect">
                                  <p:stCondLst>
                                    <p:cond delay="400"/>
                                  </p:stCondLst>
                                  <p:childTnLst>
                                    <p:set>
                                      <p:cBhvr>
                                        <p:cTn id="77" dur="1" fill="hold">
                                          <p:stCondLst>
                                            <p:cond delay="0"/>
                                          </p:stCondLst>
                                        </p:cTn>
                                        <p:tgtEl>
                                          <p:spTgt spid="77"/>
                                        </p:tgtEl>
                                        <p:attrNameLst>
                                          <p:attrName>style.visibility</p:attrName>
                                        </p:attrNameLst>
                                      </p:cBhvr>
                                      <p:to>
                                        <p:strVal val="visible"/>
                                      </p:to>
                                    </p:set>
                                    <p:animEffect transition="in" filter="fade">
                                      <p:cBhvr>
                                        <p:cTn id="78" dur="500"/>
                                        <p:tgtEl>
                                          <p:spTgt spid="77"/>
                                        </p:tgtEl>
                                      </p:cBhvr>
                                    </p:animEffect>
                                  </p:childTnLst>
                                </p:cTn>
                              </p:par>
                              <p:par>
                                <p:cTn id="79" presetID="10" presetClass="entr" presetSubtype="0" fill="hold" grpId="0" nodeType="withEffect">
                                  <p:stCondLst>
                                    <p:cond delay="600"/>
                                  </p:stCondLst>
                                  <p:childTnLst>
                                    <p:set>
                                      <p:cBhvr>
                                        <p:cTn id="80" dur="1" fill="hold">
                                          <p:stCondLst>
                                            <p:cond delay="0"/>
                                          </p:stCondLst>
                                        </p:cTn>
                                        <p:tgtEl>
                                          <p:spTgt spid="78"/>
                                        </p:tgtEl>
                                        <p:attrNameLst>
                                          <p:attrName>style.visibility</p:attrName>
                                        </p:attrNameLst>
                                      </p:cBhvr>
                                      <p:to>
                                        <p:strVal val="visible"/>
                                      </p:to>
                                    </p:set>
                                    <p:animEffect transition="in" filter="fade">
                                      <p:cBhvr>
                                        <p:cTn id="81" dur="500"/>
                                        <p:tgtEl>
                                          <p:spTgt spid="78"/>
                                        </p:tgtEl>
                                      </p:cBhvr>
                                    </p:animEffect>
                                  </p:childTnLst>
                                </p:cTn>
                              </p:par>
                              <p:par>
                                <p:cTn id="82" presetID="10" presetClass="entr" presetSubtype="0" fill="hold" grpId="0" nodeType="withEffect">
                                  <p:stCondLst>
                                    <p:cond delay="800"/>
                                  </p:stCondLst>
                                  <p:childTnLst>
                                    <p:set>
                                      <p:cBhvr>
                                        <p:cTn id="83" dur="1" fill="hold">
                                          <p:stCondLst>
                                            <p:cond delay="0"/>
                                          </p:stCondLst>
                                        </p:cTn>
                                        <p:tgtEl>
                                          <p:spTgt spid="79"/>
                                        </p:tgtEl>
                                        <p:attrNameLst>
                                          <p:attrName>style.visibility</p:attrName>
                                        </p:attrNameLst>
                                      </p:cBhvr>
                                      <p:to>
                                        <p:strVal val="visible"/>
                                      </p:to>
                                    </p:set>
                                    <p:animEffect transition="in" filter="fade">
                                      <p:cBhvr>
                                        <p:cTn id="84" dur="500"/>
                                        <p:tgtEl>
                                          <p:spTgt spid="79"/>
                                        </p:tgtEl>
                                      </p:cBhvr>
                                    </p:animEffect>
                                  </p:childTnLst>
                                </p:cTn>
                              </p:par>
                              <p:par>
                                <p:cTn id="85" presetID="10" presetClass="entr" presetSubtype="0" fill="hold" grpId="0" nodeType="withEffect">
                                  <p:stCondLst>
                                    <p:cond delay="1000"/>
                                  </p:stCondLst>
                                  <p:childTnLst>
                                    <p:set>
                                      <p:cBhvr>
                                        <p:cTn id="86" dur="1" fill="hold">
                                          <p:stCondLst>
                                            <p:cond delay="0"/>
                                          </p:stCondLst>
                                        </p:cTn>
                                        <p:tgtEl>
                                          <p:spTgt spid="80"/>
                                        </p:tgtEl>
                                        <p:attrNameLst>
                                          <p:attrName>style.visibility</p:attrName>
                                        </p:attrNameLst>
                                      </p:cBhvr>
                                      <p:to>
                                        <p:strVal val="visible"/>
                                      </p:to>
                                    </p:set>
                                    <p:animEffect transition="in" filter="fade">
                                      <p:cBhvr>
                                        <p:cTn id="87" dur="500"/>
                                        <p:tgtEl>
                                          <p:spTgt spid="80"/>
                                        </p:tgtEl>
                                      </p:cBhvr>
                                    </p:animEffect>
                                  </p:childTnLst>
                                </p:cTn>
                              </p:par>
                              <p:par>
                                <p:cTn id="88" presetID="10" presetClass="entr" presetSubtype="0" fill="hold" grpId="0" nodeType="withEffect">
                                  <p:stCondLst>
                                    <p:cond delay="1200"/>
                                  </p:stCondLst>
                                  <p:childTnLst>
                                    <p:set>
                                      <p:cBhvr>
                                        <p:cTn id="89" dur="1" fill="hold">
                                          <p:stCondLst>
                                            <p:cond delay="0"/>
                                          </p:stCondLst>
                                        </p:cTn>
                                        <p:tgtEl>
                                          <p:spTgt spid="81"/>
                                        </p:tgtEl>
                                        <p:attrNameLst>
                                          <p:attrName>style.visibility</p:attrName>
                                        </p:attrNameLst>
                                      </p:cBhvr>
                                      <p:to>
                                        <p:strVal val="visible"/>
                                      </p:to>
                                    </p:set>
                                    <p:animEffect transition="in" filter="fade">
                                      <p:cBhvr>
                                        <p:cTn id="90" dur="500"/>
                                        <p:tgtEl>
                                          <p:spTgt spid="81"/>
                                        </p:tgtEl>
                                      </p:cBhvr>
                                    </p:animEffect>
                                  </p:childTnLst>
                                </p:cTn>
                              </p:par>
                              <p:par>
                                <p:cTn id="91" presetID="10" presetClass="entr" presetSubtype="0" fill="hold" grpId="0" nodeType="withEffect">
                                  <p:stCondLst>
                                    <p:cond delay="1400"/>
                                  </p:stCondLst>
                                  <p:childTnLst>
                                    <p:set>
                                      <p:cBhvr>
                                        <p:cTn id="92" dur="1" fill="hold">
                                          <p:stCondLst>
                                            <p:cond delay="0"/>
                                          </p:stCondLst>
                                        </p:cTn>
                                        <p:tgtEl>
                                          <p:spTgt spid="82"/>
                                        </p:tgtEl>
                                        <p:attrNameLst>
                                          <p:attrName>style.visibility</p:attrName>
                                        </p:attrNameLst>
                                      </p:cBhvr>
                                      <p:to>
                                        <p:strVal val="visible"/>
                                      </p:to>
                                    </p:set>
                                    <p:animEffect transition="in" filter="fade">
                                      <p:cBhvr>
                                        <p:cTn id="93" dur="500"/>
                                        <p:tgtEl>
                                          <p:spTgt spid="82"/>
                                        </p:tgtEl>
                                      </p:cBhvr>
                                    </p:animEffect>
                                  </p:childTnLst>
                                </p:cTn>
                              </p:par>
                              <p:par>
                                <p:cTn id="94" presetID="10" presetClass="entr" presetSubtype="0" fill="hold" grpId="0" nodeType="withEffect">
                                  <p:stCondLst>
                                    <p:cond delay="1600"/>
                                  </p:stCondLst>
                                  <p:childTnLst>
                                    <p:set>
                                      <p:cBhvr>
                                        <p:cTn id="95" dur="1" fill="hold">
                                          <p:stCondLst>
                                            <p:cond delay="0"/>
                                          </p:stCondLst>
                                        </p:cTn>
                                        <p:tgtEl>
                                          <p:spTgt spid="83"/>
                                        </p:tgtEl>
                                        <p:attrNameLst>
                                          <p:attrName>style.visibility</p:attrName>
                                        </p:attrNameLst>
                                      </p:cBhvr>
                                      <p:to>
                                        <p:strVal val="visible"/>
                                      </p:to>
                                    </p:set>
                                    <p:animEffect transition="in" filter="fade">
                                      <p:cBhvr>
                                        <p:cTn id="96" dur="500"/>
                                        <p:tgtEl>
                                          <p:spTgt spid="83"/>
                                        </p:tgtEl>
                                      </p:cBhvr>
                                    </p:animEffect>
                                  </p:childTnLst>
                                </p:cTn>
                              </p:par>
                              <p:par>
                                <p:cTn id="97" presetID="10" presetClass="entr" presetSubtype="0" fill="hold" grpId="0" nodeType="withEffect">
                                  <p:stCondLst>
                                    <p:cond delay="1800"/>
                                  </p:stCondLst>
                                  <p:childTnLst>
                                    <p:set>
                                      <p:cBhvr>
                                        <p:cTn id="98" dur="1" fill="hold">
                                          <p:stCondLst>
                                            <p:cond delay="0"/>
                                          </p:stCondLst>
                                        </p:cTn>
                                        <p:tgtEl>
                                          <p:spTgt spid="84"/>
                                        </p:tgtEl>
                                        <p:attrNameLst>
                                          <p:attrName>style.visibility</p:attrName>
                                        </p:attrNameLst>
                                      </p:cBhvr>
                                      <p:to>
                                        <p:strVal val="visible"/>
                                      </p:to>
                                    </p:set>
                                    <p:animEffect transition="in" filter="fade">
                                      <p:cBhvr>
                                        <p:cTn id="99" dur="500"/>
                                        <p:tgtEl>
                                          <p:spTgt spid="84"/>
                                        </p:tgtEl>
                                      </p:cBhvr>
                                    </p:animEffect>
                                  </p:childTnLst>
                                </p:cTn>
                              </p:par>
                              <p:par>
                                <p:cTn id="100" presetID="22" presetClass="entr" presetSubtype="8" fill="hold" nodeType="withEffect">
                                  <p:stCondLst>
                                    <p:cond delay="1800"/>
                                  </p:stCondLst>
                                  <p:childTnLst>
                                    <p:set>
                                      <p:cBhvr>
                                        <p:cTn id="101" dur="1" fill="hold">
                                          <p:stCondLst>
                                            <p:cond delay="0"/>
                                          </p:stCondLst>
                                        </p:cTn>
                                        <p:tgtEl>
                                          <p:spTgt spid="17"/>
                                        </p:tgtEl>
                                        <p:attrNameLst>
                                          <p:attrName>style.visibility</p:attrName>
                                        </p:attrNameLst>
                                      </p:cBhvr>
                                      <p:to>
                                        <p:strVal val="visible"/>
                                      </p:to>
                                    </p:set>
                                    <p:animEffect transition="in" filter="wipe(left)">
                                      <p:cBhvr>
                                        <p:cTn id="102" dur="2500"/>
                                        <p:tgtEl>
                                          <p:spTgt spid="17"/>
                                        </p:tgtEl>
                                      </p:cBhvr>
                                    </p:animEffect>
                                  </p:childTnLst>
                                </p:cTn>
                              </p:par>
                              <p:par>
                                <p:cTn id="103" presetID="55" presetClass="entr" presetSubtype="0" fill="hold" grpId="0" nodeType="withEffect">
                                  <p:stCondLst>
                                    <p:cond delay="3000"/>
                                  </p:stCondLst>
                                  <p:childTnLst>
                                    <p:set>
                                      <p:cBhvr>
                                        <p:cTn id="104" dur="1" fill="hold">
                                          <p:stCondLst>
                                            <p:cond delay="0"/>
                                          </p:stCondLst>
                                        </p:cTn>
                                        <p:tgtEl>
                                          <p:spTgt spid="59"/>
                                        </p:tgtEl>
                                        <p:attrNameLst>
                                          <p:attrName>style.visibility</p:attrName>
                                        </p:attrNameLst>
                                      </p:cBhvr>
                                      <p:to>
                                        <p:strVal val="visible"/>
                                      </p:to>
                                    </p:set>
                                    <p:anim calcmode="lin" valueType="num">
                                      <p:cBhvr>
                                        <p:cTn id="105" dur="1000" fill="hold"/>
                                        <p:tgtEl>
                                          <p:spTgt spid="59"/>
                                        </p:tgtEl>
                                        <p:attrNameLst>
                                          <p:attrName>ppt_w</p:attrName>
                                        </p:attrNameLst>
                                      </p:cBhvr>
                                      <p:tavLst>
                                        <p:tav tm="0">
                                          <p:val>
                                            <p:strVal val="#ppt_w*0.70"/>
                                          </p:val>
                                        </p:tav>
                                        <p:tav tm="100000">
                                          <p:val>
                                            <p:strVal val="#ppt_w"/>
                                          </p:val>
                                        </p:tav>
                                      </p:tavLst>
                                    </p:anim>
                                    <p:anim calcmode="lin" valueType="num">
                                      <p:cBhvr>
                                        <p:cTn id="106" dur="1000" fill="hold"/>
                                        <p:tgtEl>
                                          <p:spTgt spid="59"/>
                                        </p:tgtEl>
                                        <p:attrNameLst>
                                          <p:attrName>ppt_h</p:attrName>
                                        </p:attrNameLst>
                                      </p:cBhvr>
                                      <p:tavLst>
                                        <p:tav tm="0">
                                          <p:val>
                                            <p:strVal val="#ppt_h"/>
                                          </p:val>
                                        </p:tav>
                                        <p:tav tm="100000">
                                          <p:val>
                                            <p:strVal val="#ppt_h"/>
                                          </p:val>
                                        </p:tav>
                                      </p:tavLst>
                                    </p:anim>
                                    <p:animEffect transition="in" filter="fade">
                                      <p:cBhvr>
                                        <p:cTn id="107" dur="1000"/>
                                        <p:tgtEl>
                                          <p:spTgt spid="59"/>
                                        </p:tgtEl>
                                      </p:cBhvr>
                                    </p:animEffect>
                                  </p:childTnLst>
                                </p:cTn>
                              </p:par>
                              <p:par>
                                <p:cTn id="108" presetID="55" presetClass="entr" presetSubtype="0" fill="hold" grpId="0" nodeType="withEffect">
                                  <p:stCondLst>
                                    <p:cond delay="3000"/>
                                  </p:stCondLst>
                                  <p:childTnLst>
                                    <p:set>
                                      <p:cBhvr>
                                        <p:cTn id="109" dur="1" fill="hold">
                                          <p:stCondLst>
                                            <p:cond delay="0"/>
                                          </p:stCondLst>
                                        </p:cTn>
                                        <p:tgtEl>
                                          <p:spTgt spid="60"/>
                                        </p:tgtEl>
                                        <p:attrNameLst>
                                          <p:attrName>style.visibility</p:attrName>
                                        </p:attrNameLst>
                                      </p:cBhvr>
                                      <p:to>
                                        <p:strVal val="visible"/>
                                      </p:to>
                                    </p:set>
                                    <p:anim calcmode="lin" valueType="num">
                                      <p:cBhvr>
                                        <p:cTn id="110" dur="1000" fill="hold"/>
                                        <p:tgtEl>
                                          <p:spTgt spid="60"/>
                                        </p:tgtEl>
                                        <p:attrNameLst>
                                          <p:attrName>ppt_w</p:attrName>
                                        </p:attrNameLst>
                                      </p:cBhvr>
                                      <p:tavLst>
                                        <p:tav tm="0">
                                          <p:val>
                                            <p:strVal val="#ppt_w*0.70"/>
                                          </p:val>
                                        </p:tav>
                                        <p:tav tm="100000">
                                          <p:val>
                                            <p:strVal val="#ppt_w"/>
                                          </p:val>
                                        </p:tav>
                                      </p:tavLst>
                                    </p:anim>
                                    <p:anim calcmode="lin" valueType="num">
                                      <p:cBhvr>
                                        <p:cTn id="111" dur="1000" fill="hold"/>
                                        <p:tgtEl>
                                          <p:spTgt spid="60"/>
                                        </p:tgtEl>
                                        <p:attrNameLst>
                                          <p:attrName>ppt_h</p:attrName>
                                        </p:attrNameLst>
                                      </p:cBhvr>
                                      <p:tavLst>
                                        <p:tav tm="0">
                                          <p:val>
                                            <p:strVal val="#ppt_h"/>
                                          </p:val>
                                        </p:tav>
                                        <p:tav tm="100000">
                                          <p:val>
                                            <p:strVal val="#ppt_h"/>
                                          </p:val>
                                        </p:tav>
                                      </p:tavLst>
                                    </p:anim>
                                    <p:animEffect transition="in" filter="fade">
                                      <p:cBhvr>
                                        <p:cTn id="112" dur="1000"/>
                                        <p:tgtEl>
                                          <p:spTgt spid="60"/>
                                        </p:tgtEl>
                                      </p:cBhvr>
                                    </p:animEffect>
                                  </p:childTnLst>
                                </p:cTn>
                              </p:par>
                              <p:par>
                                <p:cTn id="113" presetID="55" presetClass="entr" presetSubtype="0" fill="hold" grpId="0" nodeType="withEffect">
                                  <p:stCondLst>
                                    <p:cond delay="3000"/>
                                  </p:stCondLst>
                                  <p:childTnLst>
                                    <p:set>
                                      <p:cBhvr>
                                        <p:cTn id="114" dur="1" fill="hold">
                                          <p:stCondLst>
                                            <p:cond delay="0"/>
                                          </p:stCondLst>
                                        </p:cTn>
                                        <p:tgtEl>
                                          <p:spTgt spid="61"/>
                                        </p:tgtEl>
                                        <p:attrNameLst>
                                          <p:attrName>style.visibility</p:attrName>
                                        </p:attrNameLst>
                                      </p:cBhvr>
                                      <p:to>
                                        <p:strVal val="visible"/>
                                      </p:to>
                                    </p:set>
                                    <p:anim calcmode="lin" valueType="num">
                                      <p:cBhvr>
                                        <p:cTn id="115" dur="1000" fill="hold"/>
                                        <p:tgtEl>
                                          <p:spTgt spid="61"/>
                                        </p:tgtEl>
                                        <p:attrNameLst>
                                          <p:attrName>ppt_w</p:attrName>
                                        </p:attrNameLst>
                                      </p:cBhvr>
                                      <p:tavLst>
                                        <p:tav tm="0">
                                          <p:val>
                                            <p:strVal val="#ppt_w*0.70"/>
                                          </p:val>
                                        </p:tav>
                                        <p:tav tm="100000">
                                          <p:val>
                                            <p:strVal val="#ppt_w"/>
                                          </p:val>
                                        </p:tav>
                                      </p:tavLst>
                                    </p:anim>
                                    <p:anim calcmode="lin" valueType="num">
                                      <p:cBhvr>
                                        <p:cTn id="116" dur="1000" fill="hold"/>
                                        <p:tgtEl>
                                          <p:spTgt spid="61"/>
                                        </p:tgtEl>
                                        <p:attrNameLst>
                                          <p:attrName>ppt_h</p:attrName>
                                        </p:attrNameLst>
                                      </p:cBhvr>
                                      <p:tavLst>
                                        <p:tav tm="0">
                                          <p:val>
                                            <p:strVal val="#ppt_h"/>
                                          </p:val>
                                        </p:tav>
                                        <p:tav tm="100000">
                                          <p:val>
                                            <p:strVal val="#ppt_h"/>
                                          </p:val>
                                        </p:tav>
                                      </p:tavLst>
                                    </p:anim>
                                    <p:animEffect transition="in" filter="fade">
                                      <p:cBhvr>
                                        <p:cTn id="117" dur="1000"/>
                                        <p:tgtEl>
                                          <p:spTgt spid="61"/>
                                        </p:tgtEl>
                                      </p:cBhvr>
                                    </p:animEffect>
                                  </p:childTnLst>
                                </p:cTn>
                              </p:par>
                              <p:par>
                                <p:cTn id="118" presetID="55" presetClass="entr" presetSubtype="0" fill="hold" grpId="0" nodeType="withEffect">
                                  <p:stCondLst>
                                    <p:cond delay="3500"/>
                                  </p:stCondLst>
                                  <p:childTnLst>
                                    <p:set>
                                      <p:cBhvr>
                                        <p:cTn id="119" dur="1" fill="hold">
                                          <p:stCondLst>
                                            <p:cond delay="0"/>
                                          </p:stCondLst>
                                        </p:cTn>
                                        <p:tgtEl>
                                          <p:spTgt spid="63"/>
                                        </p:tgtEl>
                                        <p:attrNameLst>
                                          <p:attrName>style.visibility</p:attrName>
                                        </p:attrNameLst>
                                      </p:cBhvr>
                                      <p:to>
                                        <p:strVal val="visible"/>
                                      </p:to>
                                    </p:set>
                                    <p:anim calcmode="lin" valueType="num">
                                      <p:cBhvr>
                                        <p:cTn id="120" dur="1000" fill="hold"/>
                                        <p:tgtEl>
                                          <p:spTgt spid="63"/>
                                        </p:tgtEl>
                                        <p:attrNameLst>
                                          <p:attrName>ppt_w</p:attrName>
                                        </p:attrNameLst>
                                      </p:cBhvr>
                                      <p:tavLst>
                                        <p:tav tm="0">
                                          <p:val>
                                            <p:strVal val="#ppt_w*0.70"/>
                                          </p:val>
                                        </p:tav>
                                        <p:tav tm="100000">
                                          <p:val>
                                            <p:strVal val="#ppt_w"/>
                                          </p:val>
                                        </p:tav>
                                      </p:tavLst>
                                    </p:anim>
                                    <p:anim calcmode="lin" valueType="num">
                                      <p:cBhvr>
                                        <p:cTn id="121" dur="1000" fill="hold"/>
                                        <p:tgtEl>
                                          <p:spTgt spid="63"/>
                                        </p:tgtEl>
                                        <p:attrNameLst>
                                          <p:attrName>ppt_h</p:attrName>
                                        </p:attrNameLst>
                                      </p:cBhvr>
                                      <p:tavLst>
                                        <p:tav tm="0">
                                          <p:val>
                                            <p:strVal val="#ppt_h"/>
                                          </p:val>
                                        </p:tav>
                                        <p:tav tm="100000">
                                          <p:val>
                                            <p:strVal val="#ppt_h"/>
                                          </p:val>
                                        </p:tav>
                                      </p:tavLst>
                                    </p:anim>
                                    <p:animEffect transition="in" filter="fade">
                                      <p:cBhvr>
                                        <p:cTn id="122" dur="1000"/>
                                        <p:tgtEl>
                                          <p:spTgt spid="63"/>
                                        </p:tgtEl>
                                      </p:cBhvr>
                                    </p:animEffect>
                                  </p:childTnLst>
                                </p:cTn>
                              </p:par>
                              <p:par>
                                <p:cTn id="123" presetID="55" presetClass="entr" presetSubtype="0" fill="hold" grpId="0" nodeType="withEffect">
                                  <p:stCondLst>
                                    <p:cond delay="3500"/>
                                  </p:stCondLst>
                                  <p:childTnLst>
                                    <p:set>
                                      <p:cBhvr>
                                        <p:cTn id="124" dur="1" fill="hold">
                                          <p:stCondLst>
                                            <p:cond delay="0"/>
                                          </p:stCondLst>
                                        </p:cTn>
                                        <p:tgtEl>
                                          <p:spTgt spid="62"/>
                                        </p:tgtEl>
                                        <p:attrNameLst>
                                          <p:attrName>style.visibility</p:attrName>
                                        </p:attrNameLst>
                                      </p:cBhvr>
                                      <p:to>
                                        <p:strVal val="visible"/>
                                      </p:to>
                                    </p:set>
                                    <p:anim calcmode="lin" valueType="num">
                                      <p:cBhvr>
                                        <p:cTn id="125" dur="1000" fill="hold"/>
                                        <p:tgtEl>
                                          <p:spTgt spid="62"/>
                                        </p:tgtEl>
                                        <p:attrNameLst>
                                          <p:attrName>ppt_w</p:attrName>
                                        </p:attrNameLst>
                                      </p:cBhvr>
                                      <p:tavLst>
                                        <p:tav tm="0">
                                          <p:val>
                                            <p:strVal val="#ppt_w*0.70"/>
                                          </p:val>
                                        </p:tav>
                                        <p:tav tm="100000">
                                          <p:val>
                                            <p:strVal val="#ppt_w"/>
                                          </p:val>
                                        </p:tav>
                                      </p:tavLst>
                                    </p:anim>
                                    <p:anim calcmode="lin" valueType="num">
                                      <p:cBhvr>
                                        <p:cTn id="126" dur="1000" fill="hold"/>
                                        <p:tgtEl>
                                          <p:spTgt spid="62"/>
                                        </p:tgtEl>
                                        <p:attrNameLst>
                                          <p:attrName>ppt_h</p:attrName>
                                        </p:attrNameLst>
                                      </p:cBhvr>
                                      <p:tavLst>
                                        <p:tav tm="0">
                                          <p:val>
                                            <p:strVal val="#ppt_h"/>
                                          </p:val>
                                        </p:tav>
                                        <p:tav tm="100000">
                                          <p:val>
                                            <p:strVal val="#ppt_h"/>
                                          </p:val>
                                        </p:tav>
                                      </p:tavLst>
                                    </p:anim>
                                    <p:animEffect transition="in" filter="fade">
                                      <p:cBhvr>
                                        <p:cTn id="127" dur="1000"/>
                                        <p:tgtEl>
                                          <p:spTgt spid="62"/>
                                        </p:tgtEl>
                                      </p:cBhvr>
                                    </p:animEffect>
                                  </p:childTnLst>
                                </p:cTn>
                              </p:par>
                              <p:par>
                                <p:cTn id="128" presetID="55" presetClass="entr" presetSubtype="0" fill="hold" grpId="0" nodeType="withEffect">
                                  <p:stCondLst>
                                    <p:cond delay="3500"/>
                                  </p:stCondLst>
                                  <p:childTnLst>
                                    <p:set>
                                      <p:cBhvr>
                                        <p:cTn id="129" dur="1" fill="hold">
                                          <p:stCondLst>
                                            <p:cond delay="0"/>
                                          </p:stCondLst>
                                        </p:cTn>
                                        <p:tgtEl>
                                          <p:spTgt spid="64"/>
                                        </p:tgtEl>
                                        <p:attrNameLst>
                                          <p:attrName>style.visibility</p:attrName>
                                        </p:attrNameLst>
                                      </p:cBhvr>
                                      <p:to>
                                        <p:strVal val="visible"/>
                                      </p:to>
                                    </p:set>
                                    <p:anim calcmode="lin" valueType="num">
                                      <p:cBhvr>
                                        <p:cTn id="130" dur="1000" fill="hold"/>
                                        <p:tgtEl>
                                          <p:spTgt spid="64"/>
                                        </p:tgtEl>
                                        <p:attrNameLst>
                                          <p:attrName>ppt_w</p:attrName>
                                        </p:attrNameLst>
                                      </p:cBhvr>
                                      <p:tavLst>
                                        <p:tav tm="0">
                                          <p:val>
                                            <p:strVal val="#ppt_w*0.70"/>
                                          </p:val>
                                        </p:tav>
                                        <p:tav tm="100000">
                                          <p:val>
                                            <p:strVal val="#ppt_w"/>
                                          </p:val>
                                        </p:tav>
                                      </p:tavLst>
                                    </p:anim>
                                    <p:anim calcmode="lin" valueType="num">
                                      <p:cBhvr>
                                        <p:cTn id="131" dur="1000" fill="hold"/>
                                        <p:tgtEl>
                                          <p:spTgt spid="64"/>
                                        </p:tgtEl>
                                        <p:attrNameLst>
                                          <p:attrName>ppt_h</p:attrName>
                                        </p:attrNameLst>
                                      </p:cBhvr>
                                      <p:tavLst>
                                        <p:tav tm="0">
                                          <p:val>
                                            <p:strVal val="#ppt_h"/>
                                          </p:val>
                                        </p:tav>
                                        <p:tav tm="100000">
                                          <p:val>
                                            <p:strVal val="#ppt_h"/>
                                          </p:val>
                                        </p:tav>
                                      </p:tavLst>
                                    </p:anim>
                                    <p:animEffect transition="in" filter="fade">
                                      <p:cBhvr>
                                        <p:cTn id="132" dur="1000"/>
                                        <p:tgtEl>
                                          <p:spTgt spid="64"/>
                                        </p:tgtEl>
                                      </p:cBhvr>
                                    </p:animEffect>
                                  </p:childTnLst>
                                </p:cTn>
                              </p:par>
                              <p:par>
                                <p:cTn id="133" presetID="53" presetClass="entr" presetSubtype="16" fill="hold" grpId="0" nodeType="withEffect">
                                  <p:stCondLst>
                                    <p:cond delay="3750"/>
                                  </p:stCondLst>
                                  <p:childTnLst>
                                    <p:set>
                                      <p:cBhvr>
                                        <p:cTn id="134" dur="1" fill="hold">
                                          <p:stCondLst>
                                            <p:cond delay="0"/>
                                          </p:stCondLst>
                                        </p:cTn>
                                        <p:tgtEl>
                                          <p:spTgt spid="44"/>
                                        </p:tgtEl>
                                        <p:attrNameLst>
                                          <p:attrName>style.visibility</p:attrName>
                                        </p:attrNameLst>
                                      </p:cBhvr>
                                      <p:to>
                                        <p:strVal val="visible"/>
                                      </p:to>
                                    </p:set>
                                    <p:anim calcmode="lin" valueType="num">
                                      <p:cBhvr>
                                        <p:cTn id="135" dur="1000" fill="hold"/>
                                        <p:tgtEl>
                                          <p:spTgt spid="44"/>
                                        </p:tgtEl>
                                        <p:attrNameLst>
                                          <p:attrName>ppt_w</p:attrName>
                                        </p:attrNameLst>
                                      </p:cBhvr>
                                      <p:tavLst>
                                        <p:tav tm="0">
                                          <p:val>
                                            <p:fltVal val="0"/>
                                          </p:val>
                                        </p:tav>
                                        <p:tav tm="100000">
                                          <p:val>
                                            <p:strVal val="#ppt_w"/>
                                          </p:val>
                                        </p:tav>
                                      </p:tavLst>
                                    </p:anim>
                                    <p:anim calcmode="lin" valueType="num">
                                      <p:cBhvr>
                                        <p:cTn id="136" dur="1000" fill="hold"/>
                                        <p:tgtEl>
                                          <p:spTgt spid="44"/>
                                        </p:tgtEl>
                                        <p:attrNameLst>
                                          <p:attrName>ppt_h</p:attrName>
                                        </p:attrNameLst>
                                      </p:cBhvr>
                                      <p:tavLst>
                                        <p:tav tm="0">
                                          <p:val>
                                            <p:fltVal val="0"/>
                                          </p:val>
                                        </p:tav>
                                        <p:tav tm="100000">
                                          <p:val>
                                            <p:strVal val="#ppt_h"/>
                                          </p:val>
                                        </p:tav>
                                      </p:tavLst>
                                    </p:anim>
                                    <p:animEffect transition="in" filter="fade">
                                      <p:cBhvr>
                                        <p:cTn id="137" dur="1000"/>
                                        <p:tgtEl>
                                          <p:spTgt spid="44"/>
                                        </p:tgtEl>
                                      </p:cBhvr>
                                    </p:animEffect>
                                  </p:childTnLst>
                                </p:cTn>
                              </p:par>
                              <p:par>
                                <p:cTn id="138" presetID="53" presetClass="entr" presetSubtype="16" fill="hold" grpId="0" nodeType="withEffect">
                                  <p:stCondLst>
                                    <p:cond delay="3750"/>
                                  </p:stCondLst>
                                  <p:childTnLst>
                                    <p:set>
                                      <p:cBhvr>
                                        <p:cTn id="139" dur="1" fill="hold">
                                          <p:stCondLst>
                                            <p:cond delay="0"/>
                                          </p:stCondLst>
                                        </p:cTn>
                                        <p:tgtEl>
                                          <p:spTgt spid="43"/>
                                        </p:tgtEl>
                                        <p:attrNameLst>
                                          <p:attrName>style.visibility</p:attrName>
                                        </p:attrNameLst>
                                      </p:cBhvr>
                                      <p:to>
                                        <p:strVal val="visible"/>
                                      </p:to>
                                    </p:set>
                                    <p:anim calcmode="lin" valueType="num">
                                      <p:cBhvr>
                                        <p:cTn id="140" dur="1000" fill="hold"/>
                                        <p:tgtEl>
                                          <p:spTgt spid="43"/>
                                        </p:tgtEl>
                                        <p:attrNameLst>
                                          <p:attrName>ppt_w</p:attrName>
                                        </p:attrNameLst>
                                      </p:cBhvr>
                                      <p:tavLst>
                                        <p:tav tm="0">
                                          <p:val>
                                            <p:fltVal val="0"/>
                                          </p:val>
                                        </p:tav>
                                        <p:tav tm="100000">
                                          <p:val>
                                            <p:strVal val="#ppt_w"/>
                                          </p:val>
                                        </p:tav>
                                      </p:tavLst>
                                    </p:anim>
                                    <p:anim calcmode="lin" valueType="num">
                                      <p:cBhvr>
                                        <p:cTn id="141" dur="1000" fill="hold"/>
                                        <p:tgtEl>
                                          <p:spTgt spid="43"/>
                                        </p:tgtEl>
                                        <p:attrNameLst>
                                          <p:attrName>ppt_h</p:attrName>
                                        </p:attrNameLst>
                                      </p:cBhvr>
                                      <p:tavLst>
                                        <p:tav tm="0">
                                          <p:val>
                                            <p:fltVal val="0"/>
                                          </p:val>
                                        </p:tav>
                                        <p:tav tm="100000">
                                          <p:val>
                                            <p:strVal val="#ppt_h"/>
                                          </p:val>
                                        </p:tav>
                                      </p:tavLst>
                                    </p:anim>
                                    <p:animEffect transition="in" filter="fade">
                                      <p:cBhvr>
                                        <p:cTn id="142" dur="1000"/>
                                        <p:tgtEl>
                                          <p:spTgt spid="43"/>
                                        </p:tgtEl>
                                      </p:cBhvr>
                                    </p:animEffect>
                                  </p:childTnLst>
                                </p:cTn>
                              </p:par>
                              <p:par>
                                <p:cTn id="143" presetID="53" presetClass="entr" presetSubtype="16" fill="hold" grpId="0" nodeType="withEffect">
                                  <p:stCondLst>
                                    <p:cond delay="3750"/>
                                  </p:stCondLst>
                                  <p:childTnLst>
                                    <p:set>
                                      <p:cBhvr>
                                        <p:cTn id="144" dur="1" fill="hold">
                                          <p:stCondLst>
                                            <p:cond delay="0"/>
                                          </p:stCondLst>
                                        </p:cTn>
                                        <p:tgtEl>
                                          <p:spTgt spid="45"/>
                                        </p:tgtEl>
                                        <p:attrNameLst>
                                          <p:attrName>style.visibility</p:attrName>
                                        </p:attrNameLst>
                                      </p:cBhvr>
                                      <p:to>
                                        <p:strVal val="visible"/>
                                      </p:to>
                                    </p:set>
                                    <p:anim calcmode="lin" valueType="num">
                                      <p:cBhvr>
                                        <p:cTn id="145" dur="1000" fill="hold"/>
                                        <p:tgtEl>
                                          <p:spTgt spid="45"/>
                                        </p:tgtEl>
                                        <p:attrNameLst>
                                          <p:attrName>ppt_w</p:attrName>
                                        </p:attrNameLst>
                                      </p:cBhvr>
                                      <p:tavLst>
                                        <p:tav tm="0">
                                          <p:val>
                                            <p:fltVal val="0"/>
                                          </p:val>
                                        </p:tav>
                                        <p:tav tm="100000">
                                          <p:val>
                                            <p:strVal val="#ppt_w"/>
                                          </p:val>
                                        </p:tav>
                                      </p:tavLst>
                                    </p:anim>
                                    <p:anim calcmode="lin" valueType="num">
                                      <p:cBhvr>
                                        <p:cTn id="146" dur="1000" fill="hold"/>
                                        <p:tgtEl>
                                          <p:spTgt spid="45"/>
                                        </p:tgtEl>
                                        <p:attrNameLst>
                                          <p:attrName>ppt_h</p:attrName>
                                        </p:attrNameLst>
                                      </p:cBhvr>
                                      <p:tavLst>
                                        <p:tav tm="0">
                                          <p:val>
                                            <p:fltVal val="0"/>
                                          </p:val>
                                        </p:tav>
                                        <p:tav tm="100000">
                                          <p:val>
                                            <p:strVal val="#ppt_h"/>
                                          </p:val>
                                        </p:tav>
                                      </p:tavLst>
                                    </p:anim>
                                    <p:animEffect transition="in" filter="fade">
                                      <p:cBhvr>
                                        <p:cTn id="147" dur="1000"/>
                                        <p:tgtEl>
                                          <p:spTgt spid="45"/>
                                        </p:tgtEl>
                                      </p:cBhvr>
                                    </p:animEffect>
                                  </p:childTnLst>
                                </p:cTn>
                              </p:par>
                              <p:par>
                                <p:cTn id="148" presetID="42" presetClass="entr" presetSubtype="0" fill="hold" nodeType="withEffect">
                                  <p:stCondLst>
                                    <p:cond delay="2000"/>
                                  </p:stCondLst>
                                  <p:childTnLst>
                                    <p:set>
                                      <p:cBhvr>
                                        <p:cTn id="149" dur="1" fill="hold">
                                          <p:stCondLst>
                                            <p:cond delay="0"/>
                                          </p:stCondLst>
                                        </p:cTn>
                                        <p:tgtEl>
                                          <p:spTgt spid="19"/>
                                        </p:tgtEl>
                                        <p:attrNameLst>
                                          <p:attrName>style.visibility</p:attrName>
                                        </p:attrNameLst>
                                      </p:cBhvr>
                                      <p:to>
                                        <p:strVal val="visible"/>
                                      </p:to>
                                    </p:set>
                                    <p:animEffect transition="in" filter="fade">
                                      <p:cBhvr>
                                        <p:cTn id="150" dur="1000"/>
                                        <p:tgtEl>
                                          <p:spTgt spid="19"/>
                                        </p:tgtEl>
                                      </p:cBhvr>
                                    </p:animEffect>
                                    <p:anim calcmode="lin" valueType="num">
                                      <p:cBhvr>
                                        <p:cTn id="151" dur="1000" fill="hold"/>
                                        <p:tgtEl>
                                          <p:spTgt spid="19"/>
                                        </p:tgtEl>
                                        <p:attrNameLst>
                                          <p:attrName>ppt_x</p:attrName>
                                        </p:attrNameLst>
                                      </p:cBhvr>
                                      <p:tavLst>
                                        <p:tav tm="0">
                                          <p:val>
                                            <p:strVal val="#ppt_x"/>
                                          </p:val>
                                        </p:tav>
                                        <p:tav tm="100000">
                                          <p:val>
                                            <p:strVal val="#ppt_x"/>
                                          </p:val>
                                        </p:tav>
                                      </p:tavLst>
                                    </p:anim>
                                    <p:anim calcmode="lin" valueType="num">
                                      <p:cBhvr>
                                        <p:cTn id="152" dur="1000" fill="hold"/>
                                        <p:tgtEl>
                                          <p:spTgt spid="19"/>
                                        </p:tgtEl>
                                        <p:attrNameLst>
                                          <p:attrName>ppt_y</p:attrName>
                                        </p:attrNameLst>
                                      </p:cBhvr>
                                      <p:tavLst>
                                        <p:tav tm="0">
                                          <p:val>
                                            <p:strVal val="#ppt_y+.1"/>
                                          </p:val>
                                        </p:tav>
                                        <p:tav tm="100000">
                                          <p:val>
                                            <p:strVal val="#ppt_y"/>
                                          </p:val>
                                        </p:tav>
                                      </p:tavLst>
                                    </p:anim>
                                  </p:childTnLst>
                                </p:cTn>
                              </p:par>
                              <p:par>
                                <p:cTn id="153" presetID="42" presetClass="entr" presetSubtype="0" fill="hold" nodeType="withEffect">
                                  <p:stCondLst>
                                    <p:cond delay="2000"/>
                                  </p:stCondLst>
                                  <p:childTnLst>
                                    <p:set>
                                      <p:cBhvr>
                                        <p:cTn id="154" dur="1" fill="hold">
                                          <p:stCondLst>
                                            <p:cond delay="0"/>
                                          </p:stCondLst>
                                        </p:cTn>
                                        <p:tgtEl>
                                          <p:spTgt spid="18"/>
                                        </p:tgtEl>
                                        <p:attrNameLst>
                                          <p:attrName>style.visibility</p:attrName>
                                        </p:attrNameLst>
                                      </p:cBhvr>
                                      <p:to>
                                        <p:strVal val="visible"/>
                                      </p:to>
                                    </p:set>
                                    <p:animEffect transition="in" filter="fade">
                                      <p:cBhvr>
                                        <p:cTn id="155" dur="1000"/>
                                        <p:tgtEl>
                                          <p:spTgt spid="18"/>
                                        </p:tgtEl>
                                      </p:cBhvr>
                                    </p:animEffect>
                                    <p:anim calcmode="lin" valueType="num">
                                      <p:cBhvr>
                                        <p:cTn id="156" dur="1000" fill="hold"/>
                                        <p:tgtEl>
                                          <p:spTgt spid="18"/>
                                        </p:tgtEl>
                                        <p:attrNameLst>
                                          <p:attrName>ppt_x</p:attrName>
                                        </p:attrNameLst>
                                      </p:cBhvr>
                                      <p:tavLst>
                                        <p:tav tm="0">
                                          <p:val>
                                            <p:strVal val="#ppt_x"/>
                                          </p:val>
                                        </p:tav>
                                        <p:tav tm="100000">
                                          <p:val>
                                            <p:strVal val="#ppt_x"/>
                                          </p:val>
                                        </p:tav>
                                      </p:tavLst>
                                    </p:anim>
                                    <p:anim calcmode="lin" valueType="num">
                                      <p:cBhvr>
                                        <p:cTn id="157" dur="1000" fill="hold"/>
                                        <p:tgtEl>
                                          <p:spTgt spid="18"/>
                                        </p:tgtEl>
                                        <p:attrNameLst>
                                          <p:attrName>ppt_y</p:attrName>
                                        </p:attrNameLst>
                                      </p:cBhvr>
                                      <p:tavLst>
                                        <p:tav tm="0">
                                          <p:val>
                                            <p:strVal val="#ppt_y+.1"/>
                                          </p:val>
                                        </p:tav>
                                        <p:tav tm="100000">
                                          <p:val>
                                            <p:strVal val="#ppt_y"/>
                                          </p:val>
                                        </p:tav>
                                      </p:tavLst>
                                    </p:anim>
                                  </p:childTnLst>
                                </p:cTn>
                              </p:par>
                              <p:par>
                                <p:cTn id="158" presetID="42" presetClass="entr" presetSubtype="0" fill="hold" nodeType="withEffect">
                                  <p:stCondLst>
                                    <p:cond delay="2000"/>
                                  </p:stCondLst>
                                  <p:childTnLst>
                                    <p:set>
                                      <p:cBhvr>
                                        <p:cTn id="159" dur="1" fill="hold">
                                          <p:stCondLst>
                                            <p:cond delay="0"/>
                                          </p:stCondLst>
                                        </p:cTn>
                                        <p:tgtEl>
                                          <p:spTgt spid="20"/>
                                        </p:tgtEl>
                                        <p:attrNameLst>
                                          <p:attrName>style.visibility</p:attrName>
                                        </p:attrNameLst>
                                      </p:cBhvr>
                                      <p:to>
                                        <p:strVal val="visible"/>
                                      </p:to>
                                    </p:set>
                                    <p:animEffect transition="in" filter="fade">
                                      <p:cBhvr>
                                        <p:cTn id="160" dur="1000"/>
                                        <p:tgtEl>
                                          <p:spTgt spid="20"/>
                                        </p:tgtEl>
                                      </p:cBhvr>
                                    </p:animEffect>
                                    <p:anim calcmode="lin" valueType="num">
                                      <p:cBhvr>
                                        <p:cTn id="161" dur="1000" fill="hold"/>
                                        <p:tgtEl>
                                          <p:spTgt spid="20"/>
                                        </p:tgtEl>
                                        <p:attrNameLst>
                                          <p:attrName>ppt_x</p:attrName>
                                        </p:attrNameLst>
                                      </p:cBhvr>
                                      <p:tavLst>
                                        <p:tav tm="0">
                                          <p:val>
                                            <p:strVal val="#ppt_x"/>
                                          </p:val>
                                        </p:tav>
                                        <p:tav tm="100000">
                                          <p:val>
                                            <p:strVal val="#ppt_x"/>
                                          </p:val>
                                        </p:tav>
                                      </p:tavLst>
                                    </p:anim>
                                    <p:anim calcmode="lin" valueType="num">
                                      <p:cBhvr>
                                        <p:cTn id="162"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p:bldP spid="76" grpId="0"/>
      <p:bldP spid="77" grpId="0"/>
      <p:bldP spid="78" grpId="0"/>
      <p:bldP spid="79" grpId="0"/>
      <p:bldP spid="80" grpId="0"/>
      <p:bldP spid="81" grpId="0"/>
      <p:bldP spid="82" grpId="0"/>
      <p:bldP spid="83" grpId="0"/>
      <p:bldP spid="8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028292B-05DC-AC7B-A0F7-A5D24A870978}"/>
              </a:ext>
            </a:extLst>
          </p:cNvPr>
          <p:cNvGrpSpPr/>
          <p:nvPr/>
        </p:nvGrpSpPr>
        <p:grpSpPr>
          <a:xfrm>
            <a:off x="1394619" y="2434577"/>
            <a:ext cx="3346193" cy="3283653"/>
            <a:chOff x="1394619" y="2434577"/>
            <a:chExt cx="2177847" cy="3283653"/>
          </a:xfrm>
        </p:grpSpPr>
        <p:cxnSp>
          <p:nvCxnSpPr>
            <p:cNvPr id="25" name="Straight Connector 24">
              <a:extLst>
                <a:ext uri="{FF2B5EF4-FFF2-40B4-BE49-F238E27FC236}">
                  <a16:creationId xmlns:a16="http://schemas.microsoft.com/office/drawing/2014/main" id="{A17301F6-9FCF-2E78-D7CB-2551B077A399}"/>
                </a:ext>
              </a:extLst>
            </p:cNvPr>
            <p:cNvCxnSpPr>
              <a:cxnSpLocks/>
            </p:cNvCxnSpPr>
            <p:nvPr/>
          </p:nvCxnSpPr>
          <p:spPr>
            <a:xfrm>
              <a:off x="1394619" y="5718230"/>
              <a:ext cx="2177847"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A7758B8-B61A-3B4F-A432-0F617DB10A1D}"/>
                </a:ext>
              </a:extLst>
            </p:cNvPr>
            <p:cNvCxnSpPr>
              <a:cxnSpLocks/>
            </p:cNvCxnSpPr>
            <p:nvPr/>
          </p:nvCxnSpPr>
          <p:spPr>
            <a:xfrm>
              <a:off x="1394619" y="5309272"/>
              <a:ext cx="2177847"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1ED0532-81C5-214C-D692-87C5309E0487}"/>
                </a:ext>
              </a:extLst>
            </p:cNvPr>
            <p:cNvCxnSpPr>
              <a:cxnSpLocks/>
            </p:cNvCxnSpPr>
            <p:nvPr/>
          </p:nvCxnSpPr>
          <p:spPr>
            <a:xfrm>
              <a:off x="1394619" y="4891971"/>
              <a:ext cx="2177847"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4B1418E-B552-6EEA-21D1-0C6A74236284}"/>
                </a:ext>
              </a:extLst>
            </p:cNvPr>
            <p:cNvCxnSpPr>
              <a:cxnSpLocks/>
            </p:cNvCxnSpPr>
            <p:nvPr/>
          </p:nvCxnSpPr>
          <p:spPr>
            <a:xfrm>
              <a:off x="1394619" y="4483012"/>
              <a:ext cx="2177847"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5E2491E-04A9-074C-4A89-599D9144E03C}"/>
                </a:ext>
              </a:extLst>
            </p:cNvPr>
            <p:cNvCxnSpPr>
              <a:cxnSpLocks/>
            </p:cNvCxnSpPr>
            <p:nvPr/>
          </p:nvCxnSpPr>
          <p:spPr>
            <a:xfrm>
              <a:off x="1394619" y="4072839"/>
              <a:ext cx="2177847"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F96B025-876F-0094-C208-0AF56B05DBBA}"/>
                </a:ext>
              </a:extLst>
            </p:cNvPr>
            <p:cNvCxnSpPr>
              <a:cxnSpLocks/>
            </p:cNvCxnSpPr>
            <p:nvPr/>
          </p:nvCxnSpPr>
          <p:spPr>
            <a:xfrm>
              <a:off x="1394619" y="3663881"/>
              <a:ext cx="2177847"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274E986-9BF9-5997-87E7-0E45BBE9D6AB}"/>
                </a:ext>
              </a:extLst>
            </p:cNvPr>
            <p:cNvCxnSpPr>
              <a:cxnSpLocks/>
            </p:cNvCxnSpPr>
            <p:nvPr/>
          </p:nvCxnSpPr>
          <p:spPr>
            <a:xfrm>
              <a:off x="1394619" y="3253708"/>
              <a:ext cx="2177847"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3789CB4-7571-815E-78A1-D40036BB371F}"/>
                </a:ext>
              </a:extLst>
            </p:cNvPr>
            <p:cNvCxnSpPr>
              <a:cxnSpLocks/>
            </p:cNvCxnSpPr>
            <p:nvPr/>
          </p:nvCxnSpPr>
          <p:spPr>
            <a:xfrm>
              <a:off x="1394619" y="2844749"/>
              <a:ext cx="2177847"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8EC0299-A1E2-8ADB-A6C2-80A47424FB85}"/>
                </a:ext>
              </a:extLst>
            </p:cNvPr>
            <p:cNvCxnSpPr>
              <a:cxnSpLocks/>
            </p:cNvCxnSpPr>
            <p:nvPr/>
          </p:nvCxnSpPr>
          <p:spPr>
            <a:xfrm>
              <a:off x="1394619" y="2434577"/>
              <a:ext cx="2177847"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E6FDA451-6C5A-7A7B-22D8-2F8659641032}"/>
              </a:ext>
            </a:extLst>
          </p:cNvPr>
          <p:cNvSpPr txBox="1"/>
          <p:nvPr/>
        </p:nvSpPr>
        <p:spPr>
          <a:xfrm>
            <a:off x="723659" y="613696"/>
            <a:ext cx="4762741" cy="830997"/>
          </a:xfrm>
          <a:prstGeom prst="rect">
            <a:avLst/>
          </a:prstGeom>
          <a:noFill/>
        </p:spPr>
        <p:txBody>
          <a:bodyPr wrap="square" rtlCol="0" anchor="ctr">
            <a:spAutoFit/>
          </a:bodyPr>
          <a:lstStyle/>
          <a:p>
            <a:pPr algn="ctr"/>
            <a:r>
              <a:rPr lang="en-US" sz="2400" dirty="0">
                <a:solidFill>
                  <a:schemeClr val="tx2">
                    <a:lumMod val="60000"/>
                    <a:lumOff val="40000"/>
                  </a:schemeClr>
                </a:solidFill>
                <a:latin typeface="Montserrat" panose="00000500000000000000" pitchFamily="50" charset="0"/>
              </a:rPr>
              <a:t>Project </a:t>
            </a:r>
            <a:r>
              <a:rPr lang="en-US" sz="2400" b="1" dirty="0">
                <a:solidFill>
                  <a:schemeClr val="tx2">
                    <a:lumMod val="60000"/>
                    <a:lumOff val="40000"/>
                  </a:schemeClr>
                </a:solidFill>
                <a:latin typeface="Montserrat" panose="00000500000000000000" pitchFamily="50" charset="0"/>
              </a:rPr>
              <a:t>results before and after </a:t>
            </a:r>
            <a:r>
              <a:rPr lang="en-US" sz="2400" dirty="0">
                <a:solidFill>
                  <a:schemeClr val="tx2">
                    <a:lumMod val="60000"/>
                    <a:lumOff val="40000"/>
                  </a:schemeClr>
                </a:solidFill>
                <a:latin typeface="Montserrat" panose="00000500000000000000" pitchFamily="50" charset="0"/>
              </a:rPr>
              <a:t>new budget plan</a:t>
            </a:r>
          </a:p>
        </p:txBody>
      </p:sp>
      <p:sp>
        <p:nvSpPr>
          <p:cNvPr id="3" name="TextBox 2">
            <a:extLst>
              <a:ext uri="{FF2B5EF4-FFF2-40B4-BE49-F238E27FC236}">
                <a16:creationId xmlns:a16="http://schemas.microsoft.com/office/drawing/2014/main" id="{DED95165-AC7D-424E-C59B-7608540D6532}"/>
              </a:ext>
            </a:extLst>
          </p:cNvPr>
          <p:cNvSpPr txBox="1"/>
          <p:nvPr/>
        </p:nvSpPr>
        <p:spPr>
          <a:xfrm>
            <a:off x="6827838" y="613696"/>
            <a:ext cx="4483341" cy="830997"/>
          </a:xfrm>
          <a:prstGeom prst="rect">
            <a:avLst/>
          </a:prstGeom>
          <a:noFill/>
        </p:spPr>
        <p:txBody>
          <a:bodyPr wrap="square" rtlCol="0" anchor="ctr">
            <a:spAutoFit/>
          </a:bodyPr>
          <a:lstStyle/>
          <a:p>
            <a:pPr algn="ctr"/>
            <a:r>
              <a:rPr lang="en-US" sz="2400" b="1" dirty="0">
                <a:solidFill>
                  <a:schemeClr val="tx2">
                    <a:lumMod val="60000"/>
                    <a:lumOff val="40000"/>
                  </a:schemeClr>
                </a:solidFill>
                <a:latin typeface="Montserrat" panose="00000500000000000000" pitchFamily="50" charset="0"/>
              </a:rPr>
              <a:t>Project A had the greatest gains</a:t>
            </a:r>
            <a:r>
              <a:rPr lang="en-US" sz="2400" dirty="0">
                <a:solidFill>
                  <a:schemeClr val="tx2">
                    <a:lumMod val="60000"/>
                    <a:lumOff val="40000"/>
                  </a:schemeClr>
                </a:solidFill>
                <a:latin typeface="Montserrat" panose="00000500000000000000" pitchFamily="50" charset="0"/>
              </a:rPr>
              <a:t> with new budget</a:t>
            </a:r>
          </a:p>
        </p:txBody>
      </p:sp>
      <p:grpSp>
        <p:nvGrpSpPr>
          <p:cNvPr id="35" name="Group 34">
            <a:extLst>
              <a:ext uri="{FF2B5EF4-FFF2-40B4-BE49-F238E27FC236}">
                <a16:creationId xmlns:a16="http://schemas.microsoft.com/office/drawing/2014/main" id="{7C2D1404-36D3-9E3F-DE15-E0259D7B5B43}"/>
              </a:ext>
            </a:extLst>
          </p:cNvPr>
          <p:cNvGrpSpPr/>
          <p:nvPr/>
        </p:nvGrpSpPr>
        <p:grpSpPr>
          <a:xfrm>
            <a:off x="1610656" y="2024405"/>
            <a:ext cx="2914119" cy="4104000"/>
            <a:chOff x="1650578" y="2024405"/>
            <a:chExt cx="2914119" cy="4104000"/>
          </a:xfrm>
        </p:grpSpPr>
        <p:sp>
          <p:nvSpPr>
            <p:cNvPr id="7" name="Rounded Rectangle 6">
              <a:extLst>
                <a:ext uri="{FF2B5EF4-FFF2-40B4-BE49-F238E27FC236}">
                  <a16:creationId xmlns:a16="http://schemas.microsoft.com/office/drawing/2014/main" id="{9AC3A714-2BA2-F044-15B2-2EFBFBBA7E39}"/>
                </a:ext>
              </a:extLst>
            </p:cNvPr>
            <p:cNvSpPr/>
            <p:nvPr/>
          </p:nvSpPr>
          <p:spPr>
            <a:xfrm>
              <a:off x="1650578" y="2024405"/>
              <a:ext cx="43919" cy="4104000"/>
            </a:xfrm>
            <a:prstGeom prst="roundRect">
              <a:avLst>
                <a:gd name="adj" fmla="val 50000"/>
              </a:avLst>
            </a:prstGeom>
            <a:solidFill>
              <a:schemeClr val="accent6">
                <a:lumMod val="90000"/>
              </a:schemeClr>
            </a:solidFill>
            <a:ln w="31750">
              <a:noFill/>
            </a:ln>
            <a:effectLst>
              <a:outerShdw blurRad="152400" dist="889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dirty="0"/>
            </a:p>
          </p:txBody>
        </p:sp>
        <p:sp>
          <p:nvSpPr>
            <p:cNvPr id="8" name="Rounded Rectangle 7">
              <a:extLst>
                <a:ext uri="{FF2B5EF4-FFF2-40B4-BE49-F238E27FC236}">
                  <a16:creationId xmlns:a16="http://schemas.microsoft.com/office/drawing/2014/main" id="{B0DF0489-C39D-5257-E6B8-14EE7FA4DA46}"/>
                </a:ext>
              </a:extLst>
            </p:cNvPr>
            <p:cNvSpPr/>
            <p:nvPr/>
          </p:nvSpPr>
          <p:spPr>
            <a:xfrm>
              <a:off x="4520778" y="2024405"/>
              <a:ext cx="43919" cy="4104000"/>
            </a:xfrm>
            <a:prstGeom prst="roundRect">
              <a:avLst>
                <a:gd name="adj" fmla="val 50000"/>
              </a:avLst>
            </a:prstGeom>
            <a:solidFill>
              <a:schemeClr val="accent6">
                <a:lumMod val="90000"/>
              </a:schemeClr>
            </a:solidFill>
            <a:ln w="31750">
              <a:noFill/>
            </a:ln>
            <a:effectLst>
              <a:outerShdw blurRad="152400" dist="889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grpSp>
        <p:nvGrpSpPr>
          <p:cNvPr id="4" name="Group 3">
            <a:extLst>
              <a:ext uri="{FF2B5EF4-FFF2-40B4-BE49-F238E27FC236}">
                <a16:creationId xmlns:a16="http://schemas.microsoft.com/office/drawing/2014/main" id="{EA7EDEF9-B323-38AF-C799-760664A195A1}"/>
              </a:ext>
            </a:extLst>
          </p:cNvPr>
          <p:cNvGrpSpPr/>
          <p:nvPr/>
        </p:nvGrpSpPr>
        <p:grpSpPr>
          <a:xfrm>
            <a:off x="1555140" y="4738441"/>
            <a:ext cx="3021618" cy="177802"/>
            <a:chOff x="1555140" y="4738441"/>
            <a:chExt cx="3021618" cy="177802"/>
          </a:xfrm>
        </p:grpSpPr>
        <p:sp>
          <p:nvSpPr>
            <p:cNvPr id="36" name="Oval 35">
              <a:extLst>
                <a:ext uri="{FF2B5EF4-FFF2-40B4-BE49-F238E27FC236}">
                  <a16:creationId xmlns:a16="http://schemas.microsoft.com/office/drawing/2014/main" id="{00E78636-795E-14CF-8405-BE05D65695B1}"/>
                </a:ext>
              </a:extLst>
            </p:cNvPr>
            <p:cNvSpPr/>
            <p:nvPr/>
          </p:nvSpPr>
          <p:spPr>
            <a:xfrm>
              <a:off x="1555140" y="4770245"/>
              <a:ext cx="145998" cy="145998"/>
            </a:xfrm>
            <a:prstGeom prst="ellipse">
              <a:avLst/>
            </a:prstGeom>
            <a:solidFill>
              <a:schemeClr val="accent2"/>
            </a:solidFill>
            <a:ln>
              <a:noFill/>
            </a:ln>
            <a:effectLst>
              <a:outerShdw blurRad="228600" dist="88900" dir="2700000" algn="tl" rotWithShape="0">
                <a:schemeClr val="accent1">
                  <a:lumMod val="7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A"/>
            </a:p>
          </p:txBody>
        </p:sp>
        <p:sp>
          <p:nvSpPr>
            <p:cNvPr id="38" name="Oval 37">
              <a:extLst>
                <a:ext uri="{FF2B5EF4-FFF2-40B4-BE49-F238E27FC236}">
                  <a16:creationId xmlns:a16="http://schemas.microsoft.com/office/drawing/2014/main" id="{BEF15BB2-35E7-3D8E-01B3-0E66B1315AA4}"/>
                </a:ext>
              </a:extLst>
            </p:cNvPr>
            <p:cNvSpPr/>
            <p:nvPr/>
          </p:nvSpPr>
          <p:spPr>
            <a:xfrm>
              <a:off x="4430760" y="4738441"/>
              <a:ext cx="145998" cy="145998"/>
            </a:xfrm>
            <a:prstGeom prst="ellipse">
              <a:avLst/>
            </a:prstGeom>
            <a:solidFill>
              <a:schemeClr val="accent2"/>
            </a:solidFill>
            <a:ln>
              <a:noFill/>
            </a:ln>
            <a:effectLst>
              <a:outerShdw blurRad="228600" dist="88900" dir="2700000" algn="tl" rotWithShape="0">
                <a:schemeClr val="accent1">
                  <a:lumMod val="7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A"/>
            </a:p>
          </p:txBody>
        </p:sp>
        <p:cxnSp>
          <p:nvCxnSpPr>
            <p:cNvPr id="42" name="Straight Connector 41">
              <a:extLst>
                <a:ext uri="{FF2B5EF4-FFF2-40B4-BE49-F238E27FC236}">
                  <a16:creationId xmlns:a16="http://schemas.microsoft.com/office/drawing/2014/main" id="{ABC8C4B6-4F42-2B92-00B7-EABBD5409AA6}"/>
                </a:ext>
              </a:extLst>
            </p:cNvPr>
            <p:cNvCxnSpPr>
              <a:cxnSpLocks/>
              <a:stCxn id="36" idx="6"/>
              <a:endCxn id="38" idx="2"/>
            </p:cNvCxnSpPr>
            <p:nvPr/>
          </p:nvCxnSpPr>
          <p:spPr>
            <a:xfrm flipV="1">
              <a:off x="1701138" y="4811440"/>
              <a:ext cx="2729622" cy="3180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E813D3F2-570A-CC0A-76C5-AF1CAA56C462}"/>
              </a:ext>
            </a:extLst>
          </p:cNvPr>
          <p:cNvGrpSpPr/>
          <p:nvPr/>
        </p:nvGrpSpPr>
        <p:grpSpPr>
          <a:xfrm>
            <a:off x="1555140" y="3009287"/>
            <a:ext cx="3021618" cy="2734485"/>
            <a:chOff x="1555140" y="3009287"/>
            <a:chExt cx="3021618" cy="2734485"/>
          </a:xfrm>
        </p:grpSpPr>
        <p:sp>
          <p:nvSpPr>
            <p:cNvPr id="12" name="Oval 11">
              <a:extLst>
                <a:ext uri="{FF2B5EF4-FFF2-40B4-BE49-F238E27FC236}">
                  <a16:creationId xmlns:a16="http://schemas.microsoft.com/office/drawing/2014/main" id="{D070DBFA-31C3-934F-9137-80109D24A107}"/>
                </a:ext>
              </a:extLst>
            </p:cNvPr>
            <p:cNvSpPr/>
            <p:nvPr/>
          </p:nvSpPr>
          <p:spPr>
            <a:xfrm>
              <a:off x="1555140" y="5597774"/>
              <a:ext cx="145998" cy="145998"/>
            </a:xfrm>
            <a:prstGeom prst="ellipse">
              <a:avLst/>
            </a:prstGeom>
            <a:solidFill>
              <a:schemeClr val="accent2"/>
            </a:solidFill>
            <a:ln>
              <a:noFill/>
            </a:ln>
            <a:effectLst>
              <a:outerShdw blurRad="228600" dist="88900" dir="2700000" algn="tl" rotWithShape="0">
                <a:schemeClr val="accent1">
                  <a:lumMod val="7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A"/>
            </a:p>
          </p:txBody>
        </p:sp>
        <p:sp>
          <p:nvSpPr>
            <p:cNvPr id="39" name="Oval 38">
              <a:extLst>
                <a:ext uri="{FF2B5EF4-FFF2-40B4-BE49-F238E27FC236}">
                  <a16:creationId xmlns:a16="http://schemas.microsoft.com/office/drawing/2014/main" id="{77012CDD-260A-E2D0-14CF-E66BD69600A7}"/>
                </a:ext>
              </a:extLst>
            </p:cNvPr>
            <p:cNvSpPr/>
            <p:nvPr/>
          </p:nvSpPr>
          <p:spPr>
            <a:xfrm>
              <a:off x="4430760" y="3009287"/>
              <a:ext cx="145998" cy="145998"/>
            </a:xfrm>
            <a:prstGeom prst="ellipse">
              <a:avLst/>
            </a:prstGeom>
            <a:solidFill>
              <a:schemeClr val="accent2"/>
            </a:solidFill>
            <a:ln>
              <a:noFill/>
            </a:ln>
            <a:effectLst>
              <a:outerShdw blurRad="228600" dist="88900" dir="2700000" algn="tl" rotWithShape="0">
                <a:schemeClr val="accent1">
                  <a:lumMod val="7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A"/>
            </a:p>
          </p:txBody>
        </p:sp>
        <p:cxnSp>
          <p:nvCxnSpPr>
            <p:cNvPr id="44" name="Straight Connector 43">
              <a:extLst>
                <a:ext uri="{FF2B5EF4-FFF2-40B4-BE49-F238E27FC236}">
                  <a16:creationId xmlns:a16="http://schemas.microsoft.com/office/drawing/2014/main" id="{28F832D3-FB11-71C2-99F3-6A031EBC4A44}"/>
                </a:ext>
              </a:extLst>
            </p:cNvPr>
            <p:cNvCxnSpPr>
              <a:stCxn id="12" idx="7"/>
              <a:endCxn id="39" idx="3"/>
            </p:cNvCxnSpPr>
            <p:nvPr/>
          </p:nvCxnSpPr>
          <p:spPr>
            <a:xfrm flipV="1">
              <a:off x="1679757" y="3133904"/>
              <a:ext cx="2772384" cy="248525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C655CE34-E071-F7EA-3010-133964721B6A}"/>
              </a:ext>
            </a:extLst>
          </p:cNvPr>
          <p:cNvGrpSpPr/>
          <p:nvPr/>
        </p:nvGrpSpPr>
        <p:grpSpPr>
          <a:xfrm>
            <a:off x="1555140" y="3814867"/>
            <a:ext cx="3021618" cy="684520"/>
            <a:chOff x="1555140" y="3814867"/>
            <a:chExt cx="3021618" cy="684520"/>
          </a:xfrm>
        </p:grpSpPr>
        <p:sp>
          <p:nvSpPr>
            <p:cNvPr id="37" name="Oval 36">
              <a:extLst>
                <a:ext uri="{FF2B5EF4-FFF2-40B4-BE49-F238E27FC236}">
                  <a16:creationId xmlns:a16="http://schemas.microsoft.com/office/drawing/2014/main" id="{C49EE5AA-6A79-27E8-B841-E6ABE9BC9696}"/>
                </a:ext>
              </a:extLst>
            </p:cNvPr>
            <p:cNvSpPr/>
            <p:nvPr/>
          </p:nvSpPr>
          <p:spPr>
            <a:xfrm>
              <a:off x="1555140" y="4353389"/>
              <a:ext cx="145998" cy="145998"/>
            </a:xfrm>
            <a:prstGeom prst="ellipse">
              <a:avLst/>
            </a:prstGeom>
            <a:solidFill>
              <a:schemeClr val="accent2"/>
            </a:solidFill>
            <a:ln>
              <a:noFill/>
            </a:ln>
            <a:effectLst>
              <a:outerShdw blurRad="228600" dist="88900" dir="2700000" algn="tl" rotWithShape="0">
                <a:schemeClr val="accent1">
                  <a:lumMod val="7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A"/>
            </a:p>
          </p:txBody>
        </p:sp>
        <p:sp>
          <p:nvSpPr>
            <p:cNvPr id="40" name="Oval 39">
              <a:extLst>
                <a:ext uri="{FF2B5EF4-FFF2-40B4-BE49-F238E27FC236}">
                  <a16:creationId xmlns:a16="http://schemas.microsoft.com/office/drawing/2014/main" id="{B4ABDFD7-F742-1AE8-B968-025F70DA725A}"/>
                </a:ext>
              </a:extLst>
            </p:cNvPr>
            <p:cNvSpPr/>
            <p:nvPr/>
          </p:nvSpPr>
          <p:spPr>
            <a:xfrm>
              <a:off x="4430760" y="3814867"/>
              <a:ext cx="145998" cy="145998"/>
            </a:xfrm>
            <a:prstGeom prst="ellipse">
              <a:avLst/>
            </a:prstGeom>
            <a:solidFill>
              <a:schemeClr val="accent2"/>
            </a:solidFill>
            <a:ln>
              <a:noFill/>
            </a:ln>
            <a:effectLst>
              <a:outerShdw blurRad="228600" dist="88900" dir="2700000" algn="tl" rotWithShape="0">
                <a:schemeClr val="accent1">
                  <a:lumMod val="7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A"/>
            </a:p>
          </p:txBody>
        </p:sp>
        <p:cxnSp>
          <p:nvCxnSpPr>
            <p:cNvPr id="46" name="Straight Connector 45">
              <a:extLst>
                <a:ext uri="{FF2B5EF4-FFF2-40B4-BE49-F238E27FC236}">
                  <a16:creationId xmlns:a16="http://schemas.microsoft.com/office/drawing/2014/main" id="{9F32187D-E7FD-B4E8-BD1C-8BDFADB22AD8}"/>
                </a:ext>
              </a:extLst>
            </p:cNvPr>
            <p:cNvCxnSpPr>
              <a:stCxn id="37" idx="6"/>
              <a:endCxn id="40" idx="2"/>
            </p:cNvCxnSpPr>
            <p:nvPr/>
          </p:nvCxnSpPr>
          <p:spPr>
            <a:xfrm flipV="1">
              <a:off x="1701138" y="3887866"/>
              <a:ext cx="2729622" cy="53852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49" name="Rounded Rectangle 48">
            <a:extLst>
              <a:ext uri="{FF2B5EF4-FFF2-40B4-BE49-F238E27FC236}">
                <a16:creationId xmlns:a16="http://schemas.microsoft.com/office/drawing/2014/main" id="{B8A3FBD3-0CF4-B1E4-012E-676CBD87F1BC}"/>
              </a:ext>
            </a:extLst>
          </p:cNvPr>
          <p:cNvSpPr/>
          <p:nvPr/>
        </p:nvSpPr>
        <p:spPr>
          <a:xfrm>
            <a:off x="937907" y="4206090"/>
            <a:ext cx="429490" cy="354950"/>
          </a:xfrm>
          <a:prstGeom prst="roundRect">
            <a:avLst/>
          </a:prstGeom>
          <a:solidFill>
            <a:schemeClr val="bg1"/>
          </a:solidFill>
          <a:ln>
            <a:noFill/>
          </a:ln>
          <a:effectLst>
            <a:outerShdw blurRad="127000" dist="63500" dir="2700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accent2"/>
                </a:solidFill>
                <a:latin typeface="Montserrat" pitchFamily="2" charset="77"/>
              </a:rPr>
              <a:t>43%</a:t>
            </a:r>
            <a:endParaRPr lang="en-UA" sz="1400" b="1" dirty="0">
              <a:solidFill>
                <a:schemeClr val="accent2"/>
              </a:solidFill>
              <a:latin typeface="Montserrat" pitchFamily="2" charset="77"/>
            </a:endParaRPr>
          </a:p>
        </p:txBody>
      </p:sp>
      <p:sp>
        <p:nvSpPr>
          <p:cNvPr id="47" name="Rounded Rectangle 46">
            <a:extLst>
              <a:ext uri="{FF2B5EF4-FFF2-40B4-BE49-F238E27FC236}">
                <a16:creationId xmlns:a16="http://schemas.microsoft.com/office/drawing/2014/main" id="{9318C1E4-A7DD-8271-971D-49DC45CA57D4}"/>
              </a:ext>
            </a:extLst>
          </p:cNvPr>
          <p:cNvSpPr/>
          <p:nvPr/>
        </p:nvSpPr>
        <p:spPr>
          <a:xfrm>
            <a:off x="937907" y="5493298"/>
            <a:ext cx="429490" cy="354950"/>
          </a:xfrm>
          <a:prstGeom prst="roundRect">
            <a:avLst/>
          </a:prstGeom>
          <a:solidFill>
            <a:schemeClr val="bg1"/>
          </a:solidFill>
          <a:ln>
            <a:noFill/>
          </a:ln>
          <a:effectLst>
            <a:outerShdw blurRad="127000" dist="63500" dir="2700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accent2"/>
                </a:solidFill>
                <a:latin typeface="Montserrat" pitchFamily="2" charset="77"/>
              </a:rPr>
              <a:t>11%</a:t>
            </a:r>
            <a:endParaRPr lang="en-UA" sz="1400" b="1" dirty="0">
              <a:solidFill>
                <a:schemeClr val="accent2"/>
              </a:solidFill>
              <a:latin typeface="Montserrat" pitchFamily="2" charset="77"/>
            </a:endParaRPr>
          </a:p>
        </p:txBody>
      </p:sp>
      <p:sp>
        <p:nvSpPr>
          <p:cNvPr id="48" name="Rounded Rectangle 47">
            <a:extLst>
              <a:ext uri="{FF2B5EF4-FFF2-40B4-BE49-F238E27FC236}">
                <a16:creationId xmlns:a16="http://schemas.microsoft.com/office/drawing/2014/main" id="{0F3ECBA1-9E4B-660D-6F26-7FF61DD888D5}"/>
              </a:ext>
            </a:extLst>
          </p:cNvPr>
          <p:cNvSpPr/>
          <p:nvPr/>
        </p:nvSpPr>
        <p:spPr>
          <a:xfrm>
            <a:off x="937907" y="4668430"/>
            <a:ext cx="429490" cy="354950"/>
          </a:xfrm>
          <a:prstGeom prst="roundRect">
            <a:avLst/>
          </a:prstGeom>
          <a:solidFill>
            <a:schemeClr val="bg1"/>
          </a:solidFill>
          <a:ln>
            <a:noFill/>
          </a:ln>
          <a:effectLst>
            <a:outerShdw blurRad="127000" dist="63500" dir="2700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accent2"/>
                </a:solidFill>
                <a:latin typeface="Montserrat" pitchFamily="2" charset="77"/>
              </a:rPr>
              <a:t>32%</a:t>
            </a:r>
            <a:endParaRPr lang="en-UA" sz="1400" b="1" dirty="0">
              <a:solidFill>
                <a:schemeClr val="accent2"/>
              </a:solidFill>
              <a:latin typeface="Montserrat" pitchFamily="2" charset="77"/>
            </a:endParaRPr>
          </a:p>
        </p:txBody>
      </p:sp>
      <p:sp>
        <p:nvSpPr>
          <p:cNvPr id="50" name="Rounded Rectangle 49">
            <a:extLst>
              <a:ext uri="{FF2B5EF4-FFF2-40B4-BE49-F238E27FC236}">
                <a16:creationId xmlns:a16="http://schemas.microsoft.com/office/drawing/2014/main" id="{608DE432-C3A6-A762-2BC2-4E9D52740A65}"/>
              </a:ext>
            </a:extLst>
          </p:cNvPr>
          <p:cNvSpPr/>
          <p:nvPr/>
        </p:nvSpPr>
        <p:spPr>
          <a:xfrm>
            <a:off x="4748907" y="4633965"/>
            <a:ext cx="429490" cy="354950"/>
          </a:xfrm>
          <a:prstGeom prst="roundRect">
            <a:avLst/>
          </a:prstGeom>
          <a:solidFill>
            <a:schemeClr val="bg1"/>
          </a:solidFill>
          <a:ln>
            <a:noFill/>
          </a:ln>
          <a:effectLst>
            <a:outerShdw blurRad="127000" dist="63500" dir="2700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accent2"/>
                </a:solidFill>
                <a:latin typeface="Montserrat" pitchFamily="2" charset="77"/>
              </a:rPr>
              <a:t>33%</a:t>
            </a:r>
            <a:endParaRPr lang="en-UA" sz="1400" b="1" dirty="0">
              <a:solidFill>
                <a:schemeClr val="accent2"/>
              </a:solidFill>
              <a:latin typeface="Montserrat" pitchFamily="2" charset="77"/>
            </a:endParaRPr>
          </a:p>
        </p:txBody>
      </p:sp>
      <p:sp>
        <p:nvSpPr>
          <p:cNvPr id="51" name="Rounded Rectangle 50">
            <a:extLst>
              <a:ext uri="{FF2B5EF4-FFF2-40B4-BE49-F238E27FC236}">
                <a16:creationId xmlns:a16="http://schemas.microsoft.com/office/drawing/2014/main" id="{23E82EE2-8860-1108-AA3E-6FD7BF842CB3}"/>
              </a:ext>
            </a:extLst>
          </p:cNvPr>
          <p:cNvSpPr/>
          <p:nvPr/>
        </p:nvSpPr>
        <p:spPr>
          <a:xfrm>
            <a:off x="4748907" y="3710391"/>
            <a:ext cx="429490" cy="354950"/>
          </a:xfrm>
          <a:prstGeom prst="roundRect">
            <a:avLst/>
          </a:prstGeom>
          <a:solidFill>
            <a:schemeClr val="bg1"/>
          </a:solidFill>
          <a:ln>
            <a:noFill/>
          </a:ln>
          <a:effectLst>
            <a:outerShdw blurRad="127000" dist="63500" dir="2700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accent2"/>
                </a:solidFill>
                <a:latin typeface="Montserrat" pitchFamily="2" charset="77"/>
              </a:rPr>
              <a:t>55%</a:t>
            </a:r>
            <a:endParaRPr lang="en-UA" sz="1400" b="1" dirty="0">
              <a:solidFill>
                <a:schemeClr val="accent2"/>
              </a:solidFill>
              <a:latin typeface="Montserrat" pitchFamily="2" charset="77"/>
            </a:endParaRPr>
          </a:p>
        </p:txBody>
      </p:sp>
      <p:sp>
        <p:nvSpPr>
          <p:cNvPr id="52" name="Rounded Rectangle 51">
            <a:extLst>
              <a:ext uri="{FF2B5EF4-FFF2-40B4-BE49-F238E27FC236}">
                <a16:creationId xmlns:a16="http://schemas.microsoft.com/office/drawing/2014/main" id="{8BE08C04-45E4-B276-86CF-61615DF921E7}"/>
              </a:ext>
            </a:extLst>
          </p:cNvPr>
          <p:cNvSpPr/>
          <p:nvPr/>
        </p:nvSpPr>
        <p:spPr>
          <a:xfrm>
            <a:off x="4748907" y="2907468"/>
            <a:ext cx="429490" cy="354950"/>
          </a:xfrm>
          <a:prstGeom prst="roundRect">
            <a:avLst/>
          </a:prstGeom>
          <a:solidFill>
            <a:schemeClr val="bg1"/>
          </a:solidFill>
          <a:ln>
            <a:noFill/>
          </a:ln>
          <a:effectLst>
            <a:outerShdw blurRad="127000" dist="63500" dir="2700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accent2"/>
                </a:solidFill>
                <a:latin typeface="Montserrat" pitchFamily="2" charset="77"/>
              </a:rPr>
              <a:t>74%</a:t>
            </a:r>
            <a:endParaRPr lang="en-UA" sz="1400" b="1" dirty="0">
              <a:solidFill>
                <a:schemeClr val="accent2"/>
              </a:solidFill>
              <a:latin typeface="Montserrat" pitchFamily="2" charset="77"/>
            </a:endParaRPr>
          </a:p>
        </p:txBody>
      </p:sp>
      <p:sp>
        <p:nvSpPr>
          <p:cNvPr id="53" name="Rectangle 52">
            <a:extLst>
              <a:ext uri="{FF2B5EF4-FFF2-40B4-BE49-F238E27FC236}">
                <a16:creationId xmlns:a16="http://schemas.microsoft.com/office/drawing/2014/main" id="{5A6CC014-779D-DC7C-2FD5-34B4D838DEF3}"/>
              </a:ext>
            </a:extLst>
          </p:cNvPr>
          <p:cNvSpPr/>
          <p:nvPr/>
        </p:nvSpPr>
        <p:spPr>
          <a:xfrm>
            <a:off x="4755153" y="3262418"/>
            <a:ext cx="1064678" cy="20725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nSpc>
                <a:spcPts val="1680"/>
              </a:lnSpc>
            </a:pPr>
            <a:r>
              <a:rPr lang="en-US" sz="1050" dirty="0">
                <a:solidFill>
                  <a:schemeClr val="tx2"/>
                </a:solidFill>
                <a:latin typeface="Montserrat" panose="00000500000000000000" pitchFamily="50" charset="0"/>
              </a:rPr>
              <a:t>PROJECT A</a:t>
            </a:r>
            <a:endParaRPr lang="en-US" sz="900" dirty="0">
              <a:solidFill>
                <a:schemeClr val="tx2"/>
              </a:solidFill>
              <a:latin typeface="Montserrat" panose="00000500000000000000" pitchFamily="50" charset="0"/>
            </a:endParaRPr>
          </a:p>
        </p:txBody>
      </p:sp>
      <p:sp>
        <p:nvSpPr>
          <p:cNvPr id="54" name="Rectangle 53">
            <a:extLst>
              <a:ext uri="{FF2B5EF4-FFF2-40B4-BE49-F238E27FC236}">
                <a16:creationId xmlns:a16="http://schemas.microsoft.com/office/drawing/2014/main" id="{538FF7F9-636A-08B1-00BC-1F85C6CF40D6}"/>
              </a:ext>
            </a:extLst>
          </p:cNvPr>
          <p:cNvSpPr/>
          <p:nvPr/>
        </p:nvSpPr>
        <p:spPr>
          <a:xfrm>
            <a:off x="4755153" y="4065341"/>
            <a:ext cx="1064678" cy="20725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nSpc>
                <a:spcPts val="1680"/>
              </a:lnSpc>
            </a:pPr>
            <a:r>
              <a:rPr lang="en-US" sz="1050" dirty="0">
                <a:solidFill>
                  <a:schemeClr val="tx2"/>
                </a:solidFill>
                <a:latin typeface="Montserrat" panose="00000500000000000000" pitchFamily="50" charset="0"/>
              </a:rPr>
              <a:t>PROJECT B</a:t>
            </a:r>
            <a:endParaRPr lang="en-US" sz="900" dirty="0">
              <a:solidFill>
                <a:schemeClr val="tx2"/>
              </a:solidFill>
              <a:latin typeface="Montserrat" panose="00000500000000000000" pitchFamily="50" charset="0"/>
            </a:endParaRPr>
          </a:p>
        </p:txBody>
      </p:sp>
      <p:sp>
        <p:nvSpPr>
          <p:cNvPr id="55" name="Rectangle 54">
            <a:extLst>
              <a:ext uri="{FF2B5EF4-FFF2-40B4-BE49-F238E27FC236}">
                <a16:creationId xmlns:a16="http://schemas.microsoft.com/office/drawing/2014/main" id="{6ABEC2FC-CAC7-9DFA-4D39-60AF31666659}"/>
              </a:ext>
            </a:extLst>
          </p:cNvPr>
          <p:cNvSpPr/>
          <p:nvPr/>
        </p:nvSpPr>
        <p:spPr>
          <a:xfrm>
            <a:off x="4755153" y="5004817"/>
            <a:ext cx="1064678" cy="20725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nSpc>
                <a:spcPts val="1680"/>
              </a:lnSpc>
            </a:pPr>
            <a:r>
              <a:rPr lang="en-US" sz="1050" dirty="0">
                <a:solidFill>
                  <a:schemeClr val="tx2"/>
                </a:solidFill>
                <a:latin typeface="Montserrat" panose="00000500000000000000" pitchFamily="50" charset="0"/>
              </a:rPr>
              <a:t>PROJECT C</a:t>
            </a:r>
            <a:endParaRPr lang="en-US" sz="900" dirty="0">
              <a:solidFill>
                <a:schemeClr val="tx2"/>
              </a:solidFill>
              <a:latin typeface="Montserrat" panose="00000500000000000000" pitchFamily="50" charset="0"/>
            </a:endParaRPr>
          </a:p>
        </p:txBody>
      </p:sp>
      <p:grpSp>
        <p:nvGrpSpPr>
          <p:cNvPr id="57" name="Group 56">
            <a:extLst>
              <a:ext uri="{FF2B5EF4-FFF2-40B4-BE49-F238E27FC236}">
                <a16:creationId xmlns:a16="http://schemas.microsoft.com/office/drawing/2014/main" id="{110BCC02-2E1C-C22C-50C1-32394943E22C}"/>
              </a:ext>
            </a:extLst>
          </p:cNvPr>
          <p:cNvGrpSpPr/>
          <p:nvPr/>
        </p:nvGrpSpPr>
        <p:grpSpPr>
          <a:xfrm>
            <a:off x="7403039" y="2434577"/>
            <a:ext cx="3346193" cy="3283653"/>
            <a:chOff x="1394619" y="2434577"/>
            <a:chExt cx="2177847" cy="3283653"/>
          </a:xfrm>
        </p:grpSpPr>
        <p:cxnSp>
          <p:nvCxnSpPr>
            <p:cNvPr id="58" name="Straight Connector 57">
              <a:extLst>
                <a:ext uri="{FF2B5EF4-FFF2-40B4-BE49-F238E27FC236}">
                  <a16:creationId xmlns:a16="http://schemas.microsoft.com/office/drawing/2014/main" id="{156A327B-9C94-C184-EF6E-557988F3DCFD}"/>
                </a:ext>
              </a:extLst>
            </p:cNvPr>
            <p:cNvCxnSpPr>
              <a:cxnSpLocks/>
            </p:cNvCxnSpPr>
            <p:nvPr/>
          </p:nvCxnSpPr>
          <p:spPr>
            <a:xfrm>
              <a:off x="1394619" y="5718230"/>
              <a:ext cx="2177847"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E6D9299-B1DA-B585-65B0-2EEA0FF9BAF7}"/>
                </a:ext>
              </a:extLst>
            </p:cNvPr>
            <p:cNvCxnSpPr>
              <a:cxnSpLocks/>
            </p:cNvCxnSpPr>
            <p:nvPr/>
          </p:nvCxnSpPr>
          <p:spPr>
            <a:xfrm>
              <a:off x="1394619" y="5309272"/>
              <a:ext cx="2177847"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B8971E0-3D90-DE9B-BB17-20B69DF36324}"/>
                </a:ext>
              </a:extLst>
            </p:cNvPr>
            <p:cNvCxnSpPr>
              <a:cxnSpLocks/>
            </p:cNvCxnSpPr>
            <p:nvPr/>
          </p:nvCxnSpPr>
          <p:spPr>
            <a:xfrm>
              <a:off x="1394619" y="4891971"/>
              <a:ext cx="2177847"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8E2858B-DC7E-A4F6-2456-EF38124BE9CF}"/>
                </a:ext>
              </a:extLst>
            </p:cNvPr>
            <p:cNvCxnSpPr>
              <a:cxnSpLocks/>
            </p:cNvCxnSpPr>
            <p:nvPr/>
          </p:nvCxnSpPr>
          <p:spPr>
            <a:xfrm>
              <a:off x="1394619" y="4483012"/>
              <a:ext cx="2177847"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5877F0F-FCEE-8474-CC3C-F6CEB49B7888}"/>
                </a:ext>
              </a:extLst>
            </p:cNvPr>
            <p:cNvCxnSpPr>
              <a:cxnSpLocks/>
            </p:cNvCxnSpPr>
            <p:nvPr/>
          </p:nvCxnSpPr>
          <p:spPr>
            <a:xfrm>
              <a:off x="1394619" y="4072839"/>
              <a:ext cx="2177847"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230E7DB-2426-83CA-CD9B-99467326C158}"/>
                </a:ext>
              </a:extLst>
            </p:cNvPr>
            <p:cNvCxnSpPr>
              <a:cxnSpLocks/>
            </p:cNvCxnSpPr>
            <p:nvPr/>
          </p:nvCxnSpPr>
          <p:spPr>
            <a:xfrm>
              <a:off x="1394619" y="3663881"/>
              <a:ext cx="2177847"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33EA6D0-8A54-9175-C893-4732BB796CCE}"/>
                </a:ext>
              </a:extLst>
            </p:cNvPr>
            <p:cNvCxnSpPr>
              <a:cxnSpLocks/>
            </p:cNvCxnSpPr>
            <p:nvPr/>
          </p:nvCxnSpPr>
          <p:spPr>
            <a:xfrm>
              <a:off x="1394619" y="3253708"/>
              <a:ext cx="2177847"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FEA4512-2926-E6AC-DD71-E5C069E0614E}"/>
                </a:ext>
              </a:extLst>
            </p:cNvPr>
            <p:cNvCxnSpPr>
              <a:cxnSpLocks/>
            </p:cNvCxnSpPr>
            <p:nvPr/>
          </p:nvCxnSpPr>
          <p:spPr>
            <a:xfrm>
              <a:off x="1394619" y="2844749"/>
              <a:ext cx="2177847"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6BEB2DD-9F65-4EE7-14A2-2781C5A6AFFC}"/>
                </a:ext>
              </a:extLst>
            </p:cNvPr>
            <p:cNvCxnSpPr>
              <a:cxnSpLocks/>
            </p:cNvCxnSpPr>
            <p:nvPr/>
          </p:nvCxnSpPr>
          <p:spPr>
            <a:xfrm>
              <a:off x="1394619" y="2434577"/>
              <a:ext cx="2177847"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3935007F-08C4-7E34-DB81-C51F0F001F90}"/>
              </a:ext>
            </a:extLst>
          </p:cNvPr>
          <p:cNvGrpSpPr/>
          <p:nvPr/>
        </p:nvGrpSpPr>
        <p:grpSpPr>
          <a:xfrm>
            <a:off x="7619076" y="2024405"/>
            <a:ext cx="2914119" cy="4104000"/>
            <a:chOff x="7627303" y="2024405"/>
            <a:chExt cx="2914119" cy="4104000"/>
          </a:xfrm>
        </p:grpSpPr>
        <p:sp>
          <p:nvSpPr>
            <p:cNvPr id="9" name="Rounded Rectangle 8">
              <a:extLst>
                <a:ext uri="{FF2B5EF4-FFF2-40B4-BE49-F238E27FC236}">
                  <a16:creationId xmlns:a16="http://schemas.microsoft.com/office/drawing/2014/main" id="{BC879D1E-BEED-3215-D095-E2328C709F7E}"/>
                </a:ext>
              </a:extLst>
            </p:cNvPr>
            <p:cNvSpPr/>
            <p:nvPr/>
          </p:nvSpPr>
          <p:spPr>
            <a:xfrm>
              <a:off x="7627303" y="2024405"/>
              <a:ext cx="43919" cy="4104000"/>
            </a:xfrm>
            <a:prstGeom prst="roundRect">
              <a:avLst>
                <a:gd name="adj" fmla="val 50000"/>
              </a:avLst>
            </a:prstGeom>
            <a:solidFill>
              <a:schemeClr val="accent6">
                <a:lumMod val="90000"/>
              </a:schemeClr>
            </a:solidFill>
            <a:ln w="31750">
              <a:noFill/>
            </a:ln>
            <a:effectLst>
              <a:outerShdw blurRad="152400" dist="889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0" name="Rounded Rectangle 9">
              <a:extLst>
                <a:ext uri="{FF2B5EF4-FFF2-40B4-BE49-F238E27FC236}">
                  <a16:creationId xmlns:a16="http://schemas.microsoft.com/office/drawing/2014/main" id="{563D29D2-CE52-5B67-7EFB-7BC8D0441DCC}"/>
                </a:ext>
              </a:extLst>
            </p:cNvPr>
            <p:cNvSpPr/>
            <p:nvPr/>
          </p:nvSpPr>
          <p:spPr>
            <a:xfrm>
              <a:off x="10497503" y="2024405"/>
              <a:ext cx="43919" cy="4104000"/>
            </a:xfrm>
            <a:prstGeom prst="roundRect">
              <a:avLst>
                <a:gd name="adj" fmla="val 50000"/>
              </a:avLst>
            </a:prstGeom>
            <a:solidFill>
              <a:schemeClr val="accent6">
                <a:lumMod val="90000"/>
              </a:schemeClr>
            </a:solidFill>
            <a:ln w="31750">
              <a:noFill/>
            </a:ln>
            <a:effectLst>
              <a:outerShdw blurRad="152400" dist="889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sp>
        <p:nvSpPr>
          <p:cNvPr id="67" name="Rectangle 66">
            <a:extLst>
              <a:ext uri="{FF2B5EF4-FFF2-40B4-BE49-F238E27FC236}">
                <a16:creationId xmlns:a16="http://schemas.microsoft.com/office/drawing/2014/main" id="{5132C37E-F0EA-00E8-59AE-B15F84CCA0A3}"/>
              </a:ext>
            </a:extLst>
          </p:cNvPr>
          <p:cNvSpPr/>
          <p:nvPr/>
        </p:nvSpPr>
        <p:spPr>
          <a:xfrm>
            <a:off x="1754730" y="5803303"/>
            <a:ext cx="1064678" cy="44426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050" b="1" dirty="0">
                <a:solidFill>
                  <a:schemeClr val="tx1"/>
                </a:solidFill>
                <a:latin typeface="Montserrat" panose="00000500000000000000" pitchFamily="50" charset="0"/>
              </a:rPr>
              <a:t>Before new budget</a:t>
            </a:r>
            <a:endParaRPr lang="en-US" sz="900" b="1" dirty="0">
              <a:solidFill>
                <a:schemeClr val="tx1"/>
              </a:solidFill>
              <a:latin typeface="Montserrat" panose="00000500000000000000" pitchFamily="50" charset="0"/>
            </a:endParaRPr>
          </a:p>
        </p:txBody>
      </p:sp>
      <p:sp>
        <p:nvSpPr>
          <p:cNvPr id="68" name="Rectangle 67">
            <a:extLst>
              <a:ext uri="{FF2B5EF4-FFF2-40B4-BE49-F238E27FC236}">
                <a16:creationId xmlns:a16="http://schemas.microsoft.com/office/drawing/2014/main" id="{14A21F2E-4FCA-B7AC-22B9-2C922BE55133}"/>
              </a:ext>
            </a:extLst>
          </p:cNvPr>
          <p:cNvSpPr/>
          <p:nvPr/>
        </p:nvSpPr>
        <p:spPr>
          <a:xfrm>
            <a:off x="3341553" y="5803303"/>
            <a:ext cx="1064678" cy="44426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r"/>
            <a:r>
              <a:rPr lang="en-US" sz="1050" b="1" dirty="0">
                <a:solidFill>
                  <a:schemeClr val="tx1"/>
                </a:solidFill>
                <a:latin typeface="Montserrat" panose="00000500000000000000" pitchFamily="50" charset="0"/>
              </a:rPr>
              <a:t>After new budget</a:t>
            </a:r>
            <a:endParaRPr lang="en-US" sz="900" b="1" dirty="0">
              <a:solidFill>
                <a:schemeClr val="tx1"/>
              </a:solidFill>
              <a:latin typeface="Montserrat" panose="00000500000000000000" pitchFamily="50" charset="0"/>
            </a:endParaRPr>
          </a:p>
        </p:txBody>
      </p:sp>
      <p:sp>
        <p:nvSpPr>
          <p:cNvPr id="69" name="Rectangle 68">
            <a:extLst>
              <a:ext uri="{FF2B5EF4-FFF2-40B4-BE49-F238E27FC236}">
                <a16:creationId xmlns:a16="http://schemas.microsoft.com/office/drawing/2014/main" id="{6164ED97-E3A0-6D21-3E2D-AEE51FDB9868}"/>
              </a:ext>
            </a:extLst>
          </p:cNvPr>
          <p:cNvSpPr/>
          <p:nvPr/>
        </p:nvSpPr>
        <p:spPr>
          <a:xfrm>
            <a:off x="7763264" y="5803303"/>
            <a:ext cx="1064678" cy="44426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050" b="1" dirty="0">
                <a:solidFill>
                  <a:schemeClr val="tx1"/>
                </a:solidFill>
                <a:latin typeface="Montserrat" panose="00000500000000000000" pitchFamily="50" charset="0"/>
              </a:rPr>
              <a:t>Before new budget</a:t>
            </a:r>
            <a:endParaRPr lang="en-US" sz="900" b="1" dirty="0">
              <a:solidFill>
                <a:schemeClr val="tx1"/>
              </a:solidFill>
              <a:latin typeface="Montserrat" panose="00000500000000000000" pitchFamily="50" charset="0"/>
            </a:endParaRPr>
          </a:p>
        </p:txBody>
      </p:sp>
      <p:sp>
        <p:nvSpPr>
          <p:cNvPr id="70" name="Rectangle 69">
            <a:extLst>
              <a:ext uri="{FF2B5EF4-FFF2-40B4-BE49-F238E27FC236}">
                <a16:creationId xmlns:a16="http://schemas.microsoft.com/office/drawing/2014/main" id="{9E53AF1E-9F6D-491A-E63E-D118DEC08C46}"/>
              </a:ext>
            </a:extLst>
          </p:cNvPr>
          <p:cNvSpPr/>
          <p:nvPr/>
        </p:nvSpPr>
        <p:spPr>
          <a:xfrm>
            <a:off x="9350087" y="5803303"/>
            <a:ext cx="1064678" cy="44426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r"/>
            <a:r>
              <a:rPr lang="en-US" sz="1050" b="1" dirty="0">
                <a:solidFill>
                  <a:schemeClr val="tx1"/>
                </a:solidFill>
                <a:latin typeface="Montserrat" panose="00000500000000000000" pitchFamily="50" charset="0"/>
              </a:rPr>
              <a:t>After new budget</a:t>
            </a:r>
            <a:endParaRPr lang="en-US" sz="900" b="1" dirty="0">
              <a:solidFill>
                <a:schemeClr val="tx1"/>
              </a:solidFill>
              <a:latin typeface="Montserrat" panose="00000500000000000000" pitchFamily="50" charset="0"/>
            </a:endParaRPr>
          </a:p>
        </p:txBody>
      </p:sp>
      <p:grpSp>
        <p:nvGrpSpPr>
          <p:cNvPr id="11" name="Group 10">
            <a:extLst>
              <a:ext uri="{FF2B5EF4-FFF2-40B4-BE49-F238E27FC236}">
                <a16:creationId xmlns:a16="http://schemas.microsoft.com/office/drawing/2014/main" id="{FD22F662-548B-9DEF-88CC-3A92EFE4CF23}"/>
              </a:ext>
            </a:extLst>
          </p:cNvPr>
          <p:cNvGrpSpPr/>
          <p:nvPr/>
        </p:nvGrpSpPr>
        <p:grpSpPr>
          <a:xfrm>
            <a:off x="7561650" y="3814867"/>
            <a:ext cx="3021618" cy="1101376"/>
            <a:chOff x="7561650" y="3814867"/>
            <a:chExt cx="3021618" cy="1101376"/>
          </a:xfrm>
        </p:grpSpPr>
        <p:sp>
          <p:nvSpPr>
            <p:cNvPr id="72" name="Oval 71">
              <a:extLst>
                <a:ext uri="{FF2B5EF4-FFF2-40B4-BE49-F238E27FC236}">
                  <a16:creationId xmlns:a16="http://schemas.microsoft.com/office/drawing/2014/main" id="{21ADEBCB-AAEC-17AE-6166-3709DBFD1B54}"/>
                </a:ext>
              </a:extLst>
            </p:cNvPr>
            <p:cNvSpPr/>
            <p:nvPr/>
          </p:nvSpPr>
          <p:spPr>
            <a:xfrm>
              <a:off x="7561650" y="4770245"/>
              <a:ext cx="145998" cy="145998"/>
            </a:xfrm>
            <a:prstGeom prst="ellipse">
              <a:avLst/>
            </a:prstGeom>
            <a:solidFill>
              <a:schemeClr val="accent6">
                <a:lumMod val="75000"/>
              </a:schemeClr>
            </a:solidFill>
            <a:ln>
              <a:noFill/>
            </a:ln>
            <a:effectLst>
              <a:outerShdw blurRad="228600" dist="88900" dir="2700000" algn="tl" rotWithShape="0">
                <a:schemeClr val="accent1">
                  <a:lumMod val="7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A"/>
            </a:p>
          </p:txBody>
        </p:sp>
        <p:sp>
          <p:nvSpPr>
            <p:cNvPr id="73" name="Oval 72">
              <a:extLst>
                <a:ext uri="{FF2B5EF4-FFF2-40B4-BE49-F238E27FC236}">
                  <a16:creationId xmlns:a16="http://schemas.microsoft.com/office/drawing/2014/main" id="{ABAE8F37-D1C7-3B28-B31B-83A88CFFAAB5}"/>
                </a:ext>
              </a:extLst>
            </p:cNvPr>
            <p:cNvSpPr/>
            <p:nvPr/>
          </p:nvSpPr>
          <p:spPr>
            <a:xfrm>
              <a:off x="7561650" y="4353389"/>
              <a:ext cx="145998" cy="145998"/>
            </a:xfrm>
            <a:prstGeom prst="ellipse">
              <a:avLst/>
            </a:prstGeom>
            <a:solidFill>
              <a:schemeClr val="accent6">
                <a:lumMod val="75000"/>
              </a:schemeClr>
            </a:solidFill>
            <a:ln>
              <a:noFill/>
            </a:ln>
            <a:effectLst>
              <a:outerShdw blurRad="228600" dist="88900" dir="2700000" algn="tl" rotWithShape="0">
                <a:schemeClr val="accent1">
                  <a:lumMod val="7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A"/>
            </a:p>
          </p:txBody>
        </p:sp>
        <p:sp>
          <p:nvSpPr>
            <p:cNvPr id="74" name="Oval 73">
              <a:extLst>
                <a:ext uri="{FF2B5EF4-FFF2-40B4-BE49-F238E27FC236}">
                  <a16:creationId xmlns:a16="http://schemas.microsoft.com/office/drawing/2014/main" id="{74902E66-D661-20D6-C979-BD923B2B658D}"/>
                </a:ext>
              </a:extLst>
            </p:cNvPr>
            <p:cNvSpPr/>
            <p:nvPr/>
          </p:nvSpPr>
          <p:spPr>
            <a:xfrm>
              <a:off x="10437270" y="4738441"/>
              <a:ext cx="145998" cy="145998"/>
            </a:xfrm>
            <a:prstGeom prst="ellipse">
              <a:avLst/>
            </a:prstGeom>
            <a:solidFill>
              <a:schemeClr val="accent6">
                <a:lumMod val="75000"/>
              </a:schemeClr>
            </a:solidFill>
            <a:ln>
              <a:noFill/>
            </a:ln>
            <a:effectLst>
              <a:outerShdw blurRad="228600" dist="88900" dir="2700000" algn="tl" rotWithShape="0">
                <a:schemeClr val="accent1">
                  <a:lumMod val="7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A"/>
            </a:p>
          </p:txBody>
        </p:sp>
        <p:sp>
          <p:nvSpPr>
            <p:cNvPr id="76" name="Oval 75">
              <a:extLst>
                <a:ext uri="{FF2B5EF4-FFF2-40B4-BE49-F238E27FC236}">
                  <a16:creationId xmlns:a16="http://schemas.microsoft.com/office/drawing/2014/main" id="{07BCE9F3-0C8C-3D18-2D3A-30D210374AD0}"/>
                </a:ext>
              </a:extLst>
            </p:cNvPr>
            <p:cNvSpPr/>
            <p:nvPr/>
          </p:nvSpPr>
          <p:spPr>
            <a:xfrm>
              <a:off x="10437270" y="3814867"/>
              <a:ext cx="145998" cy="145998"/>
            </a:xfrm>
            <a:prstGeom prst="ellipse">
              <a:avLst/>
            </a:prstGeom>
            <a:solidFill>
              <a:schemeClr val="accent6">
                <a:lumMod val="75000"/>
              </a:schemeClr>
            </a:solidFill>
            <a:ln>
              <a:noFill/>
            </a:ln>
            <a:effectLst>
              <a:outerShdw blurRad="228600" dist="88900" dir="2700000" algn="tl" rotWithShape="0">
                <a:schemeClr val="accent1">
                  <a:lumMod val="7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A"/>
            </a:p>
          </p:txBody>
        </p:sp>
        <p:cxnSp>
          <p:nvCxnSpPr>
            <p:cNvPr id="77" name="Straight Connector 76">
              <a:extLst>
                <a:ext uri="{FF2B5EF4-FFF2-40B4-BE49-F238E27FC236}">
                  <a16:creationId xmlns:a16="http://schemas.microsoft.com/office/drawing/2014/main" id="{3340B25C-9F7D-6615-75E8-0A564411C7BD}"/>
                </a:ext>
              </a:extLst>
            </p:cNvPr>
            <p:cNvCxnSpPr>
              <a:stCxn id="72" idx="6"/>
              <a:endCxn id="74" idx="2"/>
            </p:cNvCxnSpPr>
            <p:nvPr/>
          </p:nvCxnSpPr>
          <p:spPr>
            <a:xfrm flipV="1">
              <a:off x="7707648" y="4811440"/>
              <a:ext cx="2729622" cy="31804"/>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082960E-F706-7B9B-4393-9493D0AB174B}"/>
                </a:ext>
              </a:extLst>
            </p:cNvPr>
            <p:cNvCxnSpPr>
              <a:stCxn id="73" idx="6"/>
              <a:endCxn id="76" idx="2"/>
            </p:cNvCxnSpPr>
            <p:nvPr/>
          </p:nvCxnSpPr>
          <p:spPr>
            <a:xfrm flipV="1">
              <a:off x="7707648" y="3887866"/>
              <a:ext cx="2729622" cy="538522"/>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80" name="Rounded Rectangle 79">
            <a:extLst>
              <a:ext uri="{FF2B5EF4-FFF2-40B4-BE49-F238E27FC236}">
                <a16:creationId xmlns:a16="http://schemas.microsoft.com/office/drawing/2014/main" id="{74515B58-0973-2D25-A3D7-868EF760010B}"/>
              </a:ext>
            </a:extLst>
          </p:cNvPr>
          <p:cNvSpPr/>
          <p:nvPr/>
        </p:nvSpPr>
        <p:spPr>
          <a:xfrm>
            <a:off x="6944417" y="4206090"/>
            <a:ext cx="429490" cy="354950"/>
          </a:xfrm>
          <a:prstGeom prst="roundRect">
            <a:avLst/>
          </a:prstGeom>
          <a:solidFill>
            <a:schemeClr val="bg1"/>
          </a:solidFill>
          <a:ln>
            <a:noFill/>
          </a:ln>
          <a:effectLst>
            <a:outerShdw blurRad="127000" dist="63500" dir="2700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accent6">
                    <a:lumMod val="75000"/>
                  </a:schemeClr>
                </a:solidFill>
                <a:latin typeface="Montserrat" pitchFamily="2" charset="77"/>
              </a:rPr>
              <a:t>43%</a:t>
            </a:r>
            <a:endParaRPr lang="en-UA" sz="1400" b="1" dirty="0">
              <a:solidFill>
                <a:schemeClr val="accent6">
                  <a:lumMod val="75000"/>
                </a:schemeClr>
              </a:solidFill>
              <a:latin typeface="Montserrat" pitchFamily="2" charset="77"/>
            </a:endParaRPr>
          </a:p>
        </p:txBody>
      </p:sp>
      <p:sp>
        <p:nvSpPr>
          <p:cNvPr id="81" name="Rounded Rectangle 80">
            <a:extLst>
              <a:ext uri="{FF2B5EF4-FFF2-40B4-BE49-F238E27FC236}">
                <a16:creationId xmlns:a16="http://schemas.microsoft.com/office/drawing/2014/main" id="{2526E209-7953-4F69-84F1-6519033FD321}"/>
              </a:ext>
            </a:extLst>
          </p:cNvPr>
          <p:cNvSpPr/>
          <p:nvPr/>
        </p:nvSpPr>
        <p:spPr>
          <a:xfrm>
            <a:off x="6944417" y="5493298"/>
            <a:ext cx="429490" cy="354950"/>
          </a:xfrm>
          <a:prstGeom prst="roundRect">
            <a:avLst/>
          </a:prstGeom>
          <a:solidFill>
            <a:schemeClr val="bg1"/>
          </a:solidFill>
          <a:ln>
            <a:noFill/>
          </a:ln>
          <a:effectLst>
            <a:outerShdw blurRad="127000" dist="63500" dir="2700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accent1"/>
                </a:solidFill>
                <a:latin typeface="Montserrat" pitchFamily="2" charset="77"/>
              </a:rPr>
              <a:t>11%</a:t>
            </a:r>
            <a:endParaRPr lang="en-UA" sz="1400" b="1" dirty="0">
              <a:solidFill>
                <a:schemeClr val="accent1"/>
              </a:solidFill>
              <a:latin typeface="Montserrat" pitchFamily="2" charset="77"/>
            </a:endParaRPr>
          </a:p>
        </p:txBody>
      </p:sp>
      <p:sp>
        <p:nvSpPr>
          <p:cNvPr id="82" name="Rounded Rectangle 81">
            <a:extLst>
              <a:ext uri="{FF2B5EF4-FFF2-40B4-BE49-F238E27FC236}">
                <a16:creationId xmlns:a16="http://schemas.microsoft.com/office/drawing/2014/main" id="{086F9C14-A37A-71C0-52D4-BA941ADD3F49}"/>
              </a:ext>
            </a:extLst>
          </p:cNvPr>
          <p:cNvSpPr/>
          <p:nvPr/>
        </p:nvSpPr>
        <p:spPr>
          <a:xfrm>
            <a:off x="6944417" y="4668430"/>
            <a:ext cx="429490" cy="354950"/>
          </a:xfrm>
          <a:prstGeom prst="roundRect">
            <a:avLst/>
          </a:prstGeom>
          <a:solidFill>
            <a:schemeClr val="bg1"/>
          </a:solidFill>
          <a:ln>
            <a:noFill/>
          </a:ln>
          <a:effectLst>
            <a:outerShdw blurRad="127000" dist="63500" dir="2700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accent6">
                    <a:lumMod val="75000"/>
                  </a:schemeClr>
                </a:solidFill>
                <a:latin typeface="Montserrat" pitchFamily="2" charset="77"/>
              </a:rPr>
              <a:t>32%</a:t>
            </a:r>
            <a:endParaRPr lang="en-UA" sz="1400" b="1" dirty="0">
              <a:solidFill>
                <a:schemeClr val="accent6">
                  <a:lumMod val="75000"/>
                </a:schemeClr>
              </a:solidFill>
              <a:latin typeface="Montserrat" pitchFamily="2" charset="77"/>
            </a:endParaRPr>
          </a:p>
        </p:txBody>
      </p:sp>
      <p:sp>
        <p:nvSpPr>
          <p:cNvPr id="83" name="Rounded Rectangle 82">
            <a:extLst>
              <a:ext uri="{FF2B5EF4-FFF2-40B4-BE49-F238E27FC236}">
                <a16:creationId xmlns:a16="http://schemas.microsoft.com/office/drawing/2014/main" id="{A328A222-DA78-1AEF-1292-D677405797EC}"/>
              </a:ext>
            </a:extLst>
          </p:cNvPr>
          <p:cNvSpPr/>
          <p:nvPr/>
        </p:nvSpPr>
        <p:spPr>
          <a:xfrm>
            <a:off x="10755417" y="4633965"/>
            <a:ext cx="429490" cy="354950"/>
          </a:xfrm>
          <a:prstGeom prst="roundRect">
            <a:avLst/>
          </a:prstGeom>
          <a:solidFill>
            <a:schemeClr val="bg1"/>
          </a:solidFill>
          <a:ln>
            <a:noFill/>
          </a:ln>
          <a:effectLst>
            <a:outerShdw blurRad="127000" dist="63500" dir="2700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accent6">
                    <a:lumMod val="75000"/>
                  </a:schemeClr>
                </a:solidFill>
                <a:latin typeface="Montserrat" pitchFamily="2" charset="77"/>
              </a:rPr>
              <a:t>33%</a:t>
            </a:r>
            <a:endParaRPr lang="en-UA" sz="1400" b="1" dirty="0">
              <a:solidFill>
                <a:schemeClr val="accent6">
                  <a:lumMod val="75000"/>
                </a:schemeClr>
              </a:solidFill>
              <a:latin typeface="Montserrat" pitchFamily="2" charset="77"/>
            </a:endParaRPr>
          </a:p>
        </p:txBody>
      </p:sp>
      <p:sp>
        <p:nvSpPr>
          <p:cNvPr id="84" name="Rounded Rectangle 83">
            <a:extLst>
              <a:ext uri="{FF2B5EF4-FFF2-40B4-BE49-F238E27FC236}">
                <a16:creationId xmlns:a16="http://schemas.microsoft.com/office/drawing/2014/main" id="{10BF78F2-42DF-5780-CBF4-729E32E47BD7}"/>
              </a:ext>
            </a:extLst>
          </p:cNvPr>
          <p:cNvSpPr/>
          <p:nvPr/>
        </p:nvSpPr>
        <p:spPr>
          <a:xfrm>
            <a:off x="10755417" y="3710391"/>
            <a:ext cx="429490" cy="354950"/>
          </a:xfrm>
          <a:prstGeom prst="roundRect">
            <a:avLst/>
          </a:prstGeom>
          <a:solidFill>
            <a:schemeClr val="bg1"/>
          </a:solidFill>
          <a:ln>
            <a:noFill/>
          </a:ln>
          <a:effectLst>
            <a:outerShdw blurRad="127000" dist="63500" dir="2700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accent6">
                    <a:lumMod val="75000"/>
                  </a:schemeClr>
                </a:solidFill>
                <a:latin typeface="Montserrat" pitchFamily="2" charset="77"/>
              </a:rPr>
              <a:t>55%</a:t>
            </a:r>
            <a:endParaRPr lang="en-UA" sz="1400" b="1" dirty="0">
              <a:solidFill>
                <a:schemeClr val="accent6">
                  <a:lumMod val="75000"/>
                </a:schemeClr>
              </a:solidFill>
              <a:latin typeface="Montserrat" pitchFamily="2" charset="77"/>
            </a:endParaRPr>
          </a:p>
        </p:txBody>
      </p:sp>
      <p:sp>
        <p:nvSpPr>
          <p:cNvPr id="85" name="Rounded Rectangle 84">
            <a:extLst>
              <a:ext uri="{FF2B5EF4-FFF2-40B4-BE49-F238E27FC236}">
                <a16:creationId xmlns:a16="http://schemas.microsoft.com/office/drawing/2014/main" id="{585D7AF5-60F4-E4D0-7142-F2250EA0053F}"/>
              </a:ext>
            </a:extLst>
          </p:cNvPr>
          <p:cNvSpPr/>
          <p:nvPr/>
        </p:nvSpPr>
        <p:spPr>
          <a:xfrm>
            <a:off x="10755417" y="2907468"/>
            <a:ext cx="429490" cy="354950"/>
          </a:xfrm>
          <a:prstGeom prst="roundRect">
            <a:avLst/>
          </a:prstGeom>
          <a:solidFill>
            <a:schemeClr val="bg1"/>
          </a:solidFill>
          <a:ln>
            <a:noFill/>
          </a:ln>
          <a:effectLst>
            <a:outerShdw blurRad="127000" dist="63500" dir="2700000" algn="t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accent1"/>
                </a:solidFill>
                <a:latin typeface="Montserrat" pitchFamily="2" charset="77"/>
              </a:rPr>
              <a:t>74%</a:t>
            </a:r>
            <a:endParaRPr lang="en-UA" sz="1400" b="1" dirty="0">
              <a:solidFill>
                <a:schemeClr val="accent1"/>
              </a:solidFill>
              <a:latin typeface="Montserrat" pitchFamily="2" charset="77"/>
            </a:endParaRPr>
          </a:p>
        </p:txBody>
      </p:sp>
      <p:sp>
        <p:nvSpPr>
          <p:cNvPr id="86" name="Rectangle 85">
            <a:extLst>
              <a:ext uri="{FF2B5EF4-FFF2-40B4-BE49-F238E27FC236}">
                <a16:creationId xmlns:a16="http://schemas.microsoft.com/office/drawing/2014/main" id="{CC676901-4DC1-C803-8911-5819DC77CCB9}"/>
              </a:ext>
            </a:extLst>
          </p:cNvPr>
          <p:cNvSpPr/>
          <p:nvPr/>
        </p:nvSpPr>
        <p:spPr>
          <a:xfrm>
            <a:off x="10761663" y="3262418"/>
            <a:ext cx="1064678" cy="20725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nSpc>
                <a:spcPts val="1680"/>
              </a:lnSpc>
            </a:pPr>
            <a:r>
              <a:rPr lang="en-US" sz="1050" b="1" dirty="0">
                <a:solidFill>
                  <a:schemeClr val="accent1"/>
                </a:solidFill>
                <a:latin typeface="Montserrat" panose="00000500000000000000" pitchFamily="50" charset="0"/>
              </a:rPr>
              <a:t>PROJECT A</a:t>
            </a:r>
            <a:endParaRPr lang="en-US" sz="900" b="1" dirty="0">
              <a:solidFill>
                <a:schemeClr val="accent1"/>
              </a:solidFill>
              <a:latin typeface="Montserrat" panose="00000500000000000000" pitchFamily="50" charset="0"/>
            </a:endParaRPr>
          </a:p>
        </p:txBody>
      </p:sp>
      <p:sp>
        <p:nvSpPr>
          <p:cNvPr id="87" name="Rectangle 86">
            <a:extLst>
              <a:ext uri="{FF2B5EF4-FFF2-40B4-BE49-F238E27FC236}">
                <a16:creationId xmlns:a16="http://schemas.microsoft.com/office/drawing/2014/main" id="{3E2D2588-F390-CFF7-C189-485D839AFA44}"/>
              </a:ext>
            </a:extLst>
          </p:cNvPr>
          <p:cNvSpPr/>
          <p:nvPr/>
        </p:nvSpPr>
        <p:spPr>
          <a:xfrm>
            <a:off x="10761663" y="4065341"/>
            <a:ext cx="1064678" cy="20725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nSpc>
                <a:spcPts val="1680"/>
              </a:lnSpc>
            </a:pPr>
            <a:r>
              <a:rPr lang="en-US" sz="1050" dirty="0">
                <a:solidFill>
                  <a:schemeClr val="tx2"/>
                </a:solidFill>
                <a:latin typeface="Montserrat" panose="00000500000000000000" pitchFamily="50" charset="0"/>
              </a:rPr>
              <a:t>PROJECT B</a:t>
            </a:r>
            <a:endParaRPr lang="en-US" sz="900" dirty="0">
              <a:solidFill>
                <a:schemeClr val="tx2"/>
              </a:solidFill>
              <a:latin typeface="Montserrat" panose="00000500000000000000" pitchFamily="50" charset="0"/>
            </a:endParaRPr>
          </a:p>
        </p:txBody>
      </p:sp>
      <p:sp>
        <p:nvSpPr>
          <p:cNvPr id="88" name="Rectangle 87">
            <a:extLst>
              <a:ext uri="{FF2B5EF4-FFF2-40B4-BE49-F238E27FC236}">
                <a16:creationId xmlns:a16="http://schemas.microsoft.com/office/drawing/2014/main" id="{B1FCE1D3-2701-9A1E-ECB1-BF801F8FD1C1}"/>
              </a:ext>
            </a:extLst>
          </p:cNvPr>
          <p:cNvSpPr/>
          <p:nvPr/>
        </p:nvSpPr>
        <p:spPr>
          <a:xfrm>
            <a:off x="10761663" y="5004817"/>
            <a:ext cx="1064678" cy="20725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nSpc>
                <a:spcPts val="1680"/>
              </a:lnSpc>
            </a:pPr>
            <a:r>
              <a:rPr lang="en-US" sz="1050" dirty="0">
                <a:solidFill>
                  <a:schemeClr val="tx2"/>
                </a:solidFill>
                <a:latin typeface="Montserrat" panose="00000500000000000000" pitchFamily="50" charset="0"/>
              </a:rPr>
              <a:t>PROJECT C</a:t>
            </a:r>
            <a:endParaRPr lang="en-US" sz="900" dirty="0">
              <a:solidFill>
                <a:schemeClr val="tx2"/>
              </a:solidFill>
              <a:latin typeface="Montserrat" panose="00000500000000000000" pitchFamily="50" charset="0"/>
            </a:endParaRPr>
          </a:p>
        </p:txBody>
      </p:sp>
      <p:grpSp>
        <p:nvGrpSpPr>
          <p:cNvPr id="13" name="Group 12">
            <a:extLst>
              <a:ext uri="{FF2B5EF4-FFF2-40B4-BE49-F238E27FC236}">
                <a16:creationId xmlns:a16="http://schemas.microsoft.com/office/drawing/2014/main" id="{AC4D7AB9-353E-EA27-41A7-8304DBF4EC17}"/>
              </a:ext>
            </a:extLst>
          </p:cNvPr>
          <p:cNvGrpSpPr/>
          <p:nvPr/>
        </p:nvGrpSpPr>
        <p:grpSpPr>
          <a:xfrm>
            <a:off x="7561650" y="3009287"/>
            <a:ext cx="3021618" cy="2734485"/>
            <a:chOff x="7561650" y="3009287"/>
            <a:chExt cx="3021618" cy="2734485"/>
          </a:xfrm>
        </p:grpSpPr>
        <p:sp>
          <p:nvSpPr>
            <p:cNvPr id="71" name="Oval 70">
              <a:extLst>
                <a:ext uri="{FF2B5EF4-FFF2-40B4-BE49-F238E27FC236}">
                  <a16:creationId xmlns:a16="http://schemas.microsoft.com/office/drawing/2014/main" id="{923D0077-67A8-788E-0CD0-A10BFE436320}"/>
                </a:ext>
              </a:extLst>
            </p:cNvPr>
            <p:cNvSpPr/>
            <p:nvPr/>
          </p:nvSpPr>
          <p:spPr>
            <a:xfrm>
              <a:off x="7561650" y="5597774"/>
              <a:ext cx="145998" cy="145998"/>
            </a:xfrm>
            <a:prstGeom prst="ellipse">
              <a:avLst/>
            </a:prstGeom>
            <a:solidFill>
              <a:schemeClr val="accent1"/>
            </a:solidFill>
            <a:ln>
              <a:noFill/>
            </a:ln>
            <a:effectLst>
              <a:outerShdw blurRad="228600" dist="88900" dir="2700000" algn="tl" rotWithShape="0">
                <a:schemeClr val="accent1">
                  <a:lumMod val="7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A"/>
            </a:p>
          </p:txBody>
        </p:sp>
        <p:sp>
          <p:nvSpPr>
            <p:cNvPr id="75" name="Oval 74">
              <a:extLst>
                <a:ext uri="{FF2B5EF4-FFF2-40B4-BE49-F238E27FC236}">
                  <a16:creationId xmlns:a16="http://schemas.microsoft.com/office/drawing/2014/main" id="{4CA9AF0B-2481-8EE0-A4BF-D5A321909E11}"/>
                </a:ext>
              </a:extLst>
            </p:cNvPr>
            <p:cNvSpPr/>
            <p:nvPr/>
          </p:nvSpPr>
          <p:spPr>
            <a:xfrm>
              <a:off x="10437270" y="3009287"/>
              <a:ext cx="145998" cy="145998"/>
            </a:xfrm>
            <a:prstGeom prst="ellipse">
              <a:avLst/>
            </a:prstGeom>
            <a:solidFill>
              <a:schemeClr val="accent1"/>
            </a:solidFill>
            <a:ln>
              <a:noFill/>
            </a:ln>
            <a:effectLst>
              <a:outerShdw blurRad="228600" dist="88900" dir="2700000" algn="tl" rotWithShape="0">
                <a:schemeClr val="accent1">
                  <a:lumMod val="7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A"/>
            </a:p>
          </p:txBody>
        </p:sp>
        <p:cxnSp>
          <p:nvCxnSpPr>
            <p:cNvPr id="78" name="Straight Connector 77">
              <a:extLst>
                <a:ext uri="{FF2B5EF4-FFF2-40B4-BE49-F238E27FC236}">
                  <a16:creationId xmlns:a16="http://schemas.microsoft.com/office/drawing/2014/main" id="{6FAB9F72-5C10-C079-EB7E-E195FB991CD9}"/>
                </a:ext>
              </a:extLst>
            </p:cNvPr>
            <p:cNvCxnSpPr>
              <a:stCxn id="71" idx="7"/>
              <a:endCxn id="75" idx="3"/>
            </p:cNvCxnSpPr>
            <p:nvPr/>
          </p:nvCxnSpPr>
          <p:spPr>
            <a:xfrm flipV="1">
              <a:off x="7686267" y="3133904"/>
              <a:ext cx="2772384" cy="2485251"/>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45860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arn(outHorizontal)">
                                      <p:cBhvr>
                                        <p:cTn id="7" dur="1000"/>
                                        <p:tgtEl>
                                          <p:spTgt spid="35"/>
                                        </p:tgtEl>
                                      </p:cBhvr>
                                    </p:animEffect>
                                  </p:childTnLst>
                                </p:cTn>
                              </p:par>
                              <p:par>
                                <p:cTn id="8" presetID="16" presetClass="entr" presetSubtype="42"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barn(outHorizontal)">
                                      <p:cBhvr>
                                        <p:cTn id="10" dur="1000"/>
                                        <p:tgtEl>
                                          <p:spTgt spid="56"/>
                                        </p:tgtEl>
                                      </p:cBhvr>
                                    </p:animEffect>
                                  </p:childTnLst>
                                </p:cTn>
                              </p:par>
                              <p:par>
                                <p:cTn id="11" presetID="16" presetClass="entr" presetSubtype="37"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barn(outVertical)">
                                      <p:cBhvr>
                                        <p:cTn id="13" dur="1000"/>
                                        <p:tgtEl>
                                          <p:spTgt spid="34"/>
                                        </p:tgtEl>
                                      </p:cBhvr>
                                    </p:animEffect>
                                  </p:childTnLst>
                                </p:cTn>
                              </p:par>
                              <p:par>
                                <p:cTn id="14" presetID="16" presetClass="entr" presetSubtype="37" fill="hold" nodeType="with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barn(outVertical)">
                                      <p:cBhvr>
                                        <p:cTn id="16" dur="1000"/>
                                        <p:tgtEl>
                                          <p:spTgt spid="57"/>
                                        </p:tgtEl>
                                      </p:cBhvr>
                                    </p:animEffect>
                                  </p:childTnLst>
                                </p:cTn>
                              </p:par>
                              <p:par>
                                <p:cTn id="17" presetID="42" presetClass="entr" presetSubtype="0" fill="hold" grpId="0" nodeType="withEffect">
                                  <p:stCondLst>
                                    <p:cond delay="5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50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par>
                                <p:cTn id="27" presetID="22" presetClass="entr" presetSubtype="4" fill="hold" nodeType="withEffect">
                                  <p:stCondLst>
                                    <p:cond delay="200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1500"/>
                                        <p:tgtEl>
                                          <p:spTgt spid="6"/>
                                        </p:tgtEl>
                                      </p:cBhvr>
                                    </p:animEffect>
                                  </p:childTnLst>
                                </p:cTn>
                              </p:par>
                              <p:par>
                                <p:cTn id="30" presetID="22" presetClass="entr" presetSubtype="8" fill="hold" nodeType="withEffect">
                                  <p:stCondLst>
                                    <p:cond delay="200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1500"/>
                                        <p:tgtEl>
                                          <p:spTgt spid="4"/>
                                        </p:tgtEl>
                                      </p:cBhvr>
                                    </p:animEffect>
                                  </p:childTnLst>
                                </p:cTn>
                              </p:par>
                              <p:par>
                                <p:cTn id="33" presetID="22" presetClass="entr" presetSubtype="8" fill="hold" nodeType="withEffect">
                                  <p:stCondLst>
                                    <p:cond delay="200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1500"/>
                                        <p:tgtEl>
                                          <p:spTgt spid="5"/>
                                        </p:tgtEl>
                                      </p:cBhvr>
                                    </p:animEffect>
                                  </p:childTnLst>
                                </p:cTn>
                              </p:par>
                              <p:par>
                                <p:cTn id="36" presetID="22" presetClass="entr" presetSubtype="4" fill="hold" nodeType="withEffect">
                                  <p:stCondLst>
                                    <p:cond delay="2000"/>
                                  </p:stCondLst>
                                  <p:childTnLst>
                                    <p:set>
                                      <p:cBhvr>
                                        <p:cTn id="37" dur="1" fill="hold">
                                          <p:stCondLst>
                                            <p:cond delay="0"/>
                                          </p:stCondLst>
                                        </p:cTn>
                                        <p:tgtEl>
                                          <p:spTgt spid="13"/>
                                        </p:tgtEl>
                                        <p:attrNameLst>
                                          <p:attrName>style.visibility</p:attrName>
                                        </p:attrNameLst>
                                      </p:cBhvr>
                                      <p:to>
                                        <p:strVal val="visible"/>
                                      </p:to>
                                    </p:set>
                                    <p:animEffect transition="in" filter="wipe(down)">
                                      <p:cBhvr>
                                        <p:cTn id="38" dur="1500"/>
                                        <p:tgtEl>
                                          <p:spTgt spid="13"/>
                                        </p:tgtEl>
                                      </p:cBhvr>
                                    </p:animEffect>
                                  </p:childTnLst>
                                </p:cTn>
                              </p:par>
                              <p:par>
                                <p:cTn id="39" presetID="22" presetClass="entr" presetSubtype="8" fill="hold" nodeType="withEffect">
                                  <p:stCondLst>
                                    <p:cond delay="2000"/>
                                  </p:stCondLst>
                                  <p:childTnLst>
                                    <p:set>
                                      <p:cBhvr>
                                        <p:cTn id="40" dur="1" fill="hold">
                                          <p:stCondLst>
                                            <p:cond delay="0"/>
                                          </p:stCondLst>
                                        </p:cTn>
                                        <p:tgtEl>
                                          <p:spTgt spid="11"/>
                                        </p:tgtEl>
                                        <p:attrNameLst>
                                          <p:attrName>style.visibility</p:attrName>
                                        </p:attrNameLst>
                                      </p:cBhvr>
                                      <p:to>
                                        <p:strVal val="visible"/>
                                      </p:to>
                                    </p:set>
                                    <p:animEffect transition="in" filter="wipe(left)">
                                      <p:cBhvr>
                                        <p:cTn id="41" dur="1500"/>
                                        <p:tgtEl>
                                          <p:spTgt spid="11"/>
                                        </p:tgtEl>
                                      </p:cBhvr>
                                    </p:animEffect>
                                  </p:childTnLst>
                                </p:cTn>
                              </p:par>
                              <p:par>
                                <p:cTn id="42" presetID="23" presetClass="entr" presetSubtype="16" fill="hold" grpId="0" nodeType="withEffect">
                                  <p:stCondLst>
                                    <p:cond delay="3000"/>
                                  </p:stCondLst>
                                  <p:childTnLst>
                                    <p:set>
                                      <p:cBhvr>
                                        <p:cTn id="43" dur="1" fill="hold">
                                          <p:stCondLst>
                                            <p:cond delay="0"/>
                                          </p:stCondLst>
                                        </p:cTn>
                                        <p:tgtEl>
                                          <p:spTgt spid="49"/>
                                        </p:tgtEl>
                                        <p:attrNameLst>
                                          <p:attrName>style.visibility</p:attrName>
                                        </p:attrNameLst>
                                      </p:cBhvr>
                                      <p:to>
                                        <p:strVal val="visible"/>
                                      </p:to>
                                    </p:set>
                                    <p:anim calcmode="lin" valueType="num">
                                      <p:cBhvr>
                                        <p:cTn id="44" dur="1000" fill="hold"/>
                                        <p:tgtEl>
                                          <p:spTgt spid="49"/>
                                        </p:tgtEl>
                                        <p:attrNameLst>
                                          <p:attrName>ppt_w</p:attrName>
                                        </p:attrNameLst>
                                      </p:cBhvr>
                                      <p:tavLst>
                                        <p:tav tm="0">
                                          <p:val>
                                            <p:fltVal val="0"/>
                                          </p:val>
                                        </p:tav>
                                        <p:tav tm="100000">
                                          <p:val>
                                            <p:strVal val="#ppt_w"/>
                                          </p:val>
                                        </p:tav>
                                      </p:tavLst>
                                    </p:anim>
                                    <p:anim calcmode="lin" valueType="num">
                                      <p:cBhvr>
                                        <p:cTn id="45" dur="1000" fill="hold"/>
                                        <p:tgtEl>
                                          <p:spTgt spid="49"/>
                                        </p:tgtEl>
                                        <p:attrNameLst>
                                          <p:attrName>ppt_h</p:attrName>
                                        </p:attrNameLst>
                                      </p:cBhvr>
                                      <p:tavLst>
                                        <p:tav tm="0">
                                          <p:val>
                                            <p:fltVal val="0"/>
                                          </p:val>
                                        </p:tav>
                                        <p:tav tm="100000">
                                          <p:val>
                                            <p:strVal val="#ppt_h"/>
                                          </p:val>
                                        </p:tav>
                                      </p:tavLst>
                                    </p:anim>
                                  </p:childTnLst>
                                </p:cTn>
                              </p:par>
                              <p:par>
                                <p:cTn id="46" presetID="23" presetClass="entr" presetSubtype="16" fill="hold" grpId="0" nodeType="withEffect">
                                  <p:stCondLst>
                                    <p:cond delay="3000"/>
                                  </p:stCondLst>
                                  <p:childTnLst>
                                    <p:set>
                                      <p:cBhvr>
                                        <p:cTn id="47" dur="1" fill="hold">
                                          <p:stCondLst>
                                            <p:cond delay="0"/>
                                          </p:stCondLst>
                                        </p:cTn>
                                        <p:tgtEl>
                                          <p:spTgt spid="48"/>
                                        </p:tgtEl>
                                        <p:attrNameLst>
                                          <p:attrName>style.visibility</p:attrName>
                                        </p:attrNameLst>
                                      </p:cBhvr>
                                      <p:to>
                                        <p:strVal val="visible"/>
                                      </p:to>
                                    </p:set>
                                    <p:anim calcmode="lin" valueType="num">
                                      <p:cBhvr>
                                        <p:cTn id="48" dur="1000" fill="hold"/>
                                        <p:tgtEl>
                                          <p:spTgt spid="48"/>
                                        </p:tgtEl>
                                        <p:attrNameLst>
                                          <p:attrName>ppt_w</p:attrName>
                                        </p:attrNameLst>
                                      </p:cBhvr>
                                      <p:tavLst>
                                        <p:tav tm="0">
                                          <p:val>
                                            <p:fltVal val="0"/>
                                          </p:val>
                                        </p:tav>
                                        <p:tav tm="100000">
                                          <p:val>
                                            <p:strVal val="#ppt_w"/>
                                          </p:val>
                                        </p:tav>
                                      </p:tavLst>
                                    </p:anim>
                                    <p:anim calcmode="lin" valueType="num">
                                      <p:cBhvr>
                                        <p:cTn id="49" dur="1000" fill="hold"/>
                                        <p:tgtEl>
                                          <p:spTgt spid="48"/>
                                        </p:tgtEl>
                                        <p:attrNameLst>
                                          <p:attrName>ppt_h</p:attrName>
                                        </p:attrNameLst>
                                      </p:cBhvr>
                                      <p:tavLst>
                                        <p:tav tm="0">
                                          <p:val>
                                            <p:fltVal val="0"/>
                                          </p:val>
                                        </p:tav>
                                        <p:tav tm="100000">
                                          <p:val>
                                            <p:strVal val="#ppt_h"/>
                                          </p:val>
                                        </p:tav>
                                      </p:tavLst>
                                    </p:anim>
                                  </p:childTnLst>
                                </p:cTn>
                              </p:par>
                              <p:par>
                                <p:cTn id="50" presetID="23" presetClass="entr" presetSubtype="16" fill="hold" grpId="0" nodeType="withEffect">
                                  <p:stCondLst>
                                    <p:cond delay="3000"/>
                                  </p:stCondLst>
                                  <p:childTnLst>
                                    <p:set>
                                      <p:cBhvr>
                                        <p:cTn id="51" dur="1" fill="hold">
                                          <p:stCondLst>
                                            <p:cond delay="0"/>
                                          </p:stCondLst>
                                        </p:cTn>
                                        <p:tgtEl>
                                          <p:spTgt spid="47"/>
                                        </p:tgtEl>
                                        <p:attrNameLst>
                                          <p:attrName>style.visibility</p:attrName>
                                        </p:attrNameLst>
                                      </p:cBhvr>
                                      <p:to>
                                        <p:strVal val="visible"/>
                                      </p:to>
                                    </p:set>
                                    <p:anim calcmode="lin" valueType="num">
                                      <p:cBhvr>
                                        <p:cTn id="52" dur="1000" fill="hold"/>
                                        <p:tgtEl>
                                          <p:spTgt spid="47"/>
                                        </p:tgtEl>
                                        <p:attrNameLst>
                                          <p:attrName>ppt_w</p:attrName>
                                        </p:attrNameLst>
                                      </p:cBhvr>
                                      <p:tavLst>
                                        <p:tav tm="0">
                                          <p:val>
                                            <p:fltVal val="0"/>
                                          </p:val>
                                        </p:tav>
                                        <p:tav tm="100000">
                                          <p:val>
                                            <p:strVal val="#ppt_w"/>
                                          </p:val>
                                        </p:tav>
                                      </p:tavLst>
                                    </p:anim>
                                    <p:anim calcmode="lin" valueType="num">
                                      <p:cBhvr>
                                        <p:cTn id="53" dur="1000" fill="hold"/>
                                        <p:tgtEl>
                                          <p:spTgt spid="47"/>
                                        </p:tgtEl>
                                        <p:attrNameLst>
                                          <p:attrName>ppt_h</p:attrName>
                                        </p:attrNameLst>
                                      </p:cBhvr>
                                      <p:tavLst>
                                        <p:tav tm="0">
                                          <p:val>
                                            <p:fltVal val="0"/>
                                          </p:val>
                                        </p:tav>
                                        <p:tav tm="100000">
                                          <p:val>
                                            <p:strVal val="#ppt_h"/>
                                          </p:val>
                                        </p:tav>
                                      </p:tavLst>
                                    </p:anim>
                                  </p:childTnLst>
                                </p:cTn>
                              </p:par>
                              <p:par>
                                <p:cTn id="54" presetID="23" presetClass="entr" presetSubtype="16" fill="hold" grpId="0" nodeType="withEffect">
                                  <p:stCondLst>
                                    <p:cond delay="3000"/>
                                  </p:stCondLst>
                                  <p:childTnLst>
                                    <p:set>
                                      <p:cBhvr>
                                        <p:cTn id="55" dur="1" fill="hold">
                                          <p:stCondLst>
                                            <p:cond delay="0"/>
                                          </p:stCondLst>
                                        </p:cTn>
                                        <p:tgtEl>
                                          <p:spTgt spid="50"/>
                                        </p:tgtEl>
                                        <p:attrNameLst>
                                          <p:attrName>style.visibility</p:attrName>
                                        </p:attrNameLst>
                                      </p:cBhvr>
                                      <p:to>
                                        <p:strVal val="visible"/>
                                      </p:to>
                                    </p:set>
                                    <p:anim calcmode="lin" valueType="num">
                                      <p:cBhvr>
                                        <p:cTn id="56" dur="1000" fill="hold"/>
                                        <p:tgtEl>
                                          <p:spTgt spid="50"/>
                                        </p:tgtEl>
                                        <p:attrNameLst>
                                          <p:attrName>ppt_w</p:attrName>
                                        </p:attrNameLst>
                                      </p:cBhvr>
                                      <p:tavLst>
                                        <p:tav tm="0">
                                          <p:val>
                                            <p:fltVal val="0"/>
                                          </p:val>
                                        </p:tav>
                                        <p:tav tm="100000">
                                          <p:val>
                                            <p:strVal val="#ppt_w"/>
                                          </p:val>
                                        </p:tav>
                                      </p:tavLst>
                                    </p:anim>
                                    <p:anim calcmode="lin" valueType="num">
                                      <p:cBhvr>
                                        <p:cTn id="57" dur="1000" fill="hold"/>
                                        <p:tgtEl>
                                          <p:spTgt spid="50"/>
                                        </p:tgtEl>
                                        <p:attrNameLst>
                                          <p:attrName>ppt_h</p:attrName>
                                        </p:attrNameLst>
                                      </p:cBhvr>
                                      <p:tavLst>
                                        <p:tav tm="0">
                                          <p:val>
                                            <p:fltVal val="0"/>
                                          </p:val>
                                        </p:tav>
                                        <p:tav tm="100000">
                                          <p:val>
                                            <p:strVal val="#ppt_h"/>
                                          </p:val>
                                        </p:tav>
                                      </p:tavLst>
                                    </p:anim>
                                  </p:childTnLst>
                                </p:cTn>
                              </p:par>
                              <p:par>
                                <p:cTn id="58" presetID="23" presetClass="entr" presetSubtype="16" fill="hold" grpId="0" nodeType="withEffect">
                                  <p:stCondLst>
                                    <p:cond delay="3000"/>
                                  </p:stCondLst>
                                  <p:childTnLst>
                                    <p:set>
                                      <p:cBhvr>
                                        <p:cTn id="59" dur="1" fill="hold">
                                          <p:stCondLst>
                                            <p:cond delay="0"/>
                                          </p:stCondLst>
                                        </p:cTn>
                                        <p:tgtEl>
                                          <p:spTgt spid="51"/>
                                        </p:tgtEl>
                                        <p:attrNameLst>
                                          <p:attrName>style.visibility</p:attrName>
                                        </p:attrNameLst>
                                      </p:cBhvr>
                                      <p:to>
                                        <p:strVal val="visible"/>
                                      </p:to>
                                    </p:set>
                                    <p:anim calcmode="lin" valueType="num">
                                      <p:cBhvr>
                                        <p:cTn id="60" dur="1000" fill="hold"/>
                                        <p:tgtEl>
                                          <p:spTgt spid="51"/>
                                        </p:tgtEl>
                                        <p:attrNameLst>
                                          <p:attrName>ppt_w</p:attrName>
                                        </p:attrNameLst>
                                      </p:cBhvr>
                                      <p:tavLst>
                                        <p:tav tm="0">
                                          <p:val>
                                            <p:fltVal val="0"/>
                                          </p:val>
                                        </p:tav>
                                        <p:tav tm="100000">
                                          <p:val>
                                            <p:strVal val="#ppt_w"/>
                                          </p:val>
                                        </p:tav>
                                      </p:tavLst>
                                    </p:anim>
                                    <p:anim calcmode="lin" valueType="num">
                                      <p:cBhvr>
                                        <p:cTn id="61" dur="1000" fill="hold"/>
                                        <p:tgtEl>
                                          <p:spTgt spid="51"/>
                                        </p:tgtEl>
                                        <p:attrNameLst>
                                          <p:attrName>ppt_h</p:attrName>
                                        </p:attrNameLst>
                                      </p:cBhvr>
                                      <p:tavLst>
                                        <p:tav tm="0">
                                          <p:val>
                                            <p:fltVal val="0"/>
                                          </p:val>
                                        </p:tav>
                                        <p:tav tm="100000">
                                          <p:val>
                                            <p:strVal val="#ppt_h"/>
                                          </p:val>
                                        </p:tav>
                                      </p:tavLst>
                                    </p:anim>
                                  </p:childTnLst>
                                </p:cTn>
                              </p:par>
                              <p:par>
                                <p:cTn id="62" presetID="23" presetClass="entr" presetSubtype="16" fill="hold" grpId="0" nodeType="withEffect">
                                  <p:stCondLst>
                                    <p:cond delay="3000"/>
                                  </p:stCondLst>
                                  <p:childTnLst>
                                    <p:set>
                                      <p:cBhvr>
                                        <p:cTn id="63" dur="1" fill="hold">
                                          <p:stCondLst>
                                            <p:cond delay="0"/>
                                          </p:stCondLst>
                                        </p:cTn>
                                        <p:tgtEl>
                                          <p:spTgt spid="52"/>
                                        </p:tgtEl>
                                        <p:attrNameLst>
                                          <p:attrName>style.visibility</p:attrName>
                                        </p:attrNameLst>
                                      </p:cBhvr>
                                      <p:to>
                                        <p:strVal val="visible"/>
                                      </p:to>
                                    </p:set>
                                    <p:anim calcmode="lin" valueType="num">
                                      <p:cBhvr>
                                        <p:cTn id="64" dur="1000" fill="hold"/>
                                        <p:tgtEl>
                                          <p:spTgt spid="52"/>
                                        </p:tgtEl>
                                        <p:attrNameLst>
                                          <p:attrName>ppt_w</p:attrName>
                                        </p:attrNameLst>
                                      </p:cBhvr>
                                      <p:tavLst>
                                        <p:tav tm="0">
                                          <p:val>
                                            <p:fltVal val="0"/>
                                          </p:val>
                                        </p:tav>
                                        <p:tav tm="100000">
                                          <p:val>
                                            <p:strVal val="#ppt_w"/>
                                          </p:val>
                                        </p:tav>
                                      </p:tavLst>
                                    </p:anim>
                                    <p:anim calcmode="lin" valueType="num">
                                      <p:cBhvr>
                                        <p:cTn id="65" dur="1000" fill="hold"/>
                                        <p:tgtEl>
                                          <p:spTgt spid="52"/>
                                        </p:tgtEl>
                                        <p:attrNameLst>
                                          <p:attrName>ppt_h</p:attrName>
                                        </p:attrNameLst>
                                      </p:cBhvr>
                                      <p:tavLst>
                                        <p:tav tm="0">
                                          <p:val>
                                            <p:fltVal val="0"/>
                                          </p:val>
                                        </p:tav>
                                        <p:tav tm="100000">
                                          <p:val>
                                            <p:strVal val="#ppt_h"/>
                                          </p:val>
                                        </p:tav>
                                      </p:tavLst>
                                    </p:anim>
                                  </p:childTnLst>
                                </p:cTn>
                              </p:par>
                              <p:par>
                                <p:cTn id="66" presetID="23" presetClass="entr" presetSubtype="16" fill="hold" grpId="0" nodeType="withEffect">
                                  <p:stCondLst>
                                    <p:cond delay="3000"/>
                                  </p:stCondLst>
                                  <p:childTnLst>
                                    <p:set>
                                      <p:cBhvr>
                                        <p:cTn id="67" dur="1" fill="hold">
                                          <p:stCondLst>
                                            <p:cond delay="0"/>
                                          </p:stCondLst>
                                        </p:cTn>
                                        <p:tgtEl>
                                          <p:spTgt spid="80"/>
                                        </p:tgtEl>
                                        <p:attrNameLst>
                                          <p:attrName>style.visibility</p:attrName>
                                        </p:attrNameLst>
                                      </p:cBhvr>
                                      <p:to>
                                        <p:strVal val="visible"/>
                                      </p:to>
                                    </p:set>
                                    <p:anim calcmode="lin" valueType="num">
                                      <p:cBhvr>
                                        <p:cTn id="68" dur="1000" fill="hold"/>
                                        <p:tgtEl>
                                          <p:spTgt spid="80"/>
                                        </p:tgtEl>
                                        <p:attrNameLst>
                                          <p:attrName>ppt_w</p:attrName>
                                        </p:attrNameLst>
                                      </p:cBhvr>
                                      <p:tavLst>
                                        <p:tav tm="0">
                                          <p:val>
                                            <p:fltVal val="0"/>
                                          </p:val>
                                        </p:tav>
                                        <p:tav tm="100000">
                                          <p:val>
                                            <p:strVal val="#ppt_w"/>
                                          </p:val>
                                        </p:tav>
                                      </p:tavLst>
                                    </p:anim>
                                    <p:anim calcmode="lin" valueType="num">
                                      <p:cBhvr>
                                        <p:cTn id="69" dur="1000" fill="hold"/>
                                        <p:tgtEl>
                                          <p:spTgt spid="80"/>
                                        </p:tgtEl>
                                        <p:attrNameLst>
                                          <p:attrName>ppt_h</p:attrName>
                                        </p:attrNameLst>
                                      </p:cBhvr>
                                      <p:tavLst>
                                        <p:tav tm="0">
                                          <p:val>
                                            <p:fltVal val="0"/>
                                          </p:val>
                                        </p:tav>
                                        <p:tav tm="100000">
                                          <p:val>
                                            <p:strVal val="#ppt_h"/>
                                          </p:val>
                                        </p:tav>
                                      </p:tavLst>
                                    </p:anim>
                                  </p:childTnLst>
                                </p:cTn>
                              </p:par>
                              <p:par>
                                <p:cTn id="70" presetID="23" presetClass="entr" presetSubtype="16" fill="hold" grpId="0" nodeType="withEffect">
                                  <p:stCondLst>
                                    <p:cond delay="3000"/>
                                  </p:stCondLst>
                                  <p:childTnLst>
                                    <p:set>
                                      <p:cBhvr>
                                        <p:cTn id="71" dur="1" fill="hold">
                                          <p:stCondLst>
                                            <p:cond delay="0"/>
                                          </p:stCondLst>
                                        </p:cTn>
                                        <p:tgtEl>
                                          <p:spTgt spid="82"/>
                                        </p:tgtEl>
                                        <p:attrNameLst>
                                          <p:attrName>style.visibility</p:attrName>
                                        </p:attrNameLst>
                                      </p:cBhvr>
                                      <p:to>
                                        <p:strVal val="visible"/>
                                      </p:to>
                                    </p:set>
                                    <p:anim calcmode="lin" valueType="num">
                                      <p:cBhvr>
                                        <p:cTn id="72" dur="1000" fill="hold"/>
                                        <p:tgtEl>
                                          <p:spTgt spid="82"/>
                                        </p:tgtEl>
                                        <p:attrNameLst>
                                          <p:attrName>ppt_w</p:attrName>
                                        </p:attrNameLst>
                                      </p:cBhvr>
                                      <p:tavLst>
                                        <p:tav tm="0">
                                          <p:val>
                                            <p:fltVal val="0"/>
                                          </p:val>
                                        </p:tav>
                                        <p:tav tm="100000">
                                          <p:val>
                                            <p:strVal val="#ppt_w"/>
                                          </p:val>
                                        </p:tav>
                                      </p:tavLst>
                                    </p:anim>
                                    <p:anim calcmode="lin" valueType="num">
                                      <p:cBhvr>
                                        <p:cTn id="73" dur="1000" fill="hold"/>
                                        <p:tgtEl>
                                          <p:spTgt spid="82"/>
                                        </p:tgtEl>
                                        <p:attrNameLst>
                                          <p:attrName>ppt_h</p:attrName>
                                        </p:attrNameLst>
                                      </p:cBhvr>
                                      <p:tavLst>
                                        <p:tav tm="0">
                                          <p:val>
                                            <p:fltVal val="0"/>
                                          </p:val>
                                        </p:tav>
                                        <p:tav tm="100000">
                                          <p:val>
                                            <p:strVal val="#ppt_h"/>
                                          </p:val>
                                        </p:tav>
                                      </p:tavLst>
                                    </p:anim>
                                  </p:childTnLst>
                                </p:cTn>
                              </p:par>
                              <p:par>
                                <p:cTn id="74" presetID="23" presetClass="entr" presetSubtype="16" fill="hold" grpId="0" nodeType="withEffect">
                                  <p:stCondLst>
                                    <p:cond delay="3000"/>
                                  </p:stCondLst>
                                  <p:childTnLst>
                                    <p:set>
                                      <p:cBhvr>
                                        <p:cTn id="75" dur="1" fill="hold">
                                          <p:stCondLst>
                                            <p:cond delay="0"/>
                                          </p:stCondLst>
                                        </p:cTn>
                                        <p:tgtEl>
                                          <p:spTgt spid="81"/>
                                        </p:tgtEl>
                                        <p:attrNameLst>
                                          <p:attrName>style.visibility</p:attrName>
                                        </p:attrNameLst>
                                      </p:cBhvr>
                                      <p:to>
                                        <p:strVal val="visible"/>
                                      </p:to>
                                    </p:set>
                                    <p:anim calcmode="lin" valueType="num">
                                      <p:cBhvr>
                                        <p:cTn id="76" dur="1000" fill="hold"/>
                                        <p:tgtEl>
                                          <p:spTgt spid="81"/>
                                        </p:tgtEl>
                                        <p:attrNameLst>
                                          <p:attrName>ppt_w</p:attrName>
                                        </p:attrNameLst>
                                      </p:cBhvr>
                                      <p:tavLst>
                                        <p:tav tm="0">
                                          <p:val>
                                            <p:fltVal val="0"/>
                                          </p:val>
                                        </p:tav>
                                        <p:tav tm="100000">
                                          <p:val>
                                            <p:strVal val="#ppt_w"/>
                                          </p:val>
                                        </p:tav>
                                      </p:tavLst>
                                    </p:anim>
                                    <p:anim calcmode="lin" valueType="num">
                                      <p:cBhvr>
                                        <p:cTn id="77" dur="1000" fill="hold"/>
                                        <p:tgtEl>
                                          <p:spTgt spid="81"/>
                                        </p:tgtEl>
                                        <p:attrNameLst>
                                          <p:attrName>ppt_h</p:attrName>
                                        </p:attrNameLst>
                                      </p:cBhvr>
                                      <p:tavLst>
                                        <p:tav tm="0">
                                          <p:val>
                                            <p:fltVal val="0"/>
                                          </p:val>
                                        </p:tav>
                                        <p:tav tm="100000">
                                          <p:val>
                                            <p:strVal val="#ppt_h"/>
                                          </p:val>
                                        </p:tav>
                                      </p:tavLst>
                                    </p:anim>
                                  </p:childTnLst>
                                </p:cTn>
                              </p:par>
                              <p:par>
                                <p:cTn id="78" presetID="23" presetClass="entr" presetSubtype="16" fill="hold" grpId="0" nodeType="withEffect">
                                  <p:stCondLst>
                                    <p:cond delay="3000"/>
                                  </p:stCondLst>
                                  <p:childTnLst>
                                    <p:set>
                                      <p:cBhvr>
                                        <p:cTn id="79" dur="1" fill="hold">
                                          <p:stCondLst>
                                            <p:cond delay="0"/>
                                          </p:stCondLst>
                                        </p:cTn>
                                        <p:tgtEl>
                                          <p:spTgt spid="85"/>
                                        </p:tgtEl>
                                        <p:attrNameLst>
                                          <p:attrName>style.visibility</p:attrName>
                                        </p:attrNameLst>
                                      </p:cBhvr>
                                      <p:to>
                                        <p:strVal val="visible"/>
                                      </p:to>
                                    </p:set>
                                    <p:anim calcmode="lin" valueType="num">
                                      <p:cBhvr>
                                        <p:cTn id="80" dur="1000" fill="hold"/>
                                        <p:tgtEl>
                                          <p:spTgt spid="85"/>
                                        </p:tgtEl>
                                        <p:attrNameLst>
                                          <p:attrName>ppt_w</p:attrName>
                                        </p:attrNameLst>
                                      </p:cBhvr>
                                      <p:tavLst>
                                        <p:tav tm="0">
                                          <p:val>
                                            <p:fltVal val="0"/>
                                          </p:val>
                                        </p:tav>
                                        <p:tav tm="100000">
                                          <p:val>
                                            <p:strVal val="#ppt_w"/>
                                          </p:val>
                                        </p:tav>
                                      </p:tavLst>
                                    </p:anim>
                                    <p:anim calcmode="lin" valueType="num">
                                      <p:cBhvr>
                                        <p:cTn id="81" dur="1000" fill="hold"/>
                                        <p:tgtEl>
                                          <p:spTgt spid="85"/>
                                        </p:tgtEl>
                                        <p:attrNameLst>
                                          <p:attrName>ppt_h</p:attrName>
                                        </p:attrNameLst>
                                      </p:cBhvr>
                                      <p:tavLst>
                                        <p:tav tm="0">
                                          <p:val>
                                            <p:fltVal val="0"/>
                                          </p:val>
                                        </p:tav>
                                        <p:tav tm="100000">
                                          <p:val>
                                            <p:strVal val="#ppt_h"/>
                                          </p:val>
                                        </p:tav>
                                      </p:tavLst>
                                    </p:anim>
                                  </p:childTnLst>
                                </p:cTn>
                              </p:par>
                              <p:par>
                                <p:cTn id="82" presetID="23" presetClass="entr" presetSubtype="16" fill="hold" grpId="0" nodeType="withEffect">
                                  <p:stCondLst>
                                    <p:cond delay="3000"/>
                                  </p:stCondLst>
                                  <p:childTnLst>
                                    <p:set>
                                      <p:cBhvr>
                                        <p:cTn id="83" dur="1" fill="hold">
                                          <p:stCondLst>
                                            <p:cond delay="0"/>
                                          </p:stCondLst>
                                        </p:cTn>
                                        <p:tgtEl>
                                          <p:spTgt spid="84"/>
                                        </p:tgtEl>
                                        <p:attrNameLst>
                                          <p:attrName>style.visibility</p:attrName>
                                        </p:attrNameLst>
                                      </p:cBhvr>
                                      <p:to>
                                        <p:strVal val="visible"/>
                                      </p:to>
                                    </p:set>
                                    <p:anim calcmode="lin" valueType="num">
                                      <p:cBhvr>
                                        <p:cTn id="84" dur="1000" fill="hold"/>
                                        <p:tgtEl>
                                          <p:spTgt spid="84"/>
                                        </p:tgtEl>
                                        <p:attrNameLst>
                                          <p:attrName>ppt_w</p:attrName>
                                        </p:attrNameLst>
                                      </p:cBhvr>
                                      <p:tavLst>
                                        <p:tav tm="0">
                                          <p:val>
                                            <p:fltVal val="0"/>
                                          </p:val>
                                        </p:tav>
                                        <p:tav tm="100000">
                                          <p:val>
                                            <p:strVal val="#ppt_w"/>
                                          </p:val>
                                        </p:tav>
                                      </p:tavLst>
                                    </p:anim>
                                    <p:anim calcmode="lin" valueType="num">
                                      <p:cBhvr>
                                        <p:cTn id="85" dur="1000" fill="hold"/>
                                        <p:tgtEl>
                                          <p:spTgt spid="84"/>
                                        </p:tgtEl>
                                        <p:attrNameLst>
                                          <p:attrName>ppt_h</p:attrName>
                                        </p:attrNameLst>
                                      </p:cBhvr>
                                      <p:tavLst>
                                        <p:tav tm="0">
                                          <p:val>
                                            <p:fltVal val="0"/>
                                          </p:val>
                                        </p:tav>
                                        <p:tav tm="100000">
                                          <p:val>
                                            <p:strVal val="#ppt_h"/>
                                          </p:val>
                                        </p:tav>
                                      </p:tavLst>
                                    </p:anim>
                                  </p:childTnLst>
                                </p:cTn>
                              </p:par>
                              <p:par>
                                <p:cTn id="86" presetID="23" presetClass="entr" presetSubtype="16" fill="hold" grpId="0" nodeType="withEffect">
                                  <p:stCondLst>
                                    <p:cond delay="3000"/>
                                  </p:stCondLst>
                                  <p:childTnLst>
                                    <p:set>
                                      <p:cBhvr>
                                        <p:cTn id="87" dur="1" fill="hold">
                                          <p:stCondLst>
                                            <p:cond delay="0"/>
                                          </p:stCondLst>
                                        </p:cTn>
                                        <p:tgtEl>
                                          <p:spTgt spid="83"/>
                                        </p:tgtEl>
                                        <p:attrNameLst>
                                          <p:attrName>style.visibility</p:attrName>
                                        </p:attrNameLst>
                                      </p:cBhvr>
                                      <p:to>
                                        <p:strVal val="visible"/>
                                      </p:to>
                                    </p:set>
                                    <p:anim calcmode="lin" valueType="num">
                                      <p:cBhvr>
                                        <p:cTn id="88" dur="1000" fill="hold"/>
                                        <p:tgtEl>
                                          <p:spTgt spid="83"/>
                                        </p:tgtEl>
                                        <p:attrNameLst>
                                          <p:attrName>ppt_w</p:attrName>
                                        </p:attrNameLst>
                                      </p:cBhvr>
                                      <p:tavLst>
                                        <p:tav tm="0">
                                          <p:val>
                                            <p:fltVal val="0"/>
                                          </p:val>
                                        </p:tav>
                                        <p:tav tm="100000">
                                          <p:val>
                                            <p:strVal val="#ppt_w"/>
                                          </p:val>
                                        </p:tav>
                                      </p:tavLst>
                                    </p:anim>
                                    <p:anim calcmode="lin" valueType="num">
                                      <p:cBhvr>
                                        <p:cTn id="89" dur="1000" fill="hold"/>
                                        <p:tgtEl>
                                          <p:spTgt spid="83"/>
                                        </p:tgtEl>
                                        <p:attrNameLst>
                                          <p:attrName>ppt_h</p:attrName>
                                        </p:attrNameLst>
                                      </p:cBhvr>
                                      <p:tavLst>
                                        <p:tav tm="0">
                                          <p:val>
                                            <p:fltVal val="0"/>
                                          </p:val>
                                        </p:tav>
                                        <p:tav tm="100000">
                                          <p:val>
                                            <p:strVal val="#ppt_h"/>
                                          </p:val>
                                        </p:tav>
                                      </p:tavLst>
                                    </p:anim>
                                  </p:childTnLst>
                                </p:cTn>
                              </p:par>
                              <p:par>
                                <p:cTn id="90" presetID="12" presetClass="entr" presetSubtype="1" fill="hold" grpId="0" nodeType="withEffect">
                                  <p:stCondLst>
                                    <p:cond delay="1000"/>
                                  </p:stCondLst>
                                  <p:childTnLst>
                                    <p:set>
                                      <p:cBhvr>
                                        <p:cTn id="91" dur="1" fill="hold">
                                          <p:stCondLst>
                                            <p:cond delay="0"/>
                                          </p:stCondLst>
                                        </p:cTn>
                                        <p:tgtEl>
                                          <p:spTgt spid="67"/>
                                        </p:tgtEl>
                                        <p:attrNameLst>
                                          <p:attrName>style.visibility</p:attrName>
                                        </p:attrNameLst>
                                      </p:cBhvr>
                                      <p:to>
                                        <p:strVal val="visible"/>
                                      </p:to>
                                    </p:set>
                                    <p:anim calcmode="lin" valueType="num">
                                      <p:cBhvr additive="base">
                                        <p:cTn id="92" dur="1500"/>
                                        <p:tgtEl>
                                          <p:spTgt spid="67"/>
                                        </p:tgtEl>
                                        <p:attrNameLst>
                                          <p:attrName>ppt_y</p:attrName>
                                        </p:attrNameLst>
                                      </p:cBhvr>
                                      <p:tavLst>
                                        <p:tav tm="0">
                                          <p:val>
                                            <p:strVal val="#ppt_y-#ppt_h*1.125000"/>
                                          </p:val>
                                        </p:tav>
                                        <p:tav tm="100000">
                                          <p:val>
                                            <p:strVal val="#ppt_y"/>
                                          </p:val>
                                        </p:tav>
                                      </p:tavLst>
                                    </p:anim>
                                    <p:animEffect transition="in" filter="wipe(down)">
                                      <p:cBhvr>
                                        <p:cTn id="93" dur="1500"/>
                                        <p:tgtEl>
                                          <p:spTgt spid="67"/>
                                        </p:tgtEl>
                                      </p:cBhvr>
                                    </p:animEffect>
                                  </p:childTnLst>
                                </p:cTn>
                              </p:par>
                              <p:par>
                                <p:cTn id="94" presetID="12" presetClass="entr" presetSubtype="1" fill="hold" grpId="0" nodeType="withEffect">
                                  <p:stCondLst>
                                    <p:cond delay="1000"/>
                                  </p:stCondLst>
                                  <p:childTnLst>
                                    <p:set>
                                      <p:cBhvr>
                                        <p:cTn id="95" dur="1" fill="hold">
                                          <p:stCondLst>
                                            <p:cond delay="0"/>
                                          </p:stCondLst>
                                        </p:cTn>
                                        <p:tgtEl>
                                          <p:spTgt spid="68"/>
                                        </p:tgtEl>
                                        <p:attrNameLst>
                                          <p:attrName>style.visibility</p:attrName>
                                        </p:attrNameLst>
                                      </p:cBhvr>
                                      <p:to>
                                        <p:strVal val="visible"/>
                                      </p:to>
                                    </p:set>
                                    <p:anim calcmode="lin" valueType="num">
                                      <p:cBhvr additive="base">
                                        <p:cTn id="96" dur="1500"/>
                                        <p:tgtEl>
                                          <p:spTgt spid="68"/>
                                        </p:tgtEl>
                                        <p:attrNameLst>
                                          <p:attrName>ppt_y</p:attrName>
                                        </p:attrNameLst>
                                      </p:cBhvr>
                                      <p:tavLst>
                                        <p:tav tm="0">
                                          <p:val>
                                            <p:strVal val="#ppt_y-#ppt_h*1.125000"/>
                                          </p:val>
                                        </p:tav>
                                        <p:tav tm="100000">
                                          <p:val>
                                            <p:strVal val="#ppt_y"/>
                                          </p:val>
                                        </p:tav>
                                      </p:tavLst>
                                    </p:anim>
                                    <p:animEffect transition="in" filter="wipe(down)">
                                      <p:cBhvr>
                                        <p:cTn id="97" dur="1500"/>
                                        <p:tgtEl>
                                          <p:spTgt spid="68"/>
                                        </p:tgtEl>
                                      </p:cBhvr>
                                    </p:animEffect>
                                  </p:childTnLst>
                                </p:cTn>
                              </p:par>
                              <p:par>
                                <p:cTn id="98" presetID="12" presetClass="entr" presetSubtype="1" fill="hold" grpId="0" nodeType="withEffect">
                                  <p:stCondLst>
                                    <p:cond delay="1000"/>
                                  </p:stCondLst>
                                  <p:childTnLst>
                                    <p:set>
                                      <p:cBhvr>
                                        <p:cTn id="99" dur="1" fill="hold">
                                          <p:stCondLst>
                                            <p:cond delay="0"/>
                                          </p:stCondLst>
                                        </p:cTn>
                                        <p:tgtEl>
                                          <p:spTgt spid="69"/>
                                        </p:tgtEl>
                                        <p:attrNameLst>
                                          <p:attrName>style.visibility</p:attrName>
                                        </p:attrNameLst>
                                      </p:cBhvr>
                                      <p:to>
                                        <p:strVal val="visible"/>
                                      </p:to>
                                    </p:set>
                                    <p:anim calcmode="lin" valueType="num">
                                      <p:cBhvr additive="base">
                                        <p:cTn id="100" dur="1500"/>
                                        <p:tgtEl>
                                          <p:spTgt spid="69"/>
                                        </p:tgtEl>
                                        <p:attrNameLst>
                                          <p:attrName>ppt_y</p:attrName>
                                        </p:attrNameLst>
                                      </p:cBhvr>
                                      <p:tavLst>
                                        <p:tav tm="0">
                                          <p:val>
                                            <p:strVal val="#ppt_y-#ppt_h*1.125000"/>
                                          </p:val>
                                        </p:tav>
                                        <p:tav tm="100000">
                                          <p:val>
                                            <p:strVal val="#ppt_y"/>
                                          </p:val>
                                        </p:tav>
                                      </p:tavLst>
                                    </p:anim>
                                    <p:animEffect transition="in" filter="wipe(down)">
                                      <p:cBhvr>
                                        <p:cTn id="101" dur="1500"/>
                                        <p:tgtEl>
                                          <p:spTgt spid="69"/>
                                        </p:tgtEl>
                                      </p:cBhvr>
                                    </p:animEffect>
                                  </p:childTnLst>
                                </p:cTn>
                              </p:par>
                              <p:par>
                                <p:cTn id="102" presetID="12" presetClass="entr" presetSubtype="1" fill="hold" grpId="0" nodeType="withEffect">
                                  <p:stCondLst>
                                    <p:cond delay="1000"/>
                                  </p:stCondLst>
                                  <p:childTnLst>
                                    <p:set>
                                      <p:cBhvr>
                                        <p:cTn id="103" dur="1" fill="hold">
                                          <p:stCondLst>
                                            <p:cond delay="0"/>
                                          </p:stCondLst>
                                        </p:cTn>
                                        <p:tgtEl>
                                          <p:spTgt spid="70"/>
                                        </p:tgtEl>
                                        <p:attrNameLst>
                                          <p:attrName>style.visibility</p:attrName>
                                        </p:attrNameLst>
                                      </p:cBhvr>
                                      <p:to>
                                        <p:strVal val="visible"/>
                                      </p:to>
                                    </p:set>
                                    <p:anim calcmode="lin" valueType="num">
                                      <p:cBhvr additive="base">
                                        <p:cTn id="104" dur="1500"/>
                                        <p:tgtEl>
                                          <p:spTgt spid="70"/>
                                        </p:tgtEl>
                                        <p:attrNameLst>
                                          <p:attrName>ppt_y</p:attrName>
                                        </p:attrNameLst>
                                      </p:cBhvr>
                                      <p:tavLst>
                                        <p:tav tm="0">
                                          <p:val>
                                            <p:strVal val="#ppt_y-#ppt_h*1.125000"/>
                                          </p:val>
                                        </p:tav>
                                        <p:tav tm="100000">
                                          <p:val>
                                            <p:strVal val="#ppt_y"/>
                                          </p:val>
                                        </p:tav>
                                      </p:tavLst>
                                    </p:anim>
                                    <p:animEffect transition="in" filter="wipe(down)">
                                      <p:cBhvr>
                                        <p:cTn id="105" dur="1500"/>
                                        <p:tgtEl>
                                          <p:spTgt spid="70"/>
                                        </p:tgtEl>
                                      </p:cBhvr>
                                    </p:animEffect>
                                  </p:childTnLst>
                                </p:cTn>
                              </p:par>
                              <p:par>
                                <p:cTn id="106" presetID="10" presetClass="entr" presetSubtype="0" fill="hold" grpId="0" nodeType="withEffect">
                                  <p:stCondLst>
                                    <p:cond delay="4000"/>
                                  </p:stCondLst>
                                  <p:childTnLst>
                                    <p:set>
                                      <p:cBhvr>
                                        <p:cTn id="107" dur="1" fill="hold">
                                          <p:stCondLst>
                                            <p:cond delay="0"/>
                                          </p:stCondLst>
                                        </p:cTn>
                                        <p:tgtEl>
                                          <p:spTgt spid="53"/>
                                        </p:tgtEl>
                                        <p:attrNameLst>
                                          <p:attrName>style.visibility</p:attrName>
                                        </p:attrNameLst>
                                      </p:cBhvr>
                                      <p:to>
                                        <p:strVal val="visible"/>
                                      </p:to>
                                    </p:set>
                                    <p:animEffect transition="in" filter="fade">
                                      <p:cBhvr>
                                        <p:cTn id="108" dur="1000"/>
                                        <p:tgtEl>
                                          <p:spTgt spid="53"/>
                                        </p:tgtEl>
                                      </p:cBhvr>
                                    </p:animEffect>
                                  </p:childTnLst>
                                </p:cTn>
                              </p:par>
                              <p:par>
                                <p:cTn id="109" presetID="10" presetClass="entr" presetSubtype="0" fill="hold" grpId="0" nodeType="withEffect">
                                  <p:stCondLst>
                                    <p:cond delay="4000"/>
                                  </p:stCondLst>
                                  <p:childTnLst>
                                    <p:set>
                                      <p:cBhvr>
                                        <p:cTn id="110" dur="1" fill="hold">
                                          <p:stCondLst>
                                            <p:cond delay="0"/>
                                          </p:stCondLst>
                                        </p:cTn>
                                        <p:tgtEl>
                                          <p:spTgt spid="54"/>
                                        </p:tgtEl>
                                        <p:attrNameLst>
                                          <p:attrName>style.visibility</p:attrName>
                                        </p:attrNameLst>
                                      </p:cBhvr>
                                      <p:to>
                                        <p:strVal val="visible"/>
                                      </p:to>
                                    </p:set>
                                    <p:animEffect transition="in" filter="fade">
                                      <p:cBhvr>
                                        <p:cTn id="111" dur="1000"/>
                                        <p:tgtEl>
                                          <p:spTgt spid="54"/>
                                        </p:tgtEl>
                                      </p:cBhvr>
                                    </p:animEffect>
                                  </p:childTnLst>
                                </p:cTn>
                              </p:par>
                              <p:par>
                                <p:cTn id="112" presetID="10" presetClass="entr" presetSubtype="0" fill="hold" grpId="0" nodeType="withEffect">
                                  <p:stCondLst>
                                    <p:cond delay="4000"/>
                                  </p:stCondLst>
                                  <p:childTnLst>
                                    <p:set>
                                      <p:cBhvr>
                                        <p:cTn id="113" dur="1" fill="hold">
                                          <p:stCondLst>
                                            <p:cond delay="0"/>
                                          </p:stCondLst>
                                        </p:cTn>
                                        <p:tgtEl>
                                          <p:spTgt spid="55"/>
                                        </p:tgtEl>
                                        <p:attrNameLst>
                                          <p:attrName>style.visibility</p:attrName>
                                        </p:attrNameLst>
                                      </p:cBhvr>
                                      <p:to>
                                        <p:strVal val="visible"/>
                                      </p:to>
                                    </p:set>
                                    <p:animEffect transition="in" filter="fade">
                                      <p:cBhvr>
                                        <p:cTn id="114" dur="1000"/>
                                        <p:tgtEl>
                                          <p:spTgt spid="55"/>
                                        </p:tgtEl>
                                      </p:cBhvr>
                                    </p:animEffect>
                                  </p:childTnLst>
                                </p:cTn>
                              </p:par>
                              <p:par>
                                <p:cTn id="115" presetID="10" presetClass="entr" presetSubtype="0" fill="hold" grpId="0" nodeType="withEffect">
                                  <p:stCondLst>
                                    <p:cond delay="4000"/>
                                  </p:stCondLst>
                                  <p:childTnLst>
                                    <p:set>
                                      <p:cBhvr>
                                        <p:cTn id="116" dur="1" fill="hold">
                                          <p:stCondLst>
                                            <p:cond delay="0"/>
                                          </p:stCondLst>
                                        </p:cTn>
                                        <p:tgtEl>
                                          <p:spTgt spid="86"/>
                                        </p:tgtEl>
                                        <p:attrNameLst>
                                          <p:attrName>style.visibility</p:attrName>
                                        </p:attrNameLst>
                                      </p:cBhvr>
                                      <p:to>
                                        <p:strVal val="visible"/>
                                      </p:to>
                                    </p:set>
                                    <p:animEffect transition="in" filter="fade">
                                      <p:cBhvr>
                                        <p:cTn id="117" dur="1000"/>
                                        <p:tgtEl>
                                          <p:spTgt spid="86"/>
                                        </p:tgtEl>
                                      </p:cBhvr>
                                    </p:animEffect>
                                  </p:childTnLst>
                                </p:cTn>
                              </p:par>
                              <p:par>
                                <p:cTn id="118" presetID="10" presetClass="entr" presetSubtype="0" fill="hold" grpId="0" nodeType="withEffect">
                                  <p:stCondLst>
                                    <p:cond delay="4000"/>
                                  </p:stCondLst>
                                  <p:childTnLst>
                                    <p:set>
                                      <p:cBhvr>
                                        <p:cTn id="119" dur="1" fill="hold">
                                          <p:stCondLst>
                                            <p:cond delay="0"/>
                                          </p:stCondLst>
                                        </p:cTn>
                                        <p:tgtEl>
                                          <p:spTgt spid="87"/>
                                        </p:tgtEl>
                                        <p:attrNameLst>
                                          <p:attrName>style.visibility</p:attrName>
                                        </p:attrNameLst>
                                      </p:cBhvr>
                                      <p:to>
                                        <p:strVal val="visible"/>
                                      </p:to>
                                    </p:set>
                                    <p:animEffect transition="in" filter="fade">
                                      <p:cBhvr>
                                        <p:cTn id="120" dur="1000"/>
                                        <p:tgtEl>
                                          <p:spTgt spid="87"/>
                                        </p:tgtEl>
                                      </p:cBhvr>
                                    </p:animEffect>
                                  </p:childTnLst>
                                </p:cTn>
                              </p:par>
                              <p:par>
                                <p:cTn id="121" presetID="10" presetClass="entr" presetSubtype="0" fill="hold" grpId="0" nodeType="withEffect">
                                  <p:stCondLst>
                                    <p:cond delay="4000"/>
                                  </p:stCondLst>
                                  <p:childTnLst>
                                    <p:set>
                                      <p:cBhvr>
                                        <p:cTn id="122" dur="1" fill="hold">
                                          <p:stCondLst>
                                            <p:cond delay="0"/>
                                          </p:stCondLst>
                                        </p:cTn>
                                        <p:tgtEl>
                                          <p:spTgt spid="88"/>
                                        </p:tgtEl>
                                        <p:attrNameLst>
                                          <p:attrName>style.visibility</p:attrName>
                                        </p:attrNameLst>
                                      </p:cBhvr>
                                      <p:to>
                                        <p:strVal val="visible"/>
                                      </p:to>
                                    </p:set>
                                    <p:animEffect transition="in" filter="fade">
                                      <p:cBhvr>
                                        <p:cTn id="123" dur="10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9" grpId="0" animBg="1"/>
      <p:bldP spid="47" grpId="0" animBg="1"/>
      <p:bldP spid="48" grpId="0" animBg="1"/>
      <p:bldP spid="50" grpId="0" animBg="1"/>
      <p:bldP spid="51" grpId="0" animBg="1"/>
      <p:bldP spid="52" grpId="0" animBg="1"/>
      <p:bldP spid="53" grpId="0"/>
      <p:bldP spid="54" grpId="0"/>
      <p:bldP spid="55" grpId="0"/>
      <p:bldP spid="67" grpId="0"/>
      <p:bldP spid="68" grpId="0"/>
      <p:bldP spid="69" grpId="0"/>
      <p:bldP spid="70" grpId="0"/>
      <p:bldP spid="80" grpId="0" animBg="1"/>
      <p:bldP spid="81" grpId="0" animBg="1"/>
      <p:bldP spid="82" grpId="0" animBg="1"/>
      <p:bldP spid="83" grpId="0" animBg="1"/>
      <p:bldP spid="84" grpId="0" animBg="1"/>
      <p:bldP spid="85" grpId="0" animBg="1"/>
      <p:bldP spid="86" grpId="0"/>
      <p:bldP spid="87" grpId="0"/>
      <p:bldP spid="8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1802BA-D08B-48F3-98F3-87FB8E4BF79A}"/>
              </a:ext>
            </a:extLst>
          </p:cNvPr>
          <p:cNvSpPr txBox="1"/>
          <p:nvPr/>
        </p:nvSpPr>
        <p:spPr>
          <a:xfrm>
            <a:off x="4043996" y="486545"/>
            <a:ext cx="4104009" cy="553998"/>
          </a:xfrm>
          <a:prstGeom prst="rect">
            <a:avLst/>
          </a:prstGeom>
          <a:noFill/>
        </p:spPr>
        <p:txBody>
          <a:bodyPr wrap="none" rtlCol="0">
            <a:spAutoFit/>
          </a:bodyPr>
          <a:lstStyle/>
          <a:p>
            <a:pPr algn="ctr"/>
            <a:r>
              <a:rPr lang="en-US" sz="3000" dirty="0">
                <a:solidFill>
                  <a:schemeClr val="tx2">
                    <a:lumMod val="60000"/>
                    <a:lumOff val="40000"/>
                  </a:schemeClr>
                </a:solidFill>
                <a:latin typeface="Montserrat" panose="00000500000000000000" pitchFamily="50" charset="0"/>
              </a:rPr>
              <a:t>Annual Budget Plan</a:t>
            </a:r>
          </a:p>
        </p:txBody>
      </p:sp>
      <p:sp>
        <p:nvSpPr>
          <p:cNvPr id="3" name="Rectangle: Rounded Corners 2">
            <a:extLst>
              <a:ext uri="{FF2B5EF4-FFF2-40B4-BE49-F238E27FC236}">
                <a16:creationId xmlns:a16="http://schemas.microsoft.com/office/drawing/2014/main" id="{F5680CD8-2C11-4972-A1CE-3E53171047B5}"/>
              </a:ext>
            </a:extLst>
          </p:cNvPr>
          <p:cNvSpPr/>
          <p:nvPr/>
        </p:nvSpPr>
        <p:spPr>
          <a:xfrm>
            <a:off x="740229" y="2216716"/>
            <a:ext cx="10711542" cy="561794"/>
          </a:xfrm>
          <a:prstGeom prst="roundRect">
            <a:avLst>
              <a:gd name="adj" fmla="val 50000"/>
            </a:avLst>
          </a:prstGeom>
          <a:solidFill>
            <a:schemeClr val="bg1">
              <a:alpha val="8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ontserrat" panose="00000500000000000000" pitchFamily="50" charset="0"/>
              </a:rPr>
              <a:t>Revenue</a:t>
            </a:r>
          </a:p>
        </p:txBody>
      </p:sp>
      <p:sp>
        <p:nvSpPr>
          <p:cNvPr id="6" name="Rectangle: Rounded Corners 5">
            <a:extLst>
              <a:ext uri="{FF2B5EF4-FFF2-40B4-BE49-F238E27FC236}">
                <a16:creationId xmlns:a16="http://schemas.microsoft.com/office/drawing/2014/main" id="{891EE1E1-CF74-4772-8388-249F8F4A8063}"/>
              </a:ext>
            </a:extLst>
          </p:cNvPr>
          <p:cNvSpPr/>
          <p:nvPr/>
        </p:nvSpPr>
        <p:spPr>
          <a:xfrm>
            <a:off x="740229" y="2915533"/>
            <a:ext cx="10711542" cy="561794"/>
          </a:xfrm>
          <a:prstGeom prst="roundRect">
            <a:avLst>
              <a:gd name="adj" fmla="val 50000"/>
            </a:avLst>
          </a:prstGeom>
          <a:solidFill>
            <a:schemeClr val="bg1">
              <a:alpha val="8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ontserrat" panose="00000500000000000000" pitchFamily="50" charset="0"/>
              </a:rPr>
              <a:t>Expenses</a:t>
            </a:r>
          </a:p>
        </p:txBody>
      </p:sp>
      <p:sp>
        <p:nvSpPr>
          <p:cNvPr id="7" name="Rectangle: Rounded Corners 6">
            <a:extLst>
              <a:ext uri="{FF2B5EF4-FFF2-40B4-BE49-F238E27FC236}">
                <a16:creationId xmlns:a16="http://schemas.microsoft.com/office/drawing/2014/main" id="{150E06E7-2AB0-4310-A065-BAFF04F3547B}"/>
              </a:ext>
            </a:extLst>
          </p:cNvPr>
          <p:cNvSpPr/>
          <p:nvPr/>
        </p:nvSpPr>
        <p:spPr>
          <a:xfrm>
            <a:off x="740229" y="3614350"/>
            <a:ext cx="10711542" cy="561794"/>
          </a:xfrm>
          <a:prstGeom prst="roundRect">
            <a:avLst>
              <a:gd name="adj" fmla="val 50000"/>
            </a:avLst>
          </a:prstGeom>
          <a:solidFill>
            <a:schemeClr val="bg1">
              <a:alpha val="8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tx1"/>
                </a:solidFill>
                <a:latin typeface="Montserrat" panose="00000500000000000000" pitchFamily="50" charset="0"/>
              </a:rPr>
              <a:t>Net Profit</a:t>
            </a:r>
          </a:p>
        </p:txBody>
      </p:sp>
      <p:grpSp>
        <p:nvGrpSpPr>
          <p:cNvPr id="15" name="Group 14">
            <a:extLst>
              <a:ext uri="{FF2B5EF4-FFF2-40B4-BE49-F238E27FC236}">
                <a16:creationId xmlns:a16="http://schemas.microsoft.com/office/drawing/2014/main" id="{B4CACCC3-471E-4FF7-9BA5-6E13ACA06E65}"/>
              </a:ext>
            </a:extLst>
          </p:cNvPr>
          <p:cNvGrpSpPr/>
          <p:nvPr/>
        </p:nvGrpSpPr>
        <p:grpSpPr>
          <a:xfrm>
            <a:off x="4533947" y="1451769"/>
            <a:ext cx="5188368" cy="4767262"/>
            <a:chOff x="4533947" y="1480457"/>
            <a:chExt cx="5188368" cy="4905829"/>
          </a:xfrm>
        </p:grpSpPr>
        <p:cxnSp>
          <p:nvCxnSpPr>
            <p:cNvPr id="17" name="Straight Connector 16">
              <a:extLst>
                <a:ext uri="{FF2B5EF4-FFF2-40B4-BE49-F238E27FC236}">
                  <a16:creationId xmlns:a16="http://schemas.microsoft.com/office/drawing/2014/main" id="{A3134013-88CB-4FB4-B0EA-D28B12684525}"/>
                </a:ext>
              </a:extLst>
            </p:cNvPr>
            <p:cNvCxnSpPr/>
            <p:nvPr/>
          </p:nvCxnSpPr>
          <p:spPr>
            <a:xfrm>
              <a:off x="9722315" y="1480457"/>
              <a:ext cx="0" cy="4905829"/>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A28785D-F86A-49B9-9252-AE432C7DC6DF}"/>
                </a:ext>
              </a:extLst>
            </p:cNvPr>
            <p:cNvCxnSpPr/>
            <p:nvPr/>
          </p:nvCxnSpPr>
          <p:spPr>
            <a:xfrm>
              <a:off x="7992859" y="1480457"/>
              <a:ext cx="0" cy="4905829"/>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7EA654B-DE7F-41C5-988B-FFBE08F0A6B3}"/>
                </a:ext>
              </a:extLst>
            </p:cNvPr>
            <p:cNvCxnSpPr/>
            <p:nvPr/>
          </p:nvCxnSpPr>
          <p:spPr>
            <a:xfrm>
              <a:off x="6263403" y="1480457"/>
              <a:ext cx="0" cy="4905829"/>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FE149F7-1DF5-4813-B61B-B4FD6718488E}"/>
                </a:ext>
              </a:extLst>
            </p:cNvPr>
            <p:cNvCxnSpPr/>
            <p:nvPr/>
          </p:nvCxnSpPr>
          <p:spPr>
            <a:xfrm>
              <a:off x="4533947" y="1480457"/>
              <a:ext cx="0" cy="4905829"/>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21" name="Rectangle: Rounded Corners 20">
            <a:extLst>
              <a:ext uri="{FF2B5EF4-FFF2-40B4-BE49-F238E27FC236}">
                <a16:creationId xmlns:a16="http://schemas.microsoft.com/office/drawing/2014/main" id="{ACE6BDCE-1120-4864-9CD3-2C908242C6ED}"/>
              </a:ext>
            </a:extLst>
          </p:cNvPr>
          <p:cNvSpPr/>
          <p:nvPr/>
        </p:nvSpPr>
        <p:spPr>
          <a:xfrm>
            <a:off x="740229" y="4586870"/>
            <a:ext cx="10711542" cy="561794"/>
          </a:xfrm>
          <a:prstGeom prst="roundRect">
            <a:avLst>
              <a:gd name="adj" fmla="val 50000"/>
            </a:avLst>
          </a:prstGeom>
          <a:solidFill>
            <a:schemeClr val="accent1">
              <a:alpha val="1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b="1" dirty="0">
                <a:solidFill>
                  <a:schemeClr val="accent1"/>
                </a:solidFill>
                <a:latin typeface="Montserrat" panose="00000500000000000000" pitchFamily="50" charset="0"/>
              </a:rPr>
              <a:t>Revenue</a:t>
            </a:r>
          </a:p>
        </p:txBody>
      </p:sp>
      <p:sp>
        <p:nvSpPr>
          <p:cNvPr id="22" name="Rectangle: Rounded Corners 21">
            <a:extLst>
              <a:ext uri="{FF2B5EF4-FFF2-40B4-BE49-F238E27FC236}">
                <a16:creationId xmlns:a16="http://schemas.microsoft.com/office/drawing/2014/main" id="{C33FB23E-0309-4025-96C3-78F8CAD0D75E}"/>
              </a:ext>
            </a:extLst>
          </p:cNvPr>
          <p:cNvSpPr/>
          <p:nvPr/>
        </p:nvSpPr>
        <p:spPr>
          <a:xfrm>
            <a:off x="740229" y="5559390"/>
            <a:ext cx="10711542" cy="561794"/>
          </a:xfrm>
          <a:prstGeom prst="roundRect">
            <a:avLst>
              <a:gd name="adj" fmla="val 50000"/>
            </a:avLst>
          </a:prstGeom>
          <a:solidFill>
            <a:schemeClr val="accent2">
              <a:alpha val="1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b="1" dirty="0">
                <a:solidFill>
                  <a:schemeClr val="accent2"/>
                </a:solidFill>
                <a:latin typeface="Montserrat" panose="00000500000000000000" pitchFamily="50" charset="0"/>
              </a:rPr>
              <a:t>General &amp; Administration Expenses</a:t>
            </a:r>
          </a:p>
        </p:txBody>
      </p:sp>
      <p:sp>
        <p:nvSpPr>
          <p:cNvPr id="23" name="Rectangle 22">
            <a:extLst>
              <a:ext uri="{FF2B5EF4-FFF2-40B4-BE49-F238E27FC236}">
                <a16:creationId xmlns:a16="http://schemas.microsoft.com/office/drawing/2014/main" id="{222BAD28-1F4A-4BB6-ACFD-65BFF450310F}"/>
              </a:ext>
            </a:extLst>
          </p:cNvPr>
          <p:cNvSpPr/>
          <p:nvPr/>
        </p:nvSpPr>
        <p:spPr>
          <a:xfrm>
            <a:off x="812148" y="1471487"/>
            <a:ext cx="3793715" cy="56179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680"/>
              </a:lnSpc>
            </a:pPr>
            <a:r>
              <a:rPr lang="en-US" sz="1400" b="1" dirty="0">
                <a:solidFill>
                  <a:schemeClr val="tx2">
                    <a:lumMod val="60000"/>
                    <a:lumOff val="40000"/>
                  </a:schemeClr>
                </a:solidFill>
                <a:latin typeface="Montserrat" panose="00000500000000000000" pitchFamily="50" charset="0"/>
              </a:rPr>
              <a:t>COMPANY XYZ</a:t>
            </a:r>
            <a:endParaRPr lang="en-US" sz="1100" dirty="0">
              <a:solidFill>
                <a:schemeClr val="tx2">
                  <a:lumMod val="60000"/>
                  <a:lumOff val="40000"/>
                </a:schemeClr>
              </a:solidFill>
              <a:latin typeface="Montserrat" panose="00000500000000000000" pitchFamily="50" charset="0"/>
            </a:endParaRPr>
          </a:p>
        </p:txBody>
      </p:sp>
      <p:sp>
        <p:nvSpPr>
          <p:cNvPr id="24" name="Rectangle 23">
            <a:extLst>
              <a:ext uri="{FF2B5EF4-FFF2-40B4-BE49-F238E27FC236}">
                <a16:creationId xmlns:a16="http://schemas.microsoft.com/office/drawing/2014/main" id="{6B5ABACC-3D34-4EE6-9E50-4B26C3AEF272}"/>
              </a:ext>
            </a:extLst>
          </p:cNvPr>
          <p:cNvSpPr/>
          <p:nvPr/>
        </p:nvSpPr>
        <p:spPr>
          <a:xfrm>
            <a:off x="4533945" y="1471487"/>
            <a:ext cx="1729454" cy="56179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80"/>
              </a:lnSpc>
            </a:pPr>
            <a:r>
              <a:rPr lang="en-US" sz="1100" b="1" dirty="0">
                <a:solidFill>
                  <a:schemeClr val="tx2"/>
                </a:solidFill>
                <a:latin typeface="Montserrat" panose="00000500000000000000" pitchFamily="50" charset="0"/>
              </a:rPr>
              <a:t>Annual Budget</a:t>
            </a:r>
          </a:p>
          <a:p>
            <a:pPr algn="ctr">
              <a:lnSpc>
                <a:spcPts val="1680"/>
              </a:lnSpc>
            </a:pPr>
            <a:r>
              <a:rPr lang="en-US" sz="1100" b="1" dirty="0">
                <a:solidFill>
                  <a:schemeClr val="tx2"/>
                </a:solidFill>
                <a:latin typeface="Montserrat" panose="00000500000000000000" pitchFamily="50" charset="0"/>
              </a:rPr>
              <a:t>Year 1 – Year 2</a:t>
            </a:r>
          </a:p>
        </p:txBody>
      </p:sp>
      <p:sp>
        <p:nvSpPr>
          <p:cNvPr id="25" name="Rectangle 24">
            <a:extLst>
              <a:ext uri="{FF2B5EF4-FFF2-40B4-BE49-F238E27FC236}">
                <a16:creationId xmlns:a16="http://schemas.microsoft.com/office/drawing/2014/main" id="{E27FE3A1-E6C3-4644-B489-B2748761EBFF}"/>
              </a:ext>
            </a:extLst>
          </p:cNvPr>
          <p:cNvSpPr/>
          <p:nvPr/>
        </p:nvSpPr>
        <p:spPr>
          <a:xfrm>
            <a:off x="6263403" y="1471487"/>
            <a:ext cx="1729454" cy="56179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80"/>
              </a:lnSpc>
            </a:pPr>
            <a:r>
              <a:rPr lang="en-US" sz="1100" b="1" dirty="0">
                <a:solidFill>
                  <a:schemeClr val="tx2"/>
                </a:solidFill>
                <a:latin typeface="Montserrat" panose="00000500000000000000" pitchFamily="50" charset="0"/>
              </a:rPr>
              <a:t>Actual</a:t>
            </a:r>
          </a:p>
          <a:p>
            <a:pPr algn="ctr">
              <a:lnSpc>
                <a:spcPts val="1680"/>
              </a:lnSpc>
            </a:pPr>
            <a:r>
              <a:rPr lang="en-US" sz="1100" b="1" dirty="0">
                <a:solidFill>
                  <a:schemeClr val="tx2"/>
                </a:solidFill>
                <a:latin typeface="Montserrat" panose="00000500000000000000" pitchFamily="50" charset="0"/>
              </a:rPr>
              <a:t>Year 1 – Year 2</a:t>
            </a:r>
          </a:p>
        </p:txBody>
      </p:sp>
      <p:sp>
        <p:nvSpPr>
          <p:cNvPr id="26" name="Rectangle 25">
            <a:extLst>
              <a:ext uri="{FF2B5EF4-FFF2-40B4-BE49-F238E27FC236}">
                <a16:creationId xmlns:a16="http://schemas.microsoft.com/office/drawing/2014/main" id="{29244A4F-91AD-489A-A245-6CA802606961}"/>
              </a:ext>
            </a:extLst>
          </p:cNvPr>
          <p:cNvSpPr/>
          <p:nvPr/>
        </p:nvSpPr>
        <p:spPr>
          <a:xfrm>
            <a:off x="7992860" y="1471487"/>
            <a:ext cx="1729454" cy="56179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80"/>
              </a:lnSpc>
            </a:pPr>
            <a:r>
              <a:rPr lang="en-US" sz="1100" b="1" dirty="0">
                <a:solidFill>
                  <a:schemeClr val="tx2"/>
                </a:solidFill>
                <a:latin typeface="Montserrat" panose="00000500000000000000" pitchFamily="50" charset="0"/>
              </a:rPr>
              <a:t>Variance</a:t>
            </a:r>
          </a:p>
          <a:p>
            <a:pPr algn="ctr">
              <a:lnSpc>
                <a:spcPts val="1680"/>
              </a:lnSpc>
            </a:pPr>
            <a:r>
              <a:rPr lang="en-US" sz="1100" b="1" dirty="0">
                <a:solidFill>
                  <a:schemeClr val="tx2"/>
                </a:solidFill>
                <a:latin typeface="Montserrat" panose="00000500000000000000" pitchFamily="50" charset="0"/>
              </a:rPr>
              <a:t>(Budget vs Actual)</a:t>
            </a:r>
          </a:p>
        </p:txBody>
      </p:sp>
      <p:sp>
        <p:nvSpPr>
          <p:cNvPr id="27" name="Rectangle 26">
            <a:extLst>
              <a:ext uri="{FF2B5EF4-FFF2-40B4-BE49-F238E27FC236}">
                <a16:creationId xmlns:a16="http://schemas.microsoft.com/office/drawing/2014/main" id="{E8C6CBBA-8C53-4ADE-9EEF-D4C6865FC50E}"/>
              </a:ext>
            </a:extLst>
          </p:cNvPr>
          <p:cNvSpPr/>
          <p:nvPr/>
        </p:nvSpPr>
        <p:spPr>
          <a:xfrm>
            <a:off x="9722312" y="1471487"/>
            <a:ext cx="1729454" cy="56179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80"/>
              </a:lnSpc>
            </a:pPr>
            <a:r>
              <a:rPr lang="en-US" sz="1100" b="1" dirty="0">
                <a:solidFill>
                  <a:schemeClr val="tx2"/>
                </a:solidFill>
                <a:latin typeface="Montserrat" panose="00000500000000000000" pitchFamily="50" charset="0"/>
              </a:rPr>
              <a:t>Variance</a:t>
            </a:r>
          </a:p>
          <a:p>
            <a:pPr algn="ctr">
              <a:lnSpc>
                <a:spcPts val="1680"/>
              </a:lnSpc>
            </a:pPr>
            <a:r>
              <a:rPr lang="en-US" sz="1100" b="1" dirty="0">
                <a:solidFill>
                  <a:schemeClr val="tx2"/>
                </a:solidFill>
                <a:latin typeface="Montserrat" panose="00000500000000000000" pitchFamily="50" charset="0"/>
              </a:rPr>
              <a:t>(Budget vs Actual)</a:t>
            </a:r>
          </a:p>
        </p:txBody>
      </p:sp>
      <p:sp>
        <p:nvSpPr>
          <p:cNvPr id="28" name="Rectangle 27">
            <a:extLst>
              <a:ext uri="{FF2B5EF4-FFF2-40B4-BE49-F238E27FC236}">
                <a16:creationId xmlns:a16="http://schemas.microsoft.com/office/drawing/2014/main" id="{36B883C2-0BBC-4B90-AAF7-E22E075628B3}"/>
              </a:ext>
            </a:extLst>
          </p:cNvPr>
          <p:cNvSpPr/>
          <p:nvPr/>
        </p:nvSpPr>
        <p:spPr>
          <a:xfrm>
            <a:off x="4533945" y="2323101"/>
            <a:ext cx="1729454" cy="34902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100" dirty="0">
                <a:solidFill>
                  <a:schemeClr val="tx2"/>
                </a:solidFill>
                <a:latin typeface="Montserrat" panose="00000500000000000000" pitchFamily="50" charset="0"/>
              </a:rPr>
              <a:t>$50,000</a:t>
            </a:r>
          </a:p>
        </p:txBody>
      </p:sp>
      <p:sp>
        <p:nvSpPr>
          <p:cNvPr id="29" name="Rectangle 28">
            <a:extLst>
              <a:ext uri="{FF2B5EF4-FFF2-40B4-BE49-F238E27FC236}">
                <a16:creationId xmlns:a16="http://schemas.microsoft.com/office/drawing/2014/main" id="{A5B7E04C-B77C-4C3D-A219-3577634D7D82}"/>
              </a:ext>
            </a:extLst>
          </p:cNvPr>
          <p:cNvSpPr/>
          <p:nvPr/>
        </p:nvSpPr>
        <p:spPr>
          <a:xfrm>
            <a:off x="6263403" y="2323101"/>
            <a:ext cx="1729454" cy="34902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100" dirty="0">
                <a:solidFill>
                  <a:schemeClr val="tx2"/>
                </a:solidFill>
                <a:latin typeface="Montserrat" panose="00000500000000000000" pitchFamily="50" charset="0"/>
              </a:rPr>
              <a:t>$51,231</a:t>
            </a:r>
          </a:p>
        </p:txBody>
      </p:sp>
      <p:sp>
        <p:nvSpPr>
          <p:cNvPr id="30" name="Rectangle 29">
            <a:extLst>
              <a:ext uri="{FF2B5EF4-FFF2-40B4-BE49-F238E27FC236}">
                <a16:creationId xmlns:a16="http://schemas.microsoft.com/office/drawing/2014/main" id="{A15912CB-B44F-4CD2-BFC1-A36F53DF0E7B}"/>
              </a:ext>
            </a:extLst>
          </p:cNvPr>
          <p:cNvSpPr/>
          <p:nvPr/>
        </p:nvSpPr>
        <p:spPr>
          <a:xfrm>
            <a:off x="7992860" y="2323101"/>
            <a:ext cx="1729454" cy="34902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100" dirty="0">
                <a:solidFill>
                  <a:schemeClr val="tx2"/>
                </a:solidFill>
                <a:latin typeface="Montserrat" panose="00000500000000000000" pitchFamily="50" charset="0"/>
              </a:rPr>
              <a:t>$1,231</a:t>
            </a:r>
          </a:p>
        </p:txBody>
      </p:sp>
      <p:sp>
        <p:nvSpPr>
          <p:cNvPr id="31" name="Rectangle 30">
            <a:extLst>
              <a:ext uri="{FF2B5EF4-FFF2-40B4-BE49-F238E27FC236}">
                <a16:creationId xmlns:a16="http://schemas.microsoft.com/office/drawing/2014/main" id="{E9464529-1268-4161-979E-3F25EF0BF6E3}"/>
              </a:ext>
            </a:extLst>
          </p:cNvPr>
          <p:cNvSpPr/>
          <p:nvPr/>
        </p:nvSpPr>
        <p:spPr>
          <a:xfrm>
            <a:off x="9722312" y="2323101"/>
            <a:ext cx="1729454" cy="34902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100" dirty="0">
                <a:solidFill>
                  <a:schemeClr val="tx2"/>
                </a:solidFill>
                <a:latin typeface="Montserrat" panose="00000500000000000000" pitchFamily="50" charset="0"/>
              </a:rPr>
              <a:t>2.46%</a:t>
            </a:r>
          </a:p>
        </p:txBody>
      </p:sp>
      <p:sp>
        <p:nvSpPr>
          <p:cNvPr id="32" name="Rectangle 31">
            <a:extLst>
              <a:ext uri="{FF2B5EF4-FFF2-40B4-BE49-F238E27FC236}">
                <a16:creationId xmlns:a16="http://schemas.microsoft.com/office/drawing/2014/main" id="{61972224-8812-4772-8178-22AD48DAE8C5}"/>
              </a:ext>
            </a:extLst>
          </p:cNvPr>
          <p:cNvSpPr/>
          <p:nvPr/>
        </p:nvSpPr>
        <p:spPr>
          <a:xfrm>
            <a:off x="4533945" y="3021918"/>
            <a:ext cx="1729454" cy="34902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100" dirty="0">
                <a:solidFill>
                  <a:schemeClr val="tx2"/>
                </a:solidFill>
                <a:latin typeface="Montserrat" panose="00000500000000000000" pitchFamily="50" charset="0"/>
              </a:rPr>
              <a:t>$38,000</a:t>
            </a:r>
          </a:p>
        </p:txBody>
      </p:sp>
      <p:sp>
        <p:nvSpPr>
          <p:cNvPr id="33" name="Rectangle 32">
            <a:extLst>
              <a:ext uri="{FF2B5EF4-FFF2-40B4-BE49-F238E27FC236}">
                <a16:creationId xmlns:a16="http://schemas.microsoft.com/office/drawing/2014/main" id="{ED5300C3-8B86-4051-877C-AE674B78698F}"/>
              </a:ext>
            </a:extLst>
          </p:cNvPr>
          <p:cNvSpPr/>
          <p:nvPr/>
        </p:nvSpPr>
        <p:spPr>
          <a:xfrm>
            <a:off x="6263403" y="3021918"/>
            <a:ext cx="1729454" cy="34902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100" dirty="0">
                <a:solidFill>
                  <a:schemeClr val="tx2"/>
                </a:solidFill>
                <a:latin typeface="Montserrat" panose="00000500000000000000" pitchFamily="50" charset="0"/>
              </a:rPr>
              <a:t>$39,573</a:t>
            </a:r>
          </a:p>
        </p:txBody>
      </p:sp>
      <p:sp>
        <p:nvSpPr>
          <p:cNvPr id="34" name="Rectangle 33">
            <a:extLst>
              <a:ext uri="{FF2B5EF4-FFF2-40B4-BE49-F238E27FC236}">
                <a16:creationId xmlns:a16="http://schemas.microsoft.com/office/drawing/2014/main" id="{635B5C47-327E-4E38-80D0-7853215B801B}"/>
              </a:ext>
            </a:extLst>
          </p:cNvPr>
          <p:cNvSpPr/>
          <p:nvPr/>
        </p:nvSpPr>
        <p:spPr>
          <a:xfrm>
            <a:off x="7992860" y="3021918"/>
            <a:ext cx="1729454" cy="34902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100" dirty="0">
                <a:solidFill>
                  <a:schemeClr val="tx2"/>
                </a:solidFill>
                <a:latin typeface="Montserrat" panose="00000500000000000000" pitchFamily="50" charset="0"/>
              </a:rPr>
              <a:t>$1,573</a:t>
            </a:r>
          </a:p>
        </p:txBody>
      </p:sp>
      <p:sp>
        <p:nvSpPr>
          <p:cNvPr id="35" name="Rectangle 34">
            <a:extLst>
              <a:ext uri="{FF2B5EF4-FFF2-40B4-BE49-F238E27FC236}">
                <a16:creationId xmlns:a16="http://schemas.microsoft.com/office/drawing/2014/main" id="{FBBB7947-DF1D-49CF-B9C0-CA6585B89D24}"/>
              </a:ext>
            </a:extLst>
          </p:cNvPr>
          <p:cNvSpPr/>
          <p:nvPr/>
        </p:nvSpPr>
        <p:spPr>
          <a:xfrm>
            <a:off x="9722312" y="3021918"/>
            <a:ext cx="1729454" cy="34902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100" dirty="0">
                <a:solidFill>
                  <a:schemeClr val="tx2"/>
                </a:solidFill>
                <a:latin typeface="Montserrat" panose="00000500000000000000" pitchFamily="50" charset="0"/>
              </a:rPr>
              <a:t>4.14%</a:t>
            </a:r>
          </a:p>
        </p:txBody>
      </p:sp>
      <p:sp>
        <p:nvSpPr>
          <p:cNvPr id="36" name="Rectangle 35">
            <a:extLst>
              <a:ext uri="{FF2B5EF4-FFF2-40B4-BE49-F238E27FC236}">
                <a16:creationId xmlns:a16="http://schemas.microsoft.com/office/drawing/2014/main" id="{6E2C18B4-57DE-42A1-B016-9B39C6EF6EBF}"/>
              </a:ext>
            </a:extLst>
          </p:cNvPr>
          <p:cNvSpPr/>
          <p:nvPr/>
        </p:nvSpPr>
        <p:spPr>
          <a:xfrm>
            <a:off x="4533945" y="3720735"/>
            <a:ext cx="1729454" cy="34902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100" b="1" dirty="0">
                <a:solidFill>
                  <a:schemeClr val="tx2"/>
                </a:solidFill>
                <a:latin typeface="Montserrat" panose="00000500000000000000" pitchFamily="50" charset="0"/>
              </a:rPr>
              <a:t>$12,000</a:t>
            </a:r>
          </a:p>
        </p:txBody>
      </p:sp>
      <p:sp>
        <p:nvSpPr>
          <p:cNvPr id="37" name="Rectangle 36">
            <a:extLst>
              <a:ext uri="{FF2B5EF4-FFF2-40B4-BE49-F238E27FC236}">
                <a16:creationId xmlns:a16="http://schemas.microsoft.com/office/drawing/2014/main" id="{A1D23F2A-AC21-41A4-8889-228A468F348B}"/>
              </a:ext>
            </a:extLst>
          </p:cNvPr>
          <p:cNvSpPr/>
          <p:nvPr/>
        </p:nvSpPr>
        <p:spPr>
          <a:xfrm>
            <a:off x="6263403" y="3720735"/>
            <a:ext cx="1729454" cy="34902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100" b="1" dirty="0">
                <a:solidFill>
                  <a:schemeClr val="tx2"/>
                </a:solidFill>
                <a:latin typeface="Montserrat" panose="00000500000000000000" pitchFamily="50" charset="0"/>
              </a:rPr>
              <a:t>$11,658</a:t>
            </a:r>
          </a:p>
        </p:txBody>
      </p:sp>
      <p:sp>
        <p:nvSpPr>
          <p:cNvPr id="38" name="Rectangle 37">
            <a:extLst>
              <a:ext uri="{FF2B5EF4-FFF2-40B4-BE49-F238E27FC236}">
                <a16:creationId xmlns:a16="http://schemas.microsoft.com/office/drawing/2014/main" id="{3DF7C6D3-7D4F-467E-82DC-4DDE5AB67470}"/>
              </a:ext>
            </a:extLst>
          </p:cNvPr>
          <p:cNvSpPr/>
          <p:nvPr/>
        </p:nvSpPr>
        <p:spPr>
          <a:xfrm>
            <a:off x="7992860" y="3720735"/>
            <a:ext cx="1729454" cy="34902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100" b="1" dirty="0">
                <a:solidFill>
                  <a:schemeClr val="tx2"/>
                </a:solidFill>
                <a:latin typeface="Montserrat" panose="00000500000000000000" pitchFamily="50" charset="0"/>
              </a:rPr>
              <a:t>$342</a:t>
            </a:r>
          </a:p>
        </p:txBody>
      </p:sp>
      <p:sp>
        <p:nvSpPr>
          <p:cNvPr id="39" name="Rectangle 38">
            <a:extLst>
              <a:ext uri="{FF2B5EF4-FFF2-40B4-BE49-F238E27FC236}">
                <a16:creationId xmlns:a16="http://schemas.microsoft.com/office/drawing/2014/main" id="{8A3235A0-AF4D-4807-A232-C6C2DBF334A1}"/>
              </a:ext>
            </a:extLst>
          </p:cNvPr>
          <p:cNvSpPr/>
          <p:nvPr/>
        </p:nvSpPr>
        <p:spPr>
          <a:xfrm>
            <a:off x="9722312" y="3720735"/>
            <a:ext cx="1729454" cy="34902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100" b="1" dirty="0">
                <a:solidFill>
                  <a:schemeClr val="tx2"/>
                </a:solidFill>
                <a:latin typeface="Montserrat" panose="00000500000000000000" pitchFamily="50" charset="0"/>
              </a:rPr>
              <a:t>2.85%</a:t>
            </a:r>
          </a:p>
        </p:txBody>
      </p:sp>
      <p:sp>
        <p:nvSpPr>
          <p:cNvPr id="40" name="Rectangle 39">
            <a:extLst>
              <a:ext uri="{FF2B5EF4-FFF2-40B4-BE49-F238E27FC236}">
                <a16:creationId xmlns:a16="http://schemas.microsoft.com/office/drawing/2014/main" id="{01129571-139C-4318-B389-005685FFD75C}"/>
              </a:ext>
            </a:extLst>
          </p:cNvPr>
          <p:cNvSpPr/>
          <p:nvPr/>
        </p:nvSpPr>
        <p:spPr>
          <a:xfrm>
            <a:off x="4533945" y="4693255"/>
            <a:ext cx="1729454" cy="34902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100" dirty="0">
                <a:solidFill>
                  <a:schemeClr val="accent1"/>
                </a:solidFill>
                <a:latin typeface="Montserrat" panose="00000500000000000000" pitchFamily="50" charset="0"/>
              </a:rPr>
              <a:t>$50,000</a:t>
            </a:r>
          </a:p>
        </p:txBody>
      </p:sp>
      <p:sp>
        <p:nvSpPr>
          <p:cNvPr id="41" name="Rectangle 40">
            <a:extLst>
              <a:ext uri="{FF2B5EF4-FFF2-40B4-BE49-F238E27FC236}">
                <a16:creationId xmlns:a16="http://schemas.microsoft.com/office/drawing/2014/main" id="{B9486AD2-FE05-4D48-986D-62ED9164690E}"/>
              </a:ext>
            </a:extLst>
          </p:cNvPr>
          <p:cNvSpPr/>
          <p:nvPr/>
        </p:nvSpPr>
        <p:spPr>
          <a:xfrm>
            <a:off x="6263403" y="4693255"/>
            <a:ext cx="1729454" cy="34902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100" dirty="0">
                <a:solidFill>
                  <a:schemeClr val="accent1"/>
                </a:solidFill>
                <a:latin typeface="Montserrat" panose="00000500000000000000" pitchFamily="50" charset="0"/>
              </a:rPr>
              <a:t>$51,231</a:t>
            </a:r>
          </a:p>
        </p:txBody>
      </p:sp>
      <p:sp>
        <p:nvSpPr>
          <p:cNvPr id="42" name="Rectangle 41">
            <a:extLst>
              <a:ext uri="{FF2B5EF4-FFF2-40B4-BE49-F238E27FC236}">
                <a16:creationId xmlns:a16="http://schemas.microsoft.com/office/drawing/2014/main" id="{6749FE09-D67B-4212-958A-5A99FDB879A0}"/>
              </a:ext>
            </a:extLst>
          </p:cNvPr>
          <p:cNvSpPr/>
          <p:nvPr/>
        </p:nvSpPr>
        <p:spPr>
          <a:xfrm>
            <a:off x="7992860" y="4693255"/>
            <a:ext cx="1729454" cy="34902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100" dirty="0">
                <a:solidFill>
                  <a:schemeClr val="accent1"/>
                </a:solidFill>
                <a:latin typeface="Montserrat" panose="00000500000000000000" pitchFamily="50" charset="0"/>
              </a:rPr>
              <a:t>$1,231</a:t>
            </a:r>
          </a:p>
        </p:txBody>
      </p:sp>
      <p:sp>
        <p:nvSpPr>
          <p:cNvPr id="43" name="Rectangle 42">
            <a:extLst>
              <a:ext uri="{FF2B5EF4-FFF2-40B4-BE49-F238E27FC236}">
                <a16:creationId xmlns:a16="http://schemas.microsoft.com/office/drawing/2014/main" id="{A7980E55-B38C-4268-B44D-EA6E392E8A16}"/>
              </a:ext>
            </a:extLst>
          </p:cNvPr>
          <p:cNvSpPr/>
          <p:nvPr/>
        </p:nvSpPr>
        <p:spPr>
          <a:xfrm>
            <a:off x="9722312" y="4693255"/>
            <a:ext cx="1729454" cy="34902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100" dirty="0">
                <a:solidFill>
                  <a:schemeClr val="accent1"/>
                </a:solidFill>
                <a:latin typeface="Montserrat" panose="00000500000000000000" pitchFamily="50" charset="0"/>
              </a:rPr>
              <a:t>2.46%</a:t>
            </a:r>
          </a:p>
        </p:txBody>
      </p:sp>
      <p:sp>
        <p:nvSpPr>
          <p:cNvPr id="44" name="Rectangle 43">
            <a:extLst>
              <a:ext uri="{FF2B5EF4-FFF2-40B4-BE49-F238E27FC236}">
                <a16:creationId xmlns:a16="http://schemas.microsoft.com/office/drawing/2014/main" id="{66BE90FD-00AA-4280-B6B9-302F858E0DDA}"/>
              </a:ext>
            </a:extLst>
          </p:cNvPr>
          <p:cNvSpPr/>
          <p:nvPr/>
        </p:nvSpPr>
        <p:spPr>
          <a:xfrm>
            <a:off x="4533945" y="5665775"/>
            <a:ext cx="1729454" cy="34902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100" dirty="0">
                <a:solidFill>
                  <a:schemeClr val="accent2"/>
                </a:solidFill>
                <a:latin typeface="Montserrat" panose="00000500000000000000" pitchFamily="50" charset="0"/>
              </a:rPr>
              <a:t>$24,000</a:t>
            </a:r>
          </a:p>
        </p:txBody>
      </p:sp>
      <p:sp>
        <p:nvSpPr>
          <p:cNvPr id="45" name="Rectangle 44">
            <a:extLst>
              <a:ext uri="{FF2B5EF4-FFF2-40B4-BE49-F238E27FC236}">
                <a16:creationId xmlns:a16="http://schemas.microsoft.com/office/drawing/2014/main" id="{5B362853-BBB5-4FC1-899E-166430F9C21B}"/>
              </a:ext>
            </a:extLst>
          </p:cNvPr>
          <p:cNvSpPr/>
          <p:nvPr/>
        </p:nvSpPr>
        <p:spPr>
          <a:xfrm>
            <a:off x="6263403" y="5665775"/>
            <a:ext cx="1729454" cy="34902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100" dirty="0">
                <a:solidFill>
                  <a:schemeClr val="accent2"/>
                </a:solidFill>
                <a:latin typeface="Montserrat" panose="00000500000000000000" pitchFamily="50" charset="0"/>
              </a:rPr>
              <a:t>$24,808</a:t>
            </a:r>
          </a:p>
        </p:txBody>
      </p:sp>
      <p:sp>
        <p:nvSpPr>
          <p:cNvPr id="46" name="Rectangle 45">
            <a:extLst>
              <a:ext uri="{FF2B5EF4-FFF2-40B4-BE49-F238E27FC236}">
                <a16:creationId xmlns:a16="http://schemas.microsoft.com/office/drawing/2014/main" id="{A3018449-8264-4CE1-8F52-65A4E97E4FFB}"/>
              </a:ext>
            </a:extLst>
          </p:cNvPr>
          <p:cNvSpPr/>
          <p:nvPr/>
        </p:nvSpPr>
        <p:spPr>
          <a:xfrm>
            <a:off x="7992860" y="5665775"/>
            <a:ext cx="1729454" cy="34902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100" dirty="0">
                <a:solidFill>
                  <a:schemeClr val="accent2"/>
                </a:solidFill>
                <a:latin typeface="Montserrat" panose="00000500000000000000" pitchFamily="50" charset="0"/>
              </a:rPr>
              <a:t>$808</a:t>
            </a:r>
          </a:p>
        </p:txBody>
      </p:sp>
      <p:sp>
        <p:nvSpPr>
          <p:cNvPr id="47" name="Rectangle 46">
            <a:extLst>
              <a:ext uri="{FF2B5EF4-FFF2-40B4-BE49-F238E27FC236}">
                <a16:creationId xmlns:a16="http://schemas.microsoft.com/office/drawing/2014/main" id="{467B8878-24B8-4F20-8E30-A0541A37E595}"/>
              </a:ext>
            </a:extLst>
          </p:cNvPr>
          <p:cNvSpPr/>
          <p:nvPr/>
        </p:nvSpPr>
        <p:spPr>
          <a:xfrm>
            <a:off x="9722312" y="5665775"/>
            <a:ext cx="1729454" cy="34902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100" dirty="0">
                <a:solidFill>
                  <a:schemeClr val="accent2"/>
                </a:solidFill>
                <a:latin typeface="Montserrat" panose="00000500000000000000" pitchFamily="50" charset="0"/>
              </a:rPr>
              <a:t>3.37%</a:t>
            </a:r>
          </a:p>
        </p:txBody>
      </p:sp>
    </p:spTree>
    <p:extLst>
      <p:ext uri="{BB962C8B-B14F-4D97-AF65-F5344CB8AC3E}">
        <p14:creationId xmlns:p14="http://schemas.microsoft.com/office/powerpoint/2010/main" val="1686045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2000"/>
                                        <p:tgtEl>
                                          <p:spTgt spid="3"/>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outVertical)">
                                      <p:cBhvr>
                                        <p:cTn id="10" dur="2000"/>
                                        <p:tgtEl>
                                          <p:spTgt spid="6"/>
                                        </p:tgtEl>
                                      </p:cBhvr>
                                    </p:animEffect>
                                  </p:childTnLst>
                                </p:cTn>
                              </p:par>
                              <p:par>
                                <p:cTn id="11" presetID="16" presetClass="entr" presetSubtype="37"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outVertical)">
                                      <p:cBhvr>
                                        <p:cTn id="13" dur="2000"/>
                                        <p:tgtEl>
                                          <p:spTgt spid="7"/>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1000"/>
                                        <p:tgtEl>
                                          <p:spTgt spid="28"/>
                                        </p:tgtEl>
                                      </p:cBhvr>
                                    </p:animEffect>
                                  </p:childTnLst>
                                </p:cTn>
                              </p:par>
                              <p:par>
                                <p:cTn id="17" presetID="10" presetClass="entr" presetSubtype="0" fill="hold" grpId="0" nodeType="withEffect">
                                  <p:stCondLst>
                                    <p:cond delay="150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1000"/>
                                        <p:tgtEl>
                                          <p:spTgt spid="32"/>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1000"/>
                                        <p:tgtEl>
                                          <p:spTgt spid="36"/>
                                        </p:tgtEl>
                                      </p:cBhvr>
                                    </p:animEffect>
                                  </p:childTnLst>
                                </p:cTn>
                              </p:par>
                              <p:par>
                                <p:cTn id="23" presetID="10" presetClass="entr" presetSubtype="0" fill="hold" grpId="0" nodeType="withEffect">
                                  <p:stCondLst>
                                    <p:cond delay="150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1000"/>
                                        <p:tgtEl>
                                          <p:spTgt spid="29"/>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1000"/>
                                        <p:tgtEl>
                                          <p:spTgt spid="33"/>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1000"/>
                                        <p:tgtEl>
                                          <p:spTgt spid="37"/>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1000"/>
                                        <p:tgtEl>
                                          <p:spTgt spid="30"/>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1000"/>
                                        <p:tgtEl>
                                          <p:spTgt spid="34"/>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1000"/>
                                        <p:tgtEl>
                                          <p:spTgt spid="38"/>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1000"/>
                                        <p:tgtEl>
                                          <p:spTgt spid="31"/>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1000"/>
                                        <p:tgtEl>
                                          <p:spTgt spid="35"/>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1000"/>
                                        <p:tgtEl>
                                          <p:spTgt spid="39"/>
                                        </p:tgtEl>
                                      </p:cBhvr>
                                    </p:animEffect>
                                  </p:childTnLst>
                                </p:cTn>
                              </p:par>
                              <p:par>
                                <p:cTn id="50" presetID="12" presetClass="entr" presetSubtype="4" fill="hold" grpId="0" nodeType="withEffect">
                                  <p:stCondLst>
                                    <p:cond delay="1500"/>
                                  </p:stCondLst>
                                  <p:childTnLst>
                                    <p:set>
                                      <p:cBhvr>
                                        <p:cTn id="51" dur="1" fill="hold">
                                          <p:stCondLst>
                                            <p:cond delay="0"/>
                                          </p:stCondLst>
                                        </p:cTn>
                                        <p:tgtEl>
                                          <p:spTgt spid="23"/>
                                        </p:tgtEl>
                                        <p:attrNameLst>
                                          <p:attrName>style.visibility</p:attrName>
                                        </p:attrNameLst>
                                      </p:cBhvr>
                                      <p:to>
                                        <p:strVal val="visible"/>
                                      </p:to>
                                    </p:set>
                                    <p:anim calcmode="lin" valueType="num">
                                      <p:cBhvr additive="base">
                                        <p:cTn id="52" dur="1000"/>
                                        <p:tgtEl>
                                          <p:spTgt spid="23"/>
                                        </p:tgtEl>
                                        <p:attrNameLst>
                                          <p:attrName>ppt_y</p:attrName>
                                        </p:attrNameLst>
                                      </p:cBhvr>
                                      <p:tavLst>
                                        <p:tav tm="0">
                                          <p:val>
                                            <p:strVal val="#ppt_y+#ppt_h*1.125000"/>
                                          </p:val>
                                        </p:tav>
                                        <p:tav tm="100000">
                                          <p:val>
                                            <p:strVal val="#ppt_y"/>
                                          </p:val>
                                        </p:tav>
                                      </p:tavLst>
                                    </p:anim>
                                    <p:animEffect transition="in" filter="wipe(up)">
                                      <p:cBhvr>
                                        <p:cTn id="53" dur="1000"/>
                                        <p:tgtEl>
                                          <p:spTgt spid="23"/>
                                        </p:tgtEl>
                                      </p:cBhvr>
                                    </p:animEffect>
                                  </p:childTnLst>
                                </p:cTn>
                              </p:par>
                              <p:par>
                                <p:cTn id="54" presetID="12" presetClass="entr" presetSubtype="4" fill="hold" grpId="0" nodeType="withEffect">
                                  <p:stCondLst>
                                    <p:cond delay="1500"/>
                                  </p:stCondLst>
                                  <p:childTnLst>
                                    <p:set>
                                      <p:cBhvr>
                                        <p:cTn id="55" dur="1" fill="hold">
                                          <p:stCondLst>
                                            <p:cond delay="0"/>
                                          </p:stCondLst>
                                        </p:cTn>
                                        <p:tgtEl>
                                          <p:spTgt spid="24"/>
                                        </p:tgtEl>
                                        <p:attrNameLst>
                                          <p:attrName>style.visibility</p:attrName>
                                        </p:attrNameLst>
                                      </p:cBhvr>
                                      <p:to>
                                        <p:strVal val="visible"/>
                                      </p:to>
                                    </p:set>
                                    <p:anim calcmode="lin" valueType="num">
                                      <p:cBhvr additive="base">
                                        <p:cTn id="56" dur="1000"/>
                                        <p:tgtEl>
                                          <p:spTgt spid="24"/>
                                        </p:tgtEl>
                                        <p:attrNameLst>
                                          <p:attrName>ppt_y</p:attrName>
                                        </p:attrNameLst>
                                      </p:cBhvr>
                                      <p:tavLst>
                                        <p:tav tm="0">
                                          <p:val>
                                            <p:strVal val="#ppt_y+#ppt_h*1.125000"/>
                                          </p:val>
                                        </p:tav>
                                        <p:tav tm="100000">
                                          <p:val>
                                            <p:strVal val="#ppt_y"/>
                                          </p:val>
                                        </p:tav>
                                      </p:tavLst>
                                    </p:anim>
                                    <p:animEffect transition="in" filter="wipe(up)">
                                      <p:cBhvr>
                                        <p:cTn id="57" dur="1000"/>
                                        <p:tgtEl>
                                          <p:spTgt spid="24"/>
                                        </p:tgtEl>
                                      </p:cBhvr>
                                    </p:animEffect>
                                  </p:childTnLst>
                                </p:cTn>
                              </p:par>
                              <p:par>
                                <p:cTn id="58" presetID="12" presetClass="entr" presetSubtype="4" fill="hold" grpId="0" nodeType="withEffect">
                                  <p:stCondLst>
                                    <p:cond delay="1500"/>
                                  </p:stCondLst>
                                  <p:childTnLst>
                                    <p:set>
                                      <p:cBhvr>
                                        <p:cTn id="59" dur="1" fill="hold">
                                          <p:stCondLst>
                                            <p:cond delay="0"/>
                                          </p:stCondLst>
                                        </p:cTn>
                                        <p:tgtEl>
                                          <p:spTgt spid="25"/>
                                        </p:tgtEl>
                                        <p:attrNameLst>
                                          <p:attrName>style.visibility</p:attrName>
                                        </p:attrNameLst>
                                      </p:cBhvr>
                                      <p:to>
                                        <p:strVal val="visible"/>
                                      </p:to>
                                    </p:set>
                                    <p:anim calcmode="lin" valueType="num">
                                      <p:cBhvr additive="base">
                                        <p:cTn id="60" dur="1000"/>
                                        <p:tgtEl>
                                          <p:spTgt spid="25"/>
                                        </p:tgtEl>
                                        <p:attrNameLst>
                                          <p:attrName>ppt_y</p:attrName>
                                        </p:attrNameLst>
                                      </p:cBhvr>
                                      <p:tavLst>
                                        <p:tav tm="0">
                                          <p:val>
                                            <p:strVal val="#ppt_y+#ppt_h*1.125000"/>
                                          </p:val>
                                        </p:tav>
                                        <p:tav tm="100000">
                                          <p:val>
                                            <p:strVal val="#ppt_y"/>
                                          </p:val>
                                        </p:tav>
                                      </p:tavLst>
                                    </p:anim>
                                    <p:animEffect transition="in" filter="wipe(up)">
                                      <p:cBhvr>
                                        <p:cTn id="61" dur="1000"/>
                                        <p:tgtEl>
                                          <p:spTgt spid="25"/>
                                        </p:tgtEl>
                                      </p:cBhvr>
                                    </p:animEffect>
                                  </p:childTnLst>
                                </p:cTn>
                              </p:par>
                              <p:par>
                                <p:cTn id="62" presetID="12" presetClass="entr" presetSubtype="4" fill="hold" grpId="0" nodeType="withEffect">
                                  <p:stCondLst>
                                    <p:cond delay="1500"/>
                                  </p:stCondLst>
                                  <p:childTnLst>
                                    <p:set>
                                      <p:cBhvr>
                                        <p:cTn id="63" dur="1" fill="hold">
                                          <p:stCondLst>
                                            <p:cond delay="0"/>
                                          </p:stCondLst>
                                        </p:cTn>
                                        <p:tgtEl>
                                          <p:spTgt spid="26"/>
                                        </p:tgtEl>
                                        <p:attrNameLst>
                                          <p:attrName>style.visibility</p:attrName>
                                        </p:attrNameLst>
                                      </p:cBhvr>
                                      <p:to>
                                        <p:strVal val="visible"/>
                                      </p:to>
                                    </p:set>
                                    <p:anim calcmode="lin" valueType="num">
                                      <p:cBhvr additive="base">
                                        <p:cTn id="64" dur="1000"/>
                                        <p:tgtEl>
                                          <p:spTgt spid="26"/>
                                        </p:tgtEl>
                                        <p:attrNameLst>
                                          <p:attrName>ppt_y</p:attrName>
                                        </p:attrNameLst>
                                      </p:cBhvr>
                                      <p:tavLst>
                                        <p:tav tm="0">
                                          <p:val>
                                            <p:strVal val="#ppt_y+#ppt_h*1.125000"/>
                                          </p:val>
                                        </p:tav>
                                        <p:tav tm="100000">
                                          <p:val>
                                            <p:strVal val="#ppt_y"/>
                                          </p:val>
                                        </p:tav>
                                      </p:tavLst>
                                    </p:anim>
                                    <p:animEffect transition="in" filter="wipe(up)">
                                      <p:cBhvr>
                                        <p:cTn id="65" dur="1000"/>
                                        <p:tgtEl>
                                          <p:spTgt spid="26"/>
                                        </p:tgtEl>
                                      </p:cBhvr>
                                    </p:animEffect>
                                  </p:childTnLst>
                                </p:cTn>
                              </p:par>
                              <p:par>
                                <p:cTn id="66" presetID="12" presetClass="entr" presetSubtype="4" fill="hold" grpId="0" nodeType="withEffect">
                                  <p:stCondLst>
                                    <p:cond delay="1500"/>
                                  </p:stCondLst>
                                  <p:childTnLst>
                                    <p:set>
                                      <p:cBhvr>
                                        <p:cTn id="67" dur="1" fill="hold">
                                          <p:stCondLst>
                                            <p:cond delay="0"/>
                                          </p:stCondLst>
                                        </p:cTn>
                                        <p:tgtEl>
                                          <p:spTgt spid="27"/>
                                        </p:tgtEl>
                                        <p:attrNameLst>
                                          <p:attrName>style.visibility</p:attrName>
                                        </p:attrNameLst>
                                      </p:cBhvr>
                                      <p:to>
                                        <p:strVal val="visible"/>
                                      </p:to>
                                    </p:set>
                                    <p:anim calcmode="lin" valueType="num">
                                      <p:cBhvr additive="base">
                                        <p:cTn id="68" dur="1000"/>
                                        <p:tgtEl>
                                          <p:spTgt spid="27"/>
                                        </p:tgtEl>
                                        <p:attrNameLst>
                                          <p:attrName>ppt_y</p:attrName>
                                        </p:attrNameLst>
                                      </p:cBhvr>
                                      <p:tavLst>
                                        <p:tav tm="0">
                                          <p:val>
                                            <p:strVal val="#ppt_y+#ppt_h*1.125000"/>
                                          </p:val>
                                        </p:tav>
                                        <p:tav tm="100000">
                                          <p:val>
                                            <p:strVal val="#ppt_y"/>
                                          </p:val>
                                        </p:tav>
                                      </p:tavLst>
                                    </p:anim>
                                    <p:animEffect transition="in" filter="wipe(up)">
                                      <p:cBhvr>
                                        <p:cTn id="69" dur="1000"/>
                                        <p:tgtEl>
                                          <p:spTgt spid="27"/>
                                        </p:tgtEl>
                                      </p:cBhvr>
                                    </p:animEffect>
                                  </p:childTnLst>
                                </p:cTn>
                              </p:par>
                              <p:par>
                                <p:cTn id="70" presetID="22" presetClass="entr" presetSubtype="1" fill="hold" nodeType="withEffect">
                                  <p:stCondLst>
                                    <p:cond delay="2000"/>
                                  </p:stCondLst>
                                  <p:childTnLst>
                                    <p:set>
                                      <p:cBhvr>
                                        <p:cTn id="71" dur="1" fill="hold">
                                          <p:stCondLst>
                                            <p:cond delay="0"/>
                                          </p:stCondLst>
                                        </p:cTn>
                                        <p:tgtEl>
                                          <p:spTgt spid="15"/>
                                        </p:tgtEl>
                                        <p:attrNameLst>
                                          <p:attrName>style.visibility</p:attrName>
                                        </p:attrNameLst>
                                      </p:cBhvr>
                                      <p:to>
                                        <p:strVal val="visible"/>
                                      </p:to>
                                    </p:set>
                                    <p:animEffect transition="in" filter="wipe(up)">
                                      <p:cBhvr>
                                        <p:cTn id="72" dur="1500"/>
                                        <p:tgtEl>
                                          <p:spTgt spid="15"/>
                                        </p:tgtEl>
                                      </p:cBhvr>
                                    </p:animEffect>
                                  </p:childTnLst>
                                </p:cTn>
                              </p:par>
                              <p:par>
                                <p:cTn id="73" presetID="10" presetClass="entr" presetSubtype="0" fill="hold" grpId="0" nodeType="withEffect">
                                  <p:stCondLst>
                                    <p:cond delay="3000"/>
                                  </p:stCondLst>
                                  <p:childTnLst>
                                    <p:set>
                                      <p:cBhvr>
                                        <p:cTn id="74" dur="1" fill="hold">
                                          <p:stCondLst>
                                            <p:cond delay="0"/>
                                          </p:stCondLst>
                                        </p:cTn>
                                        <p:tgtEl>
                                          <p:spTgt spid="21"/>
                                        </p:tgtEl>
                                        <p:attrNameLst>
                                          <p:attrName>style.visibility</p:attrName>
                                        </p:attrNameLst>
                                      </p:cBhvr>
                                      <p:to>
                                        <p:strVal val="visible"/>
                                      </p:to>
                                    </p:set>
                                    <p:animEffect transition="in" filter="fade">
                                      <p:cBhvr>
                                        <p:cTn id="75" dur="1000"/>
                                        <p:tgtEl>
                                          <p:spTgt spid="21"/>
                                        </p:tgtEl>
                                      </p:cBhvr>
                                    </p:animEffect>
                                  </p:childTnLst>
                                </p:cTn>
                              </p:par>
                              <p:par>
                                <p:cTn id="76" presetID="10" presetClass="entr" presetSubtype="0" fill="hold" grpId="0" nodeType="withEffect">
                                  <p:stCondLst>
                                    <p:cond delay="3000"/>
                                  </p:stCondLst>
                                  <p:childTnLst>
                                    <p:set>
                                      <p:cBhvr>
                                        <p:cTn id="77" dur="1" fill="hold">
                                          <p:stCondLst>
                                            <p:cond delay="0"/>
                                          </p:stCondLst>
                                        </p:cTn>
                                        <p:tgtEl>
                                          <p:spTgt spid="22"/>
                                        </p:tgtEl>
                                        <p:attrNameLst>
                                          <p:attrName>style.visibility</p:attrName>
                                        </p:attrNameLst>
                                      </p:cBhvr>
                                      <p:to>
                                        <p:strVal val="visible"/>
                                      </p:to>
                                    </p:set>
                                    <p:animEffect transition="in" filter="fade">
                                      <p:cBhvr>
                                        <p:cTn id="78" dur="1000"/>
                                        <p:tgtEl>
                                          <p:spTgt spid="22"/>
                                        </p:tgtEl>
                                      </p:cBhvr>
                                    </p:animEffect>
                                  </p:childTnLst>
                                </p:cTn>
                              </p:par>
                              <p:par>
                                <p:cTn id="79" presetID="0" presetClass="path" presetSubtype="0" decel="50000" fill="hold" grpId="1" nodeType="withEffect">
                                  <p:stCondLst>
                                    <p:cond delay="3000"/>
                                  </p:stCondLst>
                                  <p:childTnLst>
                                    <p:animMotion origin="layout" path="M 0 -0.05347 L 0 -2.22222E-6 " pathEditMode="relative" rAng="0" ptsTypes="AA">
                                      <p:cBhvr>
                                        <p:cTn id="80" dur="1500" fill="hold"/>
                                        <p:tgtEl>
                                          <p:spTgt spid="21"/>
                                        </p:tgtEl>
                                        <p:attrNameLst>
                                          <p:attrName>ppt_x</p:attrName>
                                          <p:attrName>ppt_y</p:attrName>
                                        </p:attrNameLst>
                                      </p:cBhvr>
                                      <p:rCtr x="0" y="2662"/>
                                    </p:animMotion>
                                  </p:childTnLst>
                                </p:cTn>
                              </p:par>
                              <p:par>
                                <p:cTn id="81" presetID="0" presetClass="path" presetSubtype="0" decel="50000" fill="hold" grpId="1" nodeType="withEffect">
                                  <p:stCondLst>
                                    <p:cond delay="3000"/>
                                  </p:stCondLst>
                                  <p:childTnLst>
                                    <p:animMotion origin="layout" path="M 0 -0.19167 L 0 -3.7037E-7 " pathEditMode="relative" rAng="0" ptsTypes="AA">
                                      <p:cBhvr>
                                        <p:cTn id="82" dur="1500" fill="hold"/>
                                        <p:tgtEl>
                                          <p:spTgt spid="22"/>
                                        </p:tgtEl>
                                        <p:attrNameLst>
                                          <p:attrName>ppt_x</p:attrName>
                                          <p:attrName>ppt_y</p:attrName>
                                        </p:attrNameLst>
                                      </p:cBhvr>
                                      <p:rCtr x="0" y="9583"/>
                                    </p:animMotion>
                                  </p:childTnLst>
                                </p:cTn>
                              </p:par>
                              <p:par>
                                <p:cTn id="83" presetID="10" presetClass="entr" presetSubtype="0" fill="hold" grpId="0" nodeType="withEffect">
                                  <p:stCondLst>
                                    <p:cond delay="4000"/>
                                  </p:stCondLst>
                                  <p:childTnLst>
                                    <p:set>
                                      <p:cBhvr>
                                        <p:cTn id="84" dur="1" fill="hold">
                                          <p:stCondLst>
                                            <p:cond delay="0"/>
                                          </p:stCondLst>
                                        </p:cTn>
                                        <p:tgtEl>
                                          <p:spTgt spid="41"/>
                                        </p:tgtEl>
                                        <p:attrNameLst>
                                          <p:attrName>style.visibility</p:attrName>
                                        </p:attrNameLst>
                                      </p:cBhvr>
                                      <p:to>
                                        <p:strVal val="visible"/>
                                      </p:to>
                                    </p:set>
                                    <p:animEffect transition="in" filter="fade">
                                      <p:cBhvr>
                                        <p:cTn id="85" dur="1000"/>
                                        <p:tgtEl>
                                          <p:spTgt spid="41"/>
                                        </p:tgtEl>
                                      </p:cBhvr>
                                    </p:animEffect>
                                  </p:childTnLst>
                                </p:cTn>
                              </p:par>
                              <p:par>
                                <p:cTn id="86" presetID="10" presetClass="entr" presetSubtype="0" fill="hold" grpId="0" nodeType="withEffect">
                                  <p:stCondLst>
                                    <p:cond delay="4000"/>
                                  </p:stCondLst>
                                  <p:childTnLst>
                                    <p:set>
                                      <p:cBhvr>
                                        <p:cTn id="87" dur="1" fill="hold">
                                          <p:stCondLst>
                                            <p:cond delay="0"/>
                                          </p:stCondLst>
                                        </p:cTn>
                                        <p:tgtEl>
                                          <p:spTgt spid="42"/>
                                        </p:tgtEl>
                                        <p:attrNameLst>
                                          <p:attrName>style.visibility</p:attrName>
                                        </p:attrNameLst>
                                      </p:cBhvr>
                                      <p:to>
                                        <p:strVal val="visible"/>
                                      </p:to>
                                    </p:set>
                                    <p:animEffect transition="in" filter="fade">
                                      <p:cBhvr>
                                        <p:cTn id="88" dur="1000"/>
                                        <p:tgtEl>
                                          <p:spTgt spid="42"/>
                                        </p:tgtEl>
                                      </p:cBhvr>
                                    </p:animEffect>
                                  </p:childTnLst>
                                </p:cTn>
                              </p:par>
                              <p:par>
                                <p:cTn id="89" presetID="10" presetClass="entr" presetSubtype="0" fill="hold" grpId="0" nodeType="withEffect">
                                  <p:stCondLst>
                                    <p:cond delay="4000"/>
                                  </p:stCondLst>
                                  <p:childTnLst>
                                    <p:set>
                                      <p:cBhvr>
                                        <p:cTn id="90" dur="1" fill="hold">
                                          <p:stCondLst>
                                            <p:cond delay="0"/>
                                          </p:stCondLst>
                                        </p:cTn>
                                        <p:tgtEl>
                                          <p:spTgt spid="45"/>
                                        </p:tgtEl>
                                        <p:attrNameLst>
                                          <p:attrName>style.visibility</p:attrName>
                                        </p:attrNameLst>
                                      </p:cBhvr>
                                      <p:to>
                                        <p:strVal val="visible"/>
                                      </p:to>
                                    </p:set>
                                    <p:animEffect transition="in" filter="fade">
                                      <p:cBhvr>
                                        <p:cTn id="91" dur="1000"/>
                                        <p:tgtEl>
                                          <p:spTgt spid="45"/>
                                        </p:tgtEl>
                                      </p:cBhvr>
                                    </p:animEffect>
                                  </p:childTnLst>
                                </p:cTn>
                              </p:par>
                              <p:par>
                                <p:cTn id="92" presetID="10" presetClass="entr" presetSubtype="0" fill="hold" grpId="0" nodeType="withEffect">
                                  <p:stCondLst>
                                    <p:cond delay="4000"/>
                                  </p:stCondLst>
                                  <p:childTnLst>
                                    <p:set>
                                      <p:cBhvr>
                                        <p:cTn id="93" dur="1" fill="hold">
                                          <p:stCondLst>
                                            <p:cond delay="0"/>
                                          </p:stCondLst>
                                        </p:cTn>
                                        <p:tgtEl>
                                          <p:spTgt spid="46"/>
                                        </p:tgtEl>
                                        <p:attrNameLst>
                                          <p:attrName>style.visibility</p:attrName>
                                        </p:attrNameLst>
                                      </p:cBhvr>
                                      <p:to>
                                        <p:strVal val="visible"/>
                                      </p:to>
                                    </p:set>
                                    <p:animEffect transition="in" filter="fade">
                                      <p:cBhvr>
                                        <p:cTn id="94" dur="1000"/>
                                        <p:tgtEl>
                                          <p:spTgt spid="46"/>
                                        </p:tgtEl>
                                      </p:cBhvr>
                                    </p:animEffect>
                                  </p:childTnLst>
                                </p:cTn>
                              </p:par>
                              <p:par>
                                <p:cTn id="95" presetID="10" presetClass="entr" presetSubtype="0" fill="hold" grpId="0" nodeType="withEffect">
                                  <p:stCondLst>
                                    <p:cond delay="4000"/>
                                  </p:stCondLst>
                                  <p:childTnLst>
                                    <p:set>
                                      <p:cBhvr>
                                        <p:cTn id="96" dur="1" fill="hold">
                                          <p:stCondLst>
                                            <p:cond delay="0"/>
                                          </p:stCondLst>
                                        </p:cTn>
                                        <p:tgtEl>
                                          <p:spTgt spid="40"/>
                                        </p:tgtEl>
                                        <p:attrNameLst>
                                          <p:attrName>style.visibility</p:attrName>
                                        </p:attrNameLst>
                                      </p:cBhvr>
                                      <p:to>
                                        <p:strVal val="visible"/>
                                      </p:to>
                                    </p:set>
                                    <p:animEffect transition="in" filter="fade">
                                      <p:cBhvr>
                                        <p:cTn id="97" dur="1000"/>
                                        <p:tgtEl>
                                          <p:spTgt spid="40"/>
                                        </p:tgtEl>
                                      </p:cBhvr>
                                    </p:animEffect>
                                  </p:childTnLst>
                                </p:cTn>
                              </p:par>
                              <p:par>
                                <p:cTn id="98" presetID="10" presetClass="entr" presetSubtype="0" fill="hold" grpId="0" nodeType="withEffect">
                                  <p:stCondLst>
                                    <p:cond delay="4000"/>
                                  </p:stCondLst>
                                  <p:childTnLst>
                                    <p:set>
                                      <p:cBhvr>
                                        <p:cTn id="99" dur="1" fill="hold">
                                          <p:stCondLst>
                                            <p:cond delay="0"/>
                                          </p:stCondLst>
                                        </p:cTn>
                                        <p:tgtEl>
                                          <p:spTgt spid="44"/>
                                        </p:tgtEl>
                                        <p:attrNameLst>
                                          <p:attrName>style.visibility</p:attrName>
                                        </p:attrNameLst>
                                      </p:cBhvr>
                                      <p:to>
                                        <p:strVal val="visible"/>
                                      </p:to>
                                    </p:set>
                                    <p:animEffect transition="in" filter="fade">
                                      <p:cBhvr>
                                        <p:cTn id="100" dur="1000"/>
                                        <p:tgtEl>
                                          <p:spTgt spid="44"/>
                                        </p:tgtEl>
                                      </p:cBhvr>
                                    </p:animEffect>
                                  </p:childTnLst>
                                </p:cTn>
                              </p:par>
                              <p:par>
                                <p:cTn id="101" presetID="10" presetClass="entr" presetSubtype="0" fill="hold" grpId="0" nodeType="withEffect">
                                  <p:stCondLst>
                                    <p:cond delay="4000"/>
                                  </p:stCondLst>
                                  <p:childTnLst>
                                    <p:set>
                                      <p:cBhvr>
                                        <p:cTn id="102" dur="1" fill="hold">
                                          <p:stCondLst>
                                            <p:cond delay="0"/>
                                          </p:stCondLst>
                                        </p:cTn>
                                        <p:tgtEl>
                                          <p:spTgt spid="43"/>
                                        </p:tgtEl>
                                        <p:attrNameLst>
                                          <p:attrName>style.visibility</p:attrName>
                                        </p:attrNameLst>
                                      </p:cBhvr>
                                      <p:to>
                                        <p:strVal val="visible"/>
                                      </p:to>
                                    </p:set>
                                    <p:animEffect transition="in" filter="fade">
                                      <p:cBhvr>
                                        <p:cTn id="103" dur="1000"/>
                                        <p:tgtEl>
                                          <p:spTgt spid="43"/>
                                        </p:tgtEl>
                                      </p:cBhvr>
                                    </p:animEffect>
                                  </p:childTnLst>
                                </p:cTn>
                              </p:par>
                              <p:par>
                                <p:cTn id="104" presetID="10" presetClass="entr" presetSubtype="0" fill="hold" grpId="0" nodeType="withEffect">
                                  <p:stCondLst>
                                    <p:cond delay="4000"/>
                                  </p:stCondLst>
                                  <p:childTnLst>
                                    <p:set>
                                      <p:cBhvr>
                                        <p:cTn id="105" dur="1" fill="hold">
                                          <p:stCondLst>
                                            <p:cond delay="0"/>
                                          </p:stCondLst>
                                        </p:cTn>
                                        <p:tgtEl>
                                          <p:spTgt spid="47"/>
                                        </p:tgtEl>
                                        <p:attrNameLst>
                                          <p:attrName>style.visibility</p:attrName>
                                        </p:attrNameLst>
                                      </p:cBhvr>
                                      <p:to>
                                        <p:strVal val="visible"/>
                                      </p:to>
                                    </p:set>
                                    <p:animEffect transition="in" filter="fade">
                                      <p:cBhvr>
                                        <p:cTn id="106" dur="1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21" grpId="0" animBg="1"/>
      <p:bldP spid="21" grpId="1" animBg="1"/>
      <p:bldP spid="22" grpId="0" animBg="1"/>
      <p:bldP spid="22" grpId="1" animBg="1"/>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2">
            <a:extLst>
              <a:ext uri="{FF2B5EF4-FFF2-40B4-BE49-F238E27FC236}">
                <a16:creationId xmlns:a16="http://schemas.microsoft.com/office/drawing/2014/main" id="{6B301031-3555-7E00-9E41-FC5C1F56F511}"/>
              </a:ext>
            </a:extLst>
          </p:cNvPr>
          <p:cNvSpPr/>
          <p:nvPr/>
        </p:nvSpPr>
        <p:spPr>
          <a:xfrm>
            <a:off x="6096001" y="0"/>
            <a:ext cx="6096000" cy="6858000"/>
          </a:xfrm>
          <a:prstGeom prst="roundRect">
            <a:avLst>
              <a:gd name="adj" fmla="val 0"/>
            </a:avLst>
          </a:prstGeom>
          <a:solidFill>
            <a:schemeClr val="bg1">
              <a:alpha val="80000"/>
            </a:schemeClr>
          </a:solidFill>
          <a:ln w="3175" cap="flat">
            <a:noFill/>
            <a:prstDash val="solid"/>
            <a:miter/>
          </a:ln>
          <a:effectLst>
            <a:outerShdw blurRad="139700" dist="38100" sx="98000" sy="98000" algn="ctr" rotWithShape="0">
              <a:schemeClr val="accent2">
                <a:lumMod val="75000"/>
                <a:alpha val="2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12" name="TextBox 11">
            <a:extLst>
              <a:ext uri="{FF2B5EF4-FFF2-40B4-BE49-F238E27FC236}">
                <a16:creationId xmlns:a16="http://schemas.microsoft.com/office/drawing/2014/main" id="{0B30CC1C-50A2-0A13-AD3A-7E9F1688500F}"/>
              </a:ext>
            </a:extLst>
          </p:cNvPr>
          <p:cNvSpPr txBox="1"/>
          <p:nvPr/>
        </p:nvSpPr>
        <p:spPr>
          <a:xfrm>
            <a:off x="3889142" y="1056940"/>
            <a:ext cx="1508636" cy="636906"/>
          </a:xfrm>
          <a:prstGeom prst="rect">
            <a:avLst/>
          </a:prstGeom>
          <a:noFill/>
        </p:spPr>
        <p:txBody>
          <a:bodyPr wrap="square" lIns="0" rIns="0" rtlCol="0" anchor="t" anchorCtr="0">
            <a:spAutoFit/>
          </a:bodyPr>
          <a:lstStyle/>
          <a:p>
            <a:pPr algn="r">
              <a:lnSpc>
                <a:spcPct val="120000"/>
              </a:lnSpc>
              <a:spcBef>
                <a:spcPts val="300"/>
              </a:spcBef>
            </a:pPr>
            <a:r>
              <a:rPr lang="en-US" sz="3200" b="1" dirty="0">
                <a:solidFill>
                  <a:schemeClr val="accent1"/>
                </a:solidFill>
                <a:latin typeface="Montserrat" panose="00000500000000000000" pitchFamily="50" charset="0"/>
              </a:rPr>
              <a:t>$8,300</a:t>
            </a:r>
          </a:p>
        </p:txBody>
      </p:sp>
      <p:graphicFrame>
        <p:nvGraphicFramePr>
          <p:cNvPr id="28" name="Chart 27">
            <a:extLst>
              <a:ext uri="{FF2B5EF4-FFF2-40B4-BE49-F238E27FC236}">
                <a16:creationId xmlns:a16="http://schemas.microsoft.com/office/drawing/2014/main" id="{84F3829E-1076-B11E-F777-3E78DCCAD2C4}"/>
              </a:ext>
            </a:extLst>
          </p:cNvPr>
          <p:cNvGraphicFramePr/>
          <p:nvPr>
            <p:extLst>
              <p:ext uri="{D42A27DB-BD31-4B8C-83A1-F6EECF244321}">
                <p14:modId xmlns:p14="http://schemas.microsoft.com/office/powerpoint/2010/main" val="2357531382"/>
              </p:ext>
            </p:extLst>
          </p:nvPr>
        </p:nvGraphicFramePr>
        <p:xfrm>
          <a:off x="513576" y="2511553"/>
          <a:ext cx="5148985" cy="298084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9" name="Chart 28">
            <a:extLst>
              <a:ext uri="{FF2B5EF4-FFF2-40B4-BE49-F238E27FC236}">
                <a16:creationId xmlns:a16="http://schemas.microsoft.com/office/drawing/2014/main" id="{367AAF4B-071A-3390-C688-891F756E5C69}"/>
              </a:ext>
            </a:extLst>
          </p:cNvPr>
          <p:cNvGraphicFramePr/>
          <p:nvPr>
            <p:extLst>
              <p:ext uri="{D42A27DB-BD31-4B8C-83A1-F6EECF244321}">
                <p14:modId xmlns:p14="http://schemas.microsoft.com/office/powerpoint/2010/main" val="399519467"/>
              </p:ext>
            </p:extLst>
          </p:nvPr>
        </p:nvGraphicFramePr>
        <p:xfrm>
          <a:off x="731754" y="2435235"/>
          <a:ext cx="4951968" cy="3134250"/>
        </p:xfrm>
        <a:graphic>
          <a:graphicData uri="http://schemas.openxmlformats.org/drawingml/2006/chart">
            <c:chart xmlns:c="http://schemas.openxmlformats.org/drawingml/2006/chart" xmlns:r="http://schemas.openxmlformats.org/officeDocument/2006/relationships" r:id="rId4"/>
          </a:graphicData>
        </a:graphic>
      </p:graphicFrame>
      <p:sp>
        <p:nvSpPr>
          <p:cNvPr id="30" name="Oval 29">
            <a:extLst>
              <a:ext uri="{FF2B5EF4-FFF2-40B4-BE49-F238E27FC236}">
                <a16:creationId xmlns:a16="http://schemas.microsoft.com/office/drawing/2014/main" id="{DF6A184D-EE99-CA69-28BE-517C32832C71}"/>
              </a:ext>
            </a:extLst>
          </p:cNvPr>
          <p:cNvSpPr/>
          <p:nvPr/>
        </p:nvSpPr>
        <p:spPr>
          <a:xfrm>
            <a:off x="1358036" y="5614785"/>
            <a:ext cx="145998" cy="145998"/>
          </a:xfrm>
          <a:prstGeom prst="ellipse">
            <a:avLst/>
          </a:prstGeom>
          <a:solidFill>
            <a:schemeClr val="accent1"/>
          </a:solidFill>
          <a:ln>
            <a:noFill/>
          </a:ln>
          <a:effectLst>
            <a:outerShdw blurRad="228600" dist="88900" dir="2700000" algn="tl" rotWithShape="0">
              <a:schemeClr val="accent1">
                <a:lumMod val="7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A">
              <a:solidFill>
                <a:schemeClr val="tx2"/>
              </a:solidFill>
            </a:endParaRPr>
          </a:p>
        </p:txBody>
      </p:sp>
      <p:sp>
        <p:nvSpPr>
          <p:cNvPr id="31" name="Oval 30">
            <a:extLst>
              <a:ext uri="{FF2B5EF4-FFF2-40B4-BE49-F238E27FC236}">
                <a16:creationId xmlns:a16="http://schemas.microsoft.com/office/drawing/2014/main" id="{38DD0CFA-A44A-D912-C7C7-AFF862A60D26}"/>
              </a:ext>
            </a:extLst>
          </p:cNvPr>
          <p:cNvSpPr/>
          <p:nvPr/>
        </p:nvSpPr>
        <p:spPr>
          <a:xfrm>
            <a:off x="3395355" y="5614785"/>
            <a:ext cx="145998" cy="145998"/>
          </a:xfrm>
          <a:prstGeom prst="ellipse">
            <a:avLst/>
          </a:prstGeom>
          <a:solidFill>
            <a:schemeClr val="accent3"/>
          </a:solidFill>
          <a:ln>
            <a:noFill/>
          </a:ln>
          <a:effectLst>
            <a:outerShdw blurRad="228600" dist="88900" dir="2700000" algn="tl" rotWithShape="0">
              <a:schemeClr val="accent3">
                <a:lumMod val="7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A">
              <a:solidFill>
                <a:schemeClr val="tx2"/>
              </a:solidFill>
            </a:endParaRPr>
          </a:p>
        </p:txBody>
      </p:sp>
      <p:sp>
        <p:nvSpPr>
          <p:cNvPr id="32" name="Rectangle 31">
            <a:extLst>
              <a:ext uri="{FF2B5EF4-FFF2-40B4-BE49-F238E27FC236}">
                <a16:creationId xmlns:a16="http://schemas.microsoft.com/office/drawing/2014/main" id="{99604383-FA08-B6DD-4EC3-8F6338FC19C2}"/>
              </a:ext>
            </a:extLst>
          </p:cNvPr>
          <p:cNvSpPr/>
          <p:nvPr/>
        </p:nvSpPr>
        <p:spPr>
          <a:xfrm>
            <a:off x="1649133" y="5541924"/>
            <a:ext cx="1322338" cy="31711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en-US" sz="1000" dirty="0">
                <a:solidFill>
                  <a:schemeClr val="tx2"/>
                </a:solidFill>
                <a:latin typeface="Montserrat" panose="00000500000000000000" pitchFamily="50" charset="0"/>
              </a:rPr>
              <a:t>ACTUAL INCOME</a:t>
            </a:r>
            <a:endParaRPr lang="en-US" sz="800" dirty="0">
              <a:solidFill>
                <a:schemeClr val="tx2"/>
              </a:solidFill>
              <a:latin typeface="Montserrat" panose="00000500000000000000" pitchFamily="50" charset="0"/>
            </a:endParaRPr>
          </a:p>
        </p:txBody>
      </p:sp>
      <p:sp>
        <p:nvSpPr>
          <p:cNvPr id="33" name="Rectangle 32">
            <a:extLst>
              <a:ext uri="{FF2B5EF4-FFF2-40B4-BE49-F238E27FC236}">
                <a16:creationId xmlns:a16="http://schemas.microsoft.com/office/drawing/2014/main" id="{66EB77C4-8F04-9DEC-C54E-039158BA651E}"/>
              </a:ext>
            </a:extLst>
          </p:cNvPr>
          <p:cNvSpPr/>
          <p:nvPr/>
        </p:nvSpPr>
        <p:spPr>
          <a:xfrm>
            <a:off x="3685173" y="5541924"/>
            <a:ext cx="1322338" cy="31711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en-US" sz="1000" dirty="0">
                <a:solidFill>
                  <a:schemeClr val="tx2"/>
                </a:solidFill>
                <a:latin typeface="Montserrat" panose="00000500000000000000" pitchFamily="50" charset="0"/>
              </a:rPr>
              <a:t>INCOME BUDGET</a:t>
            </a:r>
            <a:endParaRPr lang="en-US" sz="800" dirty="0">
              <a:solidFill>
                <a:schemeClr val="tx2"/>
              </a:solidFill>
              <a:latin typeface="Montserrat" panose="00000500000000000000" pitchFamily="50" charset="0"/>
            </a:endParaRPr>
          </a:p>
        </p:txBody>
      </p:sp>
      <p:sp>
        <p:nvSpPr>
          <p:cNvPr id="35" name="TextBox 34">
            <a:extLst>
              <a:ext uri="{FF2B5EF4-FFF2-40B4-BE49-F238E27FC236}">
                <a16:creationId xmlns:a16="http://schemas.microsoft.com/office/drawing/2014/main" id="{54AF3830-DC78-1000-F9A3-CCD7161979BE}"/>
              </a:ext>
            </a:extLst>
          </p:cNvPr>
          <p:cNvSpPr txBox="1"/>
          <p:nvPr/>
        </p:nvSpPr>
        <p:spPr>
          <a:xfrm>
            <a:off x="10006304" y="1053759"/>
            <a:ext cx="1508636" cy="636906"/>
          </a:xfrm>
          <a:prstGeom prst="rect">
            <a:avLst/>
          </a:prstGeom>
          <a:noFill/>
        </p:spPr>
        <p:txBody>
          <a:bodyPr wrap="square" lIns="0" rIns="0" rtlCol="0" anchor="t" anchorCtr="0">
            <a:spAutoFit/>
          </a:bodyPr>
          <a:lstStyle/>
          <a:p>
            <a:pPr algn="r">
              <a:lnSpc>
                <a:spcPct val="120000"/>
              </a:lnSpc>
              <a:spcBef>
                <a:spcPts val="300"/>
              </a:spcBef>
            </a:pPr>
            <a:r>
              <a:rPr lang="en-US" sz="3200" b="1" dirty="0">
                <a:solidFill>
                  <a:schemeClr val="accent2"/>
                </a:solidFill>
                <a:latin typeface="Montserrat" panose="00000500000000000000" pitchFamily="50" charset="0"/>
              </a:rPr>
              <a:t>$550</a:t>
            </a:r>
          </a:p>
        </p:txBody>
      </p:sp>
      <p:graphicFrame>
        <p:nvGraphicFramePr>
          <p:cNvPr id="55" name="Chart 54">
            <a:extLst>
              <a:ext uri="{FF2B5EF4-FFF2-40B4-BE49-F238E27FC236}">
                <a16:creationId xmlns:a16="http://schemas.microsoft.com/office/drawing/2014/main" id="{E210F06C-9A07-7E90-C7D5-5014D27C5DF1}"/>
              </a:ext>
            </a:extLst>
          </p:cNvPr>
          <p:cNvGraphicFramePr/>
          <p:nvPr>
            <p:extLst>
              <p:ext uri="{D42A27DB-BD31-4B8C-83A1-F6EECF244321}">
                <p14:modId xmlns:p14="http://schemas.microsoft.com/office/powerpoint/2010/main" val="765566855"/>
              </p:ext>
            </p:extLst>
          </p:nvPr>
        </p:nvGraphicFramePr>
        <p:xfrm>
          <a:off x="6630738" y="2516413"/>
          <a:ext cx="5148985" cy="298084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6" name="Chart 55">
            <a:extLst>
              <a:ext uri="{FF2B5EF4-FFF2-40B4-BE49-F238E27FC236}">
                <a16:creationId xmlns:a16="http://schemas.microsoft.com/office/drawing/2014/main" id="{B10B35D4-6DD4-1BA1-35B7-36A433FB0DED}"/>
              </a:ext>
            </a:extLst>
          </p:cNvPr>
          <p:cNvGraphicFramePr/>
          <p:nvPr>
            <p:extLst>
              <p:ext uri="{D42A27DB-BD31-4B8C-83A1-F6EECF244321}">
                <p14:modId xmlns:p14="http://schemas.microsoft.com/office/powerpoint/2010/main" val="3952568418"/>
              </p:ext>
            </p:extLst>
          </p:nvPr>
        </p:nvGraphicFramePr>
        <p:xfrm>
          <a:off x="6870078" y="1524327"/>
          <a:ext cx="4909644" cy="3388620"/>
        </p:xfrm>
        <a:graphic>
          <a:graphicData uri="http://schemas.openxmlformats.org/drawingml/2006/chart">
            <c:chart xmlns:c="http://schemas.openxmlformats.org/drawingml/2006/chart" xmlns:r="http://schemas.openxmlformats.org/officeDocument/2006/relationships" r:id="rId6"/>
          </a:graphicData>
        </a:graphic>
      </p:graphicFrame>
      <p:sp>
        <p:nvSpPr>
          <p:cNvPr id="57" name="Oval 56">
            <a:extLst>
              <a:ext uri="{FF2B5EF4-FFF2-40B4-BE49-F238E27FC236}">
                <a16:creationId xmlns:a16="http://schemas.microsoft.com/office/drawing/2014/main" id="{22628841-DDD8-E132-91DF-B9B2565351FF}"/>
              </a:ext>
            </a:extLst>
          </p:cNvPr>
          <p:cNvSpPr/>
          <p:nvPr/>
        </p:nvSpPr>
        <p:spPr>
          <a:xfrm>
            <a:off x="7475198" y="5619645"/>
            <a:ext cx="145998" cy="145998"/>
          </a:xfrm>
          <a:prstGeom prst="ellipse">
            <a:avLst/>
          </a:prstGeom>
          <a:solidFill>
            <a:schemeClr val="accent2"/>
          </a:solidFill>
          <a:ln>
            <a:noFill/>
          </a:ln>
          <a:effectLst>
            <a:outerShdw blurRad="228600" dist="88900" dir="2700000" algn="tl" rotWithShape="0">
              <a:schemeClr val="accent2">
                <a:lumMod val="7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A">
              <a:solidFill>
                <a:schemeClr val="tx2"/>
              </a:solidFill>
            </a:endParaRPr>
          </a:p>
        </p:txBody>
      </p:sp>
      <p:sp>
        <p:nvSpPr>
          <p:cNvPr id="58" name="Oval 57">
            <a:extLst>
              <a:ext uri="{FF2B5EF4-FFF2-40B4-BE49-F238E27FC236}">
                <a16:creationId xmlns:a16="http://schemas.microsoft.com/office/drawing/2014/main" id="{32734536-461A-A878-CA25-C824B2238124}"/>
              </a:ext>
            </a:extLst>
          </p:cNvPr>
          <p:cNvSpPr/>
          <p:nvPr/>
        </p:nvSpPr>
        <p:spPr>
          <a:xfrm>
            <a:off x="9512517" y="5619645"/>
            <a:ext cx="145998" cy="145998"/>
          </a:xfrm>
          <a:prstGeom prst="ellipse">
            <a:avLst/>
          </a:prstGeom>
          <a:solidFill>
            <a:schemeClr val="accent6">
              <a:lumMod val="75000"/>
            </a:schemeClr>
          </a:solidFill>
          <a:ln>
            <a:noFill/>
          </a:ln>
          <a:effectLst>
            <a:outerShdw blurRad="228600" dist="88900" dir="2700000" algn="tl" rotWithShape="0">
              <a:schemeClr val="accent6">
                <a:lumMod val="50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A">
              <a:solidFill>
                <a:schemeClr val="tx2"/>
              </a:solidFill>
            </a:endParaRPr>
          </a:p>
        </p:txBody>
      </p:sp>
      <p:sp>
        <p:nvSpPr>
          <p:cNvPr id="59" name="Rectangle 58">
            <a:extLst>
              <a:ext uri="{FF2B5EF4-FFF2-40B4-BE49-F238E27FC236}">
                <a16:creationId xmlns:a16="http://schemas.microsoft.com/office/drawing/2014/main" id="{8FA8F68D-3CCF-9577-4350-DE309478755A}"/>
              </a:ext>
            </a:extLst>
          </p:cNvPr>
          <p:cNvSpPr/>
          <p:nvPr/>
        </p:nvSpPr>
        <p:spPr>
          <a:xfrm>
            <a:off x="7766295" y="5546784"/>
            <a:ext cx="1322338" cy="31711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en-US" sz="1000" dirty="0">
                <a:solidFill>
                  <a:schemeClr val="tx2"/>
                </a:solidFill>
                <a:latin typeface="Montserrat" panose="00000500000000000000" pitchFamily="50" charset="0"/>
              </a:rPr>
              <a:t>ACTUAL EXPENSES</a:t>
            </a:r>
          </a:p>
        </p:txBody>
      </p:sp>
      <p:sp>
        <p:nvSpPr>
          <p:cNvPr id="60" name="Rectangle 59">
            <a:extLst>
              <a:ext uri="{FF2B5EF4-FFF2-40B4-BE49-F238E27FC236}">
                <a16:creationId xmlns:a16="http://schemas.microsoft.com/office/drawing/2014/main" id="{C11484C5-DE3B-8A5A-D07A-98DC6465147C}"/>
              </a:ext>
            </a:extLst>
          </p:cNvPr>
          <p:cNvSpPr/>
          <p:nvPr/>
        </p:nvSpPr>
        <p:spPr>
          <a:xfrm>
            <a:off x="9802335" y="5546784"/>
            <a:ext cx="1322338" cy="31711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en-US" sz="1000" dirty="0">
                <a:solidFill>
                  <a:schemeClr val="tx2"/>
                </a:solidFill>
                <a:latin typeface="Montserrat" panose="00000500000000000000" pitchFamily="50" charset="0"/>
              </a:rPr>
              <a:t>EXPENSES BUDGET</a:t>
            </a:r>
            <a:endParaRPr lang="en-US" sz="800" dirty="0">
              <a:solidFill>
                <a:schemeClr val="tx2"/>
              </a:solidFill>
              <a:latin typeface="Montserrat" panose="00000500000000000000" pitchFamily="50" charset="0"/>
            </a:endParaRPr>
          </a:p>
        </p:txBody>
      </p:sp>
      <p:sp>
        <p:nvSpPr>
          <p:cNvPr id="4" name="TextBox 3">
            <a:extLst>
              <a:ext uri="{FF2B5EF4-FFF2-40B4-BE49-F238E27FC236}">
                <a16:creationId xmlns:a16="http://schemas.microsoft.com/office/drawing/2014/main" id="{A67610D1-1661-53B7-CA00-4883B0541EF2}"/>
              </a:ext>
            </a:extLst>
          </p:cNvPr>
          <p:cNvSpPr txBox="1"/>
          <p:nvPr/>
        </p:nvSpPr>
        <p:spPr>
          <a:xfrm>
            <a:off x="752916" y="1095213"/>
            <a:ext cx="1657826" cy="553998"/>
          </a:xfrm>
          <a:prstGeom prst="rect">
            <a:avLst/>
          </a:prstGeom>
          <a:noFill/>
        </p:spPr>
        <p:txBody>
          <a:bodyPr wrap="none" rtlCol="0">
            <a:spAutoFit/>
          </a:bodyPr>
          <a:lstStyle/>
          <a:p>
            <a:r>
              <a:rPr lang="en-US" sz="3000" dirty="0">
                <a:solidFill>
                  <a:schemeClr val="tx2">
                    <a:lumMod val="60000"/>
                    <a:lumOff val="40000"/>
                  </a:schemeClr>
                </a:solidFill>
                <a:latin typeface="Montserrat" panose="00000500000000000000" pitchFamily="50" charset="0"/>
              </a:rPr>
              <a:t>Income</a:t>
            </a:r>
          </a:p>
        </p:txBody>
      </p:sp>
      <p:sp>
        <p:nvSpPr>
          <p:cNvPr id="5" name="TextBox 4">
            <a:extLst>
              <a:ext uri="{FF2B5EF4-FFF2-40B4-BE49-F238E27FC236}">
                <a16:creationId xmlns:a16="http://schemas.microsoft.com/office/drawing/2014/main" id="{D4221AA3-08FF-3083-7BAE-DBC1850C5085}"/>
              </a:ext>
            </a:extLst>
          </p:cNvPr>
          <p:cNvSpPr txBox="1"/>
          <p:nvPr/>
        </p:nvSpPr>
        <p:spPr>
          <a:xfrm>
            <a:off x="6870078" y="1095213"/>
            <a:ext cx="2008884" cy="553998"/>
          </a:xfrm>
          <a:prstGeom prst="rect">
            <a:avLst/>
          </a:prstGeom>
          <a:noFill/>
        </p:spPr>
        <p:txBody>
          <a:bodyPr wrap="none" rtlCol="0">
            <a:spAutoFit/>
          </a:bodyPr>
          <a:lstStyle/>
          <a:p>
            <a:r>
              <a:rPr lang="en-US" sz="3000" dirty="0">
                <a:solidFill>
                  <a:schemeClr val="tx2">
                    <a:lumMod val="60000"/>
                    <a:lumOff val="40000"/>
                  </a:schemeClr>
                </a:solidFill>
                <a:latin typeface="Montserrat" panose="00000500000000000000" pitchFamily="50" charset="0"/>
              </a:rPr>
              <a:t>Expenses</a:t>
            </a:r>
          </a:p>
        </p:txBody>
      </p:sp>
    </p:spTree>
    <p:extLst>
      <p:ext uri="{BB962C8B-B14F-4D97-AF65-F5344CB8AC3E}">
        <p14:creationId xmlns:p14="http://schemas.microsoft.com/office/powerpoint/2010/main" val="3121562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28">
                                            <p:graphicEl>
                                              <a:chart seriesIdx="-3" categoryIdx="-3" bldStep="gridLegend"/>
                                            </p:graphicEl>
                                          </p:spTgt>
                                        </p:tgtEl>
                                        <p:attrNameLst>
                                          <p:attrName>style.visibility</p:attrName>
                                        </p:attrNameLst>
                                      </p:cBhvr>
                                      <p:to>
                                        <p:strVal val="visible"/>
                                      </p:to>
                                    </p:set>
                                    <p:animEffect transition="in" filter="fade">
                                      <p:cBhvr>
                                        <p:cTn id="16" dur="1000"/>
                                        <p:tgtEl>
                                          <p:spTgt spid="28">
                                            <p:graphicEl>
                                              <a:chart seriesIdx="-3" categoryIdx="-3" bldStep="gridLegend"/>
                                            </p:graphicEl>
                                          </p:spTgt>
                                        </p:tgtEl>
                                      </p:cBhvr>
                                    </p:animEffect>
                                  </p:childTnLst>
                                </p:cTn>
                              </p:par>
                              <p:par>
                                <p:cTn id="17" presetID="22" presetClass="entr" presetSubtype="4" fill="hold" grpId="0" nodeType="withEffect">
                                  <p:stCondLst>
                                    <p:cond delay="1250"/>
                                  </p:stCondLst>
                                  <p:childTnLst>
                                    <p:set>
                                      <p:cBhvr>
                                        <p:cTn id="18" dur="1" fill="hold">
                                          <p:stCondLst>
                                            <p:cond delay="0"/>
                                          </p:stCondLst>
                                        </p:cTn>
                                        <p:tgtEl>
                                          <p:spTgt spid="28">
                                            <p:graphicEl>
                                              <a:chart seriesIdx="0" categoryIdx="-4" bldStep="series"/>
                                            </p:graphicEl>
                                          </p:spTgt>
                                        </p:tgtEl>
                                        <p:attrNameLst>
                                          <p:attrName>style.visibility</p:attrName>
                                        </p:attrNameLst>
                                      </p:cBhvr>
                                      <p:to>
                                        <p:strVal val="visible"/>
                                      </p:to>
                                    </p:set>
                                    <p:animEffect transition="in" filter="wipe(down)">
                                      <p:cBhvr>
                                        <p:cTn id="19" dur="1000"/>
                                        <p:tgtEl>
                                          <p:spTgt spid="28">
                                            <p:graphicEl>
                                              <a:chart seriesIdx="0" categoryIdx="-4" bldStep="series"/>
                                            </p:graphicEl>
                                          </p:spTgt>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28">
                                            <p:graphicEl>
                                              <a:chart seriesIdx="1" categoryIdx="-4" bldStep="series"/>
                                            </p:graphicEl>
                                          </p:spTgt>
                                        </p:tgtEl>
                                        <p:attrNameLst>
                                          <p:attrName>style.visibility</p:attrName>
                                        </p:attrNameLst>
                                      </p:cBhvr>
                                      <p:to>
                                        <p:strVal val="visible"/>
                                      </p:to>
                                    </p:set>
                                    <p:animEffect transition="in" filter="fade">
                                      <p:cBhvr>
                                        <p:cTn id="22" dur="1000"/>
                                        <p:tgtEl>
                                          <p:spTgt spid="28">
                                            <p:graphicEl>
                                              <a:chart seriesIdx="1" categoryIdx="-4" bldStep="series"/>
                                            </p:graphicEl>
                                          </p:spTgt>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28">
                                            <p:graphicEl>
                                              <a:chart seriesIdx="2" categoryIdx="-4" bldStep="series"/>
                                            </p:graphicEl>
                                          </p:spTgt>
                                        </p:tgtEl>
                                        <p:attrNameLst>
                                          <p:attrName>style.visibility</p:attrName>
                                        </p:attrNameLst>
                                      </p:cBhvr>
                                      <p:to>
                                        <p:strVal val="visible"/>
                                      </p:to>
                                    </p:set>
                                    <p:animEffect transition="in" filter="fade">
                                      <p:cBhvr>
                                        <p:cTn id="25" dur="1000"/>
                                        <p:tgtEl>
                                          <p:spTgt spid="28">
                                            <p:graphicEl>
                                              <a:chart seriesIdx="2" categoryIdx="-4" bldStep="series"/>
                                            </p:graphicEl>
                                          </p:spTgt>
                                        </p:tgtEl>
                                      </p:cBhvr>
                                    </p:animEffect>
                                  </p:childTnLst>
                                </p:cTn>
                              </p:par>
                              <p:par>
                                <p:cTn id="26" presetID="10" presetClass="entr" presetSubtype="0" fill="hold" grpId="0" nodeType="withEffect">
                                  <p:stCondLst>
                                    <p:cond delay="750"/>
                                  </p:stCondLst>
                                  <p:childTnLst>
                                    <p:set>
                                      <p:cBhvr>
                                        <p:cTn id="27" dur="1" fill="hold">
                                          <p:stCondLst>
                                            <p:cond delay="0"/>
                                          </p:stCondLst>
                                        </p:cTn>
                                        <p:tgtEl>
                                          <p:spTgt spid="55">
                                            <p:graphicEl>
                                              <a:chart seriesIdx="-3" categoryIdx="-3" bldStep="gridLegend"/>
                                            </p:graphicEl>
                                          </p:spTgt>
                                        </p:tgtEl>
                                        <p:attrNameLst>
                                          <p:attrName>style.visibility</p:attrName>
                                        </p:attrNameLst>
                                      </p:cBhvr>
                                      <p:to>
                                        <p:strVal val="visible"/>
                                      </p:to>
                                    </p:set>
                                    <p:animEffect transition="in" filter="fade">
                                      <p:cBhvr>
                                        <p:cTn id="28" dur="1000"/>
                                        <p:tgtEl>
                                          <p:spTgt spid="55">
                                            <p:graphicEl>
                                              <a:chart seriesIdx="-3" categoryIdx="-3" bldStep="gridLegend"/>
                                            </p:graphicEl>
                                          </p:spTgt>
                                        </p:tgtEl>
                                      </p:cBhvr>
                                    </p:animEffect>
                                  </p:childTnLst>
                                </p:cTn>
                              </p:par>
                              <p:par>
                                <p:cTn id="29" presetID="22" presetClass="entr" presetSubtype="4" fill="hold" grpId="0" nodeType="withEffect">
                                  <p:stCondLst>
                                    <p:cond delay="1250"/>
                                  </p:stCondLst>
                                  <p:childTnLst>
                                    <p:set>
                                      <p:cBhvr>
                                        <p:cTn id="30" dur="1" fill="hold">
                                          <p:stCondLst>
                                            <p:cond delay="0"/>
                                          </p:stCondLst>
                                        </p:cTn>
                                        <p:tgtEl>
                                          <p:spTgt spid="55">
                                            <p:graphicEl>
                                              <a:chart seriesIdx="0" categoryIdx="-4" bldStep="series"/>
                                            </p:graphicEl>
                                          </p:spTgt>
                                        </p:tgtEl>
                                        <p:attrNameLst>
                                          <p:attrName>style.visibility</p:attrName>
                                        </p:attrNameLst>
                                      </p:cBhvr>
                                      <p:to>
                                        <p:strVal val="visible"/>
                                      </p:to>
                                    </p:set>
                                    <p:animEffect transition="in" filter="wipe(down)">
                                      <p:cBhvr>
                                        <p:cTn id="31" dur="1000"/>
                                        <p:tgtEl>
                                          <p:spTgt spid="55">
                                            <p:graphicEl>
                                              <a:chart seriesIdx="0" categoryIdx="-4" bldStep="series"/>
                                            </p:graphicEl>
                                          </p:spTgt>
                                        </p:tgtEl>
                                      </p:cBhvr>
                                    </p:animEffect>
                                  </p:childTnLst>
                                </p:cTn>
                              </p:par>
                              <p:par>
                                <p:cTn id="32" presetID="10" presetClass="entr" presetSubtype="0" fill="hold" grpId="0" nodeType="withEffect">
                                  <p:stCondLst>
                                    <p:cond delay="750"/>
                                  </p:stCondLst>
                                  <p:childTnLst>
                                    <p:set>
                                      <p:cBhvr>
                                        <p:cTn id="33" dur="1" fill="hold">
                                          <p:stCondLst>
                                            <p:cond delay="0"/>
                                          </p:stCondLst>
                                        </p:cTn>
                                        <p:tgtEl>
                                          <p:spTgt spid="55">
                                            <p:graphicEl>
                                              <a:chart seriesIdx="1" categoryIdx="-4" bldStep="series"/>
                                            </p:graphicEl>
                                          </p:spTgt>
                                        </p:tgtEl>
                                        <p:attrNameLst>
                                          <p:attrName>style.visibility</p:attrName>
                                        </p:attrNameLst>
                                      </p:cBhvr>
                                      <p:to>
                                        <p:strVal val="visible"/>
                                      </p:to>
                                    </p:set>
                                    <p:animEffect transition="in" filter="fade">
                                      <p:cBhvr>
                                        <p:cTn id="34" dur="1000"/>
                                        <p:tgtEl>
                                          <p:spTgt spid="55">
                                            <p:graphicEl>
                                              <a:chart seriesIdx="1" categoryIdx="-4" bldStep="series"/>
                                            </p:graphicEl>
                                          </p:spTgt>
                                        </p:tgtEl>
                                      </p:cBhvr>
                                    </p:animEffect>
                                  </p:childTnLst>
                                </p:cTn>
                              </p:par>
                              <p:par>
                                <p:cTn id="35" presetID="10" presetClass="entr" presetSubtype="0" fill="hold" grpId="0" nodeType="withEffect">
                                  <p:stCondLst>
                                    <p:cond delay="750"/>
                                  </p:stCondLst>
                                  <p:childTnLst>
                                    <p:set>
                                      <p:cBhvr>
                                        <p:cTn id="36" dur="1" fill="hold">
                                          <p:stCondLst>
                                            <p:cond delay="0"/>
                                          </p:stCondLst>
                                        </p:cTn>
                                        <p:tgtEl>
                                          <p:spTgt spid="55">
                                            <p:graphicEl>
                                              <a:chart seriesIdx="2" categoryIdx="-4" bldStep="series"/>
                                            </p:graphicEl>
                                          </p:spTgt>
                                        </p:tgtEl>
                                        <p:attrNameLst>
                                          <p:attrName>style.visibility</p:attrName>
                                        </p:attrNameLst>
                                      </p:cBhvr>
                                      <p:to>
                                        <p:strVal val="visible"/>
                                      </p:to>
                                    </p:set>
                                    <p:animEffect transition="in" filter="fade">
                                      <p:cBhvr>
                                        <p:cTn id="37" dur="1000"/>
                                        <p:tgtEl>
                                          <p:spTgt spid="55">
                                            <p:graphicEl>
                                              <a:chart seriesIdx="2" categoryIdx="-4" bldStep="series"/>
                                            </p:graphicEl>
                                          </p:spTgt>
                                        </p:tgtEl>
                                      </p:cBhvr>
                                    </p:animEffect>
                                  </p:childTnLst>
                                </p:cTn>
                              </p:par>
                              <p:par>
                                <p:cTn id="38" presetID="22" presetClass="entr" presetSubtype="8" fill="hold" grpId="0" nodeType="withEffect">
                                  <p:stCondLst>
                                    <p:cond delay="2000"/>
                                  </p:stCondLst>
                                  <p:childTnLst>
                                    <p:set>
                                      <p:cBhvr>
                                        <p:cTn id="39" dur="1" fill="hold">
                                          <p:stCondLst>
                                            <p:cond delay="0"/>
                                          </p:stCondLst>
                                        </p:cTn>
                                        <p:tgtEl>
                                          <p:spTgt spid="29"/>
                                        </p:tgtEl>
                                        <p:attrNameLst>
                                          <p:attrName>style.visibility</p:attrName>
                                        </p:attrNameLst>
                                      </p:cBhvr>
                                      <p:to>
                                        <p:strVal val="visible"/>
                                      </p:to>
                                    </p:set>
                                    <p:animEffect transition="in" filter="wipe(left)">
                                      <p:cBhvr>
                                        <p:cTn id="40" dur="1500"/>
                                        <p:tgtEl>
                                          <p:spTgt spid="29"/>
                                        </p:tgtEl>
                                      </p:cBhvr>
                                    </p:animEffect>
                                  </p:childTnLst>
                                </p:cTn>
                              </p:par>
                              <p:par>
                                <p:cTn id="41" presetID="22" presetClass="entr" presetSubtype="8" fill="hold" grpId="0" nodeType="withEffect">
                                  <p:stCondLst>
                                    <p:cond delay="2000"/>
                                  </p:stCondLst>
                                  <p:childTnLst>
                                    <p:set>
                                      <p:cBhvr>
                                        <p:cTn id="42" dur="1" fill="hold">
                                          <p:stCondLst>
                                            <p:cond delay="0"/>
                                          </p:stCondLst>
                                        </p:cTn>
                                        <p:tgtEl>
                                          <p:spTgt spid="56"/>
                                        </p:tgtEl>
                                        <p:attrNameLst>
                                          <p:attrName>style.visibility</p:attrName>
                                        </p:attrNameLst>
                                      </p:cBhvr>
                                      <p:to>
                                        <p:strVal val="visible"/>
                                      </p:to>
                                    </p:set>
                                    <p:animEffect transition="in" filter="wipe(left)">
                                      <p:cBhvr>
                                        <p:cTn id="43" dur="1500"/>
                                        <p:tgtEl>
                                          <p:spTgt spid="56"/>
                                        </p:tgtEl>
                                      </p:cBhvr>
                                    </p:animEffect>
                                  </p:childTnLst>
                                </p:cTn>
                              </p:par>
                              <p:par>
                                <p:cTn id="44" presetID="53" presetClass="entr" presetSubtype="16" fill="hold" grpId="0" nodeType="withEffect">
                                  <p:stCondLst>
                                    <p:cond delay="750"/>
                                  </p:stCondLst>
                                  <p:childTnLst>
                                    <p:set>
                                      <p:cBhvr>
                                        <p:cTn id="45" dur="1" fill="hold">
                                          <p:stCondLst>
                                            <p:cond delay="0"/>
                                          </p:stCondLst>
                                        </p:cTn>
                                        <p:tgtEl>
                                          <p:spTgt spid="30"/>
                                        </p:tgtEl>
                                        <p:attrNameLst>
                                          <p:attrName>style.visibility</p:attrName>
                                        </p:attrNameLst>
                                      </p:cBhvr>
                                      <p:to>
                                        <p:strVal val="visible"/>
                                      </p:to>
                                    </p:set>
                                    <p:anim calcmode="lin" valueType="num">
                                      <p:cBhvr>
                                        <p:cTn id="46" dur="750" fill="hold"/>
                                        <p:tgtEl>
                                          <p:spTgt spid="30"/>
                                        </p:tgtEl>
                                        <p:attrNameLst>
                                          <p:attrName>ppt_w</p:attrName>
                                        </p:attrNameLst>
                                      </p:cBhvr>
                                      <p:tavLst>
                                        <p:tav tm="0">
                                          <p:val>
                                            <p:fltVal val="0"/>
                                          </p:val>
                                        </p:tav>
                                        <p:tav tm="100000">
                                          <p:val>
                                            <p:strVal val="#ppt_w"/>
                                          </p:val>
                                        </p:tav>
                                      </p:tavLst>
                                    </p:anim>
                                    <p:anim calcmode="lin" valueType="num">
                                      <p:cBhvr>
                                        <p:cTn id="47" dur="750" fill="hold"/>
                                        <p:tgtEl>
                                          <p:spTgt spid="30"/>
                                        </p:tgtEl>
                                        <p:attrNameLst>
                                          <p:attrName>ppt_h</p:attrName>
                                        </p:attrNameLst>
                                      </p:cBhvr>
                                      <p:tavLst>
                                        <p:tav tm="0">
                                          <p:val>
                                            <p:fltVal val="0"/>
                                          </p:val>
                                        </p:tav>
                                        <p:tav tm="100000">
                                          <p:val>
                                            <p:strVal val="#ppt_h"/>
                                          </p:val>
                                        </p:tav>
                                      </p:tavLst>
                                    </p:anim>
                                    <p:animEffect transition="in" filter="fade">
                                      <p:cBhvr>
                                        <p:cTn id="48" dur="750"/>
                                        <p:tgtEl>
                                          <p:spTgt spid="30"/>
                                        </p:tgtEl>
                                      </p:cBhvr>
                                    </p:animEffect>
                                  </p:childTnLst>
                                </p:cTn>
                              </p:par>
                              <p:par>
                                <p:cTn id="49" presetID="53" presetClass="entr" presetSubtype="16" fill="hold" grpId="0" nodeType="withEffect">
                                  <p:stCondLst>
                                    <p:cond delay="750"/>
                                  </p:stCondLst>
                                  <p:childTnLst>
                                    <p:set>
                                      <p:cBhvr>
                                        <p:cTn id="50" dur="1" fill="hold">
                                          <p:stCondLst>
                                            <p:cond delay="0"/>
                                          </p:stCondLst>
                                        </p:cTn>
                                        <p:tgtEl>
                                          <p:spTgt spid="57"/>
                                        </p:tgtEl>
                                        <p:attrNameLst>
                                          <p:attrName>style.visibility</p:attrName>
                                        </p:attrNameLst>
                                      </p:cBhvr>
                                      <p:to>
                                        <p:strVal val="visible"/>
                                      </p:to>
                                    </p:set>
                                    <p:anim calcmode="lin" valueType="num">
                                      <p:cBhvr>
                                        <p:cTn id="51" dur="750" fill="hold"/>
                                        <p:tgtEl>
                                          <p:spTgt spid="57"/>
                                        </p:tgtEl>
                                        <p:attrNameLst>
                                          <p:attrName>ppt_w</p:attrName>
                                        </p:attrNameLst>
                                      </p:cBhvr>
                                      <p:tavLst>
                                        <p:tav tm="0">
                                          <p:val>
                                            <p:fltVal val="0"/>
                                          </p:val>
                                        </p:tav>
                                        <p:tav tm="100000">
                                          <p:val>
                                            <p:strVal val="#ppt_w"/>
                                          </p:val>
                                        </p:tav>
                                      </p:tavLst>
                                    </p:anim>
                                    <p:anim calcmode="lin" valueType="num">
                                      <p:cBhvr>
                                        <p:cTn id="52" dur="750" fill="hold"/>
                                        <p:tgtEl>
                                          <p:spTgt spid="57"/>
                                        </p:tgtEl>
                                        <p:attrNameLst>
                                          <p:attrName>ppt_h</p:attrName>
                                        </p:attrNameLst>
                                      </p:cBhvr>
                                      <p:tavLst>
                                        <p:tav tm="0">
                                          <p:val>
                                            <p:fltVal val="0"/>
                                          </p:val>
                                        </p:tav>
                                        <p:tav tm="100000">
                                          <p:val>
                                            <p:strVal val="#ppt_h"/>
                                          </p:val>
                                        </p:tav>
                                      </p:tavLst>
                                    </p:anim>
                                    <p:animEffect transition="in" filter="fade">
                                      <p:cBhvr>
                                        <p:cTn id="53" dur="750"/>
                                        <p:tgtEl>
                                          <p:spTgt spid="57"/>
                                        </p:tgtEl>
                                      </p:cBhvr>
                                    </p:animEffect>
                                  </p:childTnLst>
                                </p:cTn>
                              </p:par>
                              <p:par>
                                <p:cTn id="54" presetID="22" presetClass="entr" presetSubtype="8" fill="hold" grpId="0" nodeType="withEffect">
                                  <p:stCondLst>
                                    <p:cond delay="750"/>
                                  </p:stCondLst>
                                  <p:childTnLst>
                                    <p:set>
                                      <p:cBhvr>
                                        <p:cTn id="55" dur="1" fill="hold">
                                          <p:stCondLst>
                                            <p:cond delay="0"/>
                                          </p:stCondLst>
                                        </p:cTn>
                                        <p:tgtEl>
                                          <p:spTgt spid="32"/>
                                        </p:tgtEl>
                                        <p:attrNameLst>
                                          <p:attrName>style.visibility</p:attrName>
                                        </p:attrNameLst>
                                      </p:cBhvr>
                                      <p:to>
                                        <p:strVal val="visible"/>
                                      </p:to>
                                    </p:set>
                                    <p:animEffect transition="in" filter="wipe(left)">
                                      <p:cBhvr>
                                        <p:cTn id="56" dur="750"/>
                                        <p:tgtEl>
                                          <p:spTgt spid="32"/>
                                        </p:tgtEl>
                                      </p:cBhvr>
                                    </p:animEffect>
                                  </p:childTnLst>
                                </p:cTn>
                              </p:par>
                              <p:par>
                                <p:cTn id="57" presetID="22" presetClass="entr" presetSubtype="8" fill="hold" grpId="0" nodeType="withEffect">
                                  <p:stCondLst>
                                    <p:cond delay="750"/>
                                  </p:stCondLst>
                                  <p:childTnLst>
                                    <p:set>
                                      <p:cBhvr>
                                        <p:cTn id="58" dur="1" fill="hold">
                                          <p:stCondLst>
                                            <p:cond delay="0"/>
                                          </p:stCondLst>
                                        </p:cTn>
                                        <p:tgtEl>
                                          <p:spTgt spid="59"/>
                                        </p:tgtEl>
                                        <p:attrNameLst>
                                          <p:attrName>style.visibility</p:attrName>
                                        </p:attrNameLst>
                                      </p:cBhvr>
                                      <p:to>
                                        <p:strVal val="visible"/>
                                      </p:to>
                                    </p:set>
                                    <p:animEffect transition="in" filter="wipe(left)">
                                      <p:cBhvr>
                                        <p:cTn id="59" dur="750"/>
                                        <p:tgtEl>
                                          <p:spTgt spid="59"/>
                                        </p:tgtEl>
                                      </p:cBhvr>
                                    </p:animEffect>
                                  </p:childTnLst>
                                </p:cTn>
                              </p:par>
                              <p:par>
                                <p:cTn id="60" presetID="53" presetClass="entr" presetSubtype="16" fill="hold" grpId="0" nodeType="withEffect">
                                  <p:stCondLst>
                                    <p:cond delay="2000"/>
                                  </p:stCondLst>
                                  <p:childTnLst>
                                    <p:set>
                                      <p:cBhvr>
                                        <p:cTn id="61" dur="1" fill="hold">
                                          <p:stCondLst>
                                            <p:cond delay="0"/>
                                          </p:stCondLst>
                                        </p:cTn>
                                        <p:tgtEl>
                                          <p:spTgt spid="31"/>
                                        </p:tgtEl>
                                        <p:attrNameLst>
                                          <p:attrName>style.visibility</p:attrName>
                                        </p:attrNameLst>
                                      </p:cBhvr>
                                      <p:to>
                                        <p:strVal val="visible"/>
                                      </p:to>
                                    </p:set>
                                    <p:anim calcmode="lin" valueType="num">
                                      <p:cBhvr>
                                        <p:cTn id="62" dur="750" fill="hold"/>
                                        <p:tgtEl>
                                          <p:spTgt spid="31"/>
                                        </p:tgtEl>
                                        <p:attrNameLst>
                                          <p:attrName>ppt_w</p:attrName>
                                        </p:attrNameLst>
                                      </p:cBhvr>
                                      <p:tavLst>
                                        <p:tav tm="0">
                                          <p:val>
                                            <p:fltVal val="0"/>
                                          </p:val>
                                        </p:tav>
                                        <p:tav tm="100000">
                                          <p:val>
                                            <p:strVal val="#ppt_w"/>
                                          </p:val>
                                        </p:tav>
                                      </p:tavLst>
                                    </p:anim>
                                    <p:anim calcmode="lin" valueType="num">
                                      <p:cBhvr>
                                        <p:cTn id="63" dur="750" fill="hold"/>
                                        <p:tgtEl>
                                          <p:spTgt spid="31"/>
                                        </p:tgtEl>
                                        <p:attrNameLst>
                                          <p:attrName>ppt_h</p:attrName>
                                        </p:attrNameLst>
                                      </p:cBhvr>
                                      <p:tavLst>
                                        <p:tav tm="0">
                                          <p:val>
                                            <p:fltVal val="0"/>
                                          </p:val>
                                        </p:tav>
                                        <p:tav tm="100000">
                                          <p:val>
                                            <p:strVal val="#ppt_h"/>
                                          </p:val>
                                        </p:tav>
                                      </p:tavLst>
                                    </p:anim>
                                    <p:animEffect transition="in" filter="fade">
                                      <p:cBhvr>
                                        <p:cTn id="64" dur="750"/>
                                        <p:tgtEl>
                                          <p:spTgt spid="31"/>
                                        </p:tgtEl>
                                      </p:cBhvr>
                                    </p:animEffect>
                                  </p:childTnLst>
                                </p:cTn>
                              </p:par>
                              <p:par>
                                <p:cTn id="65" presetID="53" presetClass="entr" presetSubtype="16" fill="hold" grpId="0" nodeType="withEffect">
                                  <p:stCondLst>
                                    <p:cond delay="2000"/>
                                  </p:stCondLst>
                                  <p:childTnLst>
                                    <p:set>
                                      <p:cBhvr>
                                        <p:cTn id="66" dur="1" fill="hold">
                                          <p:stCondLst>
                                            <p:cond delay="0"/>
                                          </p:stCondLst>
                                        </p:cTn>
                                        <p:tgtEl>
                                          <p:spTgt spid="58"/>
                                        </p:tgtEl>
                                        <p:attrNameLst>
                                          <p:attrName>style.visibility</p:attrName>
                                        </p:attrNameLst>
                                      </p:cBhvr>
                                      <p:to>
                                        <p:strVal val="visible"/>
                                      </p:to>
                                    </p:set>
                                    <p:anim calcmode="lin" valueType="num">
                                      <p:cBhvr>
                                        <p:cTn id="67" dur="750" fill="hold"/>
                                        <p:tgtEl>
                                          <p:spTgt spid="58"/>
                                        </p:tgtEl>
                                        <p:attrNameLst>
                                          <p:attrName>ppt_w</p:attrName>
                                        </p:attrNameLst>
                                      </p:cBhvr>
                                      <p:tavLst>
                                        <p:tav tm="0">
                                          <p:val>
                                            <p:fltVal val="0"/>
                                          </p:val>
                                        </p:tav>
                                        <p:tav tm="100000">
                                          <p:val>
                                            <p:strVal val="#ppt_w"/>
                                          </p:val>
                                        </p:tav>
                                      </p:tavLst>
                                    </p:anim>
                                    <p:anim calcmode="lin" valueType="num">
                                      <p:cBhvr>
                                        <p:cTn id="68" dur="750" fill="hold"/>
                                        <p:tgtEl>
                                          <p:spTgt spid="58"/>
                                        </p:tgtEl>
                                        <p:attrNameLst>
                                          <p:attrName>ppt_h</p:attrName>
                                        </p:attrNameLst>
                                      </p:cBhvr>
                                      <p:tavLst>
                                        <p:tav tm="0">
                                          <p:val>
                                            <p:fltVal val="0"/>
                                          </p:val>
                                        </p:tav>
                                        <p:tav tm="100000">
                                          <p:val>
                                            <p:strVal val="#ppt_h"/>
                                          </p:val>
                                        </p:tav>
                                      </p:tavLst>
                                    </p:anim>
                                    <p:animEffect transition="in" filter="fade">
                                      <p:cBhvr>
                                        <p:cTn id="69" dur="750"/>
                                        <p:tgtEl>
                                          <p:spTgt spid="58"/>
                                        </p:tgtEl>
                                      </p:cBhvr>
                                    </p:animEffect>
                                  </p:childTnLst>
                                </p:cTn>
                              </p:par>
                              <p:par>
                                <p:cTn id="70" presetID="22" presetClass="entr" presetSubtype="8" fill="hold" grpId="0" nodeType="withEffect">
                                  <p:stCondLst>
                                    <p:cond delay="2000"/>
                                  </p:stCondLst>
                                  <p:childTnLst>
                                    <p:set>
                                      <p:cBhvr>
                                        <p:cTn id="71" dur="1" fill="hold">
                                          <p:stCondLst>
                                            <p:cond delay="0"/>
                                          </p:stCondLst>
                                        </p:cTn>
                                        <p:tgtEl>
                                          <p:spTgt spid="33"/>
                                        </p:tgtEl>
                                        <p:attrNameLst>
                                          <p:attrName>style.visibility</p:attrName>
                                        </p:attrNameLst>
                                      </p:cBhvr>
                                      <p:to>
                                        <p:strVal val="visible"/>
                                      </p:to>
                                    </p:set>
                                    <p:animEffect transition="in" filter="wipe(left)">
                                      <p:cBhvr>
                                        <p:cTn id="72" dur="750"/>
                                        <p:tgtEl>
                                          <p:spTgt spid="33"/>
                                        </p:tgtEl>
                                      </p:cBhvr>
                                    </p:animEffect>
                                  </p:childTnLst>
                                </p:cTn>
                              </p:par>
                              <p:par>
                                <p:cTn id="73" presetID="22" presetClass="entr" presetSubtype="8" fill="hold" grpId="0" nodeType="withEffect">
                                  <p:stCondLst>
                                    <p:cond delay="2000"/>
                                  </p:stCondLst>
                                  <p:childTnLst>
                                    <p:set>
                                      <p:cBhvr>
                                        <p:cTn id="74" dur="1" fill="hold">
                                          <p:stCondLst>
                                            <p:cond delay="0"/>
                                          </p:stCondLst>
                                        </p:cTn>
                                        <p:tgtEl>
                                          <p:spTgt spid="60"/>
                                        </p:tgtEl>
                                        <p:attrNameLst>
                                          <p:attrName>style.visibility</p:attrName>
                                        </p:attrNameLst>
                                      </p:cBhvr>
                                      <p:to>
                                        <p:strVal val="visible"/>
                                      </p:to>
                                    </p:set>
                                    <p:animEffect transition="in" filter="wipe(left)">
                                      <p:cBhvr>
                                        <p:cTn id="75" dur="750"/>
                                        <p:tgtEl>
                                          <p:spTgt spid="60"/>
                                        </p:tgtEl>
                                      </p:cBhvr>
                                    </p:animEffect>
                                  </p:childTnLst>
                                </p:cTn>
                              </p:par>
                              <p:par>
                                <p:cTn id="76" presetID="10" presetClass="entr" presetSubtype="0" fill="hold" grpId="0" nodeType="withEffect">
                                  <p:stCondLst>
                                    <p:cond delay="1250"/>
                                  </p:stCondLst>
                                  <p:childTnLst>
                                    <p:set>
                                      <p:cBhvr>
                                        <p:cTn id="77" dur="1" fill="hold">
                                          <p:stCondLst>
                                            <p:cond delay="0"/>
                                          </p:stCondLst>
                                        </p:cTn>
                                        <p:tgtEl>
                                          <p:spTgt spid="12"/>
                                        </p:tgtEl>
                                        <p:attrNameLst>
                                          <p:attrName>style.visibility</p:attrName>
                                        </p:attrNameLst>
                                      </p:cBhvr>
                                      <p:to>
                                        <p:strVal val="visible"/>
                                      </p:to>
                                    </p:set>
                                    <p:animEffect transition="in" filter="fade">
                                      <p:cBhvr>
                                        <p:cTn id="78" dur="1000"/>
                                        <p:tgtEl>
                                          <p:spTgt spid="12"/>
                                        </p:tgtEl>
                                      </p:cBhvr>
                                    </p:animEffect>
                                  </p:childTnLst>
                                </p:cTn>
                              </p:par>
                              <p:par>
                                <p:cTn id="79" presetID="10" presetClass="entr" presetSubtype="0" fill="hold" grpId="0" nodeType="withEffect">
                                  <p:stCondLst>
                                    <p:cond delay="1250"/>
                                  </p:stCondLst>
                                  <p:childTnLst>
                                    <p:set>
                                      <p:cBhvr>
                                        <p:cTn id="80" dur="1" fill="hold">
                                          <p:stCondLst>
                                            <p:cond delay="0"/>
                                          </p:stCondLst>
                                        </p:cTn>
                                        <p:tgtEl>
                                          <p:spTgt spid="35"/>
                                        </p:tgtEl>
                                        <p:attrNameLst>
                                          <p:attrName>style.visibility</p:attrName>
                                        </p:attrNameLst>
                                      </p:cBhvr>
                                      <p:to>
                                        <p:strVal val="visible"/>
                                      </p:to>
                                    </p:set>
                                    <p:animEffect transition="in" filter="fade">
                                      <p:cBhvr>
                                        <p:cTn id="81"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p:bldGraphic spid="28" grpId="0" uiExpand="1">
        <p:bldSub>
          <a:bldChart bld="series"/>
        </p:bldSub>
      </p:bldGraphic>
      <p:bldGraphic spid="29" grpId="0">
        <p:bldAsOne/>
      </p:bldGraphic>
      <p:bldP spid="30" grpId="0" animBg="1"/>
      <p:bldP spid="31" grpId="0" animBg="1"/>
      <p:bldP spid="32" grpId="0"/>
      <p:bldP spid="33" grpId="0"/>
      <p:bldP spid="35" grpId="0"/>
      <p:bldGraphic spid="55" grpId="0" uiExpand="1">
        <p:bldSub>
          <a:bldChart bld="series"/>
        </p:bldSub>
      </p:bldGraphic>
      <p:bldGraphic spid="56" grpId="0">
        <p:bldAsOne/>
      </p:bldGraphic>
      <p:bldP spid="57" grpId="0" animBg="1"/>
      <p:bldP spid="58" grpId="0" animBg="1"/>
      <p:bldP spid="59" grpId="0"/>
      <p:bldP spid="60" grpId="0"/>
      <p:bldP spid="4" grpId="0"/>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6E882987-4948-7C64-0849-323F5A2C32E6}"/>
              </a:ext>
            </a:extLst>
          </p:cNvPr>
          <p:cNvSpPr/>
          <p:nvPr/>
        </p:nvSpPr>
        <p:spPr>
          <a:xfrm>
            <a:off x="204950" y="3494304"/>
            <a:ext cx="6538391" cy="3185019"/>
          </a:xfrm>
          <a:prstGeom prst="roundRect">
            <a:avLst>
              <a:gd name="adj" fmla="val 9710"/>
            </a:avLst>
          </a:prstGeom>
          <a:solidFill>
            <a:schemeClr val="bg1">
              <a:alpha val="80000"/>
            </a:schemeClr>
          </a:solidFill>
          <a:ln w="3175" cap="flat">
            <a:noFill/>
            <a:prstDash val="solid"/>
            <a:miter/>
          </a:ln>
          <a:effectLst>
            <a:outerShdw blurRad="139700" dist="38100" sx="98000" sy="98000" algn="ctr"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4" name="Rectangle: Rounded Corners 2">
            <a:extLst>
              <a:ext uri="{FF2B5EF4-FFF2-40B4-BE49-F238E27FC236}">
                <a16:creationId xmlns:a16="http://schemas.microsoft.com/office/drawing/2014/main" id="{E4AB5F41-CD51-67BE-7570-861014EE16FD}"/>
              </a:ext>
            </a:extLst>
          </p:cNvPr>
          <p:cNvSpPr/>
          <p:nvPr/>
        </p:nvSpPr>
        <p:spPr>
          <a:xfrm>
            <a:off x="6861816" y="3494304"/>
            <a:ext cx="5125234" cy="3185019"/>
          </a:xfrm>
          <a:prstGeom prst="roundRect">
            <a:avLst>
              <a:gd name="adj" fmla="val 9710"/>
            </a:avLst>
          </a:prstGeom>
          <a:solidFill>
            <a:schemeClr val="bg1">
              <a:alpha val="80000"/>
            </a:schemeClr>
          </a:solidFill>
          <a:ln w="3175" cap="flat">
            <a:noFill/>
            <a:prstDash val="solid"/>
            <a:miter/>
          </a:ln>
          <a:effectLst>
            <a:outerShdw blurRad="139700" dist="38100" sx="98000" sy="98000" algn="ctr"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5" name="Rectangle: Rounded Corners 2">
            <a:extLst>
              <a:ext uri="{FF2B5EF4-FFF2-40B4-BE49-F238E27FC236}">
                <a16:creationId xmlns:a16="http://schemas.microsoft.com/office/drawing/2014/main" id="{710BCEEF-1F9D-6FCF-F8A9-B3E178CABC1D}"/>
              </a:ext>
            </a:extLst>
          </p:cNvPr>
          <p:cNvSpPr/>
          <p:nvPr/>
        </p:nvSpPr>
        <p:spPr>
          <a:xfrm>
            <a:off x="204951" y="178677"/>
            <a:ext cx="3849503" cy="3185019"/>
          </a:xfrm>
          <a:prstGeom prst="roundRect">
            <a:avLst>
              <a:gd name="adj" fmla="val 9710"/>
            </a:avLst>
          </a:prstGeom>
          <a:solidFill>
            <a:schemeClr val="bg1">
              <a:alpha val="80000"/>
            </a:schemeClr>
          </a:solidFill>
          <a:ln w="3175" cap="flat">
            <a:noFill/>
            <a:prstDash val="solid"/>
            <a:miter/>
          </a:ln>
          <a:effectLst>
            <a:outerShdw blurRad="139700" dist="38100" sx="98000" sy="98000" algn="ctr"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6" name="Rectangle: Rounded Corners 2">
            <a:extLst>
              <a:ext uri="{FF2B5EF4-FFF2-40B4-BE49-F238E27FC236}">
                <a16:creationId xmlns:a16="http://schemas.microsoft.com/office/drawing/2014/main" id="{AF0A7125-7E3F-4375-DAC7-C3C45AB2A1AD}"/>
              </a:ext>
            </a:extLst>
          </p:cNvPr>
          <p:cNvSpPr/>
          <p:nvPr/>
        </p:nvSpPr>
        <p:spPr>
          <a:xfrm>
            <a:off x="4171249" y="178677"/>
            <a:ext cx="3849503" cy="3185019"/>
          </a:xfrm>
          <a:prstGeom prst="roundRect">
            <a:avLst>
              <a:gd name="adj" fmla="val 9710"/>
            </a:avLst>
          </a:prstGeom>
          <a:solidFill>
            <a:schemeClr val="bg1">
              <a:alpha val="80000"/>
            </a:schemeClr>
          </a:solidFill>
          <a:ln w="3175" cap="flat">
            <a:noFill/>
            <a:prstDash val="solid"/>
            <a:miter/>
          </a:ln>
          <a:effectLst>
            <a:outerShdw blurRad="139700" dist="38100" sx="98000" sy="98000" algn="ctr"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7" name="Rectangle: Rounded Corners 2">
            <a:extLst>
              <a:ext uri="{FF2B5EF4-FFF2-40B4-BE49-F238E27FC236}">
                <a16:creationId xmlns:a16="http://schemas.microsoft.com/office/drawing/2014/main" id="{705EE8DC-1D99-806B-D4AB-556ED36B4C0B}"/>
              </a:ext>
            </a:extLst>
          </p:cNvPr>
          <p:cNvSpPr/>
          <p:nvPr/>
        </p:nvSpPr>
        <p:spPr>
          <a:xfrm>
            <a:off x="8137547" y="178677"/>
            <a:ext cx="3849503" cy="3185019"/>
          </a:xfrm>
          <a:prstGeom prst="roundRect">
            <a:avLst>
              <a:gd name="adj" fmla="val 9710"/>
            </a:avLst>
          </a:prstGeom>
          <a:solidFill>
            <a:schemeClr val="bg1">
              <a:alpha val="80000"/>
            </a:schemeClr>
          </a:solidFill>
          <a:ln w="3175" cap="flat">
            <a:noFill/>
            <a:prstDash val="solid"/>
            <a:miter/>
          </a:ln>
          <a:effectLst>
            <a:outerShdw blurRad="139700" dist="38100" sx="98000" sy="98000" algn="ctr"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10" name="Rectangle: Rounded Corners 10">
            <a:extLst>
              <a:ext uri="{FF2B5EF4-FFF2-40B4-BE49-F238E27FC236}">
                <a16:creationId xmlns:a16="http://schemas.microsoft.com/office/drawing/2014/main" id="{4151AD32-3A99-CA97-BD1B-B46DF4F9AB8F}"/>
              </a:ext>
            </a:extLst>
          </p:cNvPr>
          <p:cNvSpPr/>
          <p:nvPr/>
        </p:nvSpPr>
        <p:spPr>
          <a:xfrm>
            <a:off x="372075" y="337567"/>
            <a:ext cx="3515255" cy="448341"/>
          </a:xfrm>
          <a:prstGeom prst="roundRect">
            <a:avLst>
              <a:gd name="adj" fmla="val 3662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Montserrat" panose="00000500000000000000" pitchFamily="50" charset="0"/>
              </a:rPr>
              <a:t>Gantt Chart</a:t>
            </a:r>
          </a:p>
        </p:txBody>
      </p:sp>
      <p:sp>
        <p:nvSpPr>
          <p:cNvPr id="11" name="Rectangle: Rounded Corners 10">
            <a:extLst>
              <a:ext uri="{FF2B5EF4-FFF2-40B4-BE49-F238E27FC236}">
                <a16:creationId xmlns:a16="http://schemas.microsoft.com/office/drawing/2014/main" id="{BF368CEE-5C90-C659-8358-5F30838B63AB}"/>
              </a:ext>
            </a:extLst>
          </p:cNvPr>
          <p:cNvSpPr/>
          <p:nvPr/>
        </p:nvSpPr>
        <p:spPr>
          <a:xfrm>
            <a:off x="4338373" y="337567"/>
            <a:ext cx="3515255" cy="448341"/>
          </a:xfrm>
          <a:prstGeom prst="roundRect">
            <a:avLst>
              <a:gd name="adj" fmla="val 3662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Montserrat" panose="00000500000000000000" pitchFamily="50" charset="0"/>
              </a:rPr>
              <a:t>Resource Allocation</a:t>
            </a:r>
          </a:p>
        </p:txBody>
      </p:sp>
      <p:sp>
        <p:nvSpPr>
          <p:cNvPr id="12" name="Rectangle: Rounded Corners 10">
            <a:extLst>
              <a:ext uri="{FF2B5EF4-FFF2-40B4-BE49-F238E27FC236}">
                <a16:creationId xmlns:a16="http://schemas.microsoft.com/office/drawing/2014/main" id="{13A6B564-D135-9199-53E2-8ADE42161DFE}"/>
              </a:ext>
            </a:extLst>
          </p:cNvPr>
          <p:cNvSpPr/>
          <p:nvPr/>
        </p:nvSpPr>
        <p:spPr>
          <a:xfrm>
            <a:off x="8304671" y="337567"/>
            <a:ext cx="3515255" cy="448341"/>
          </a:xfrm>
          <a:prstGeom prst="roundRect">
            <a:avLst>
              <a:gd name="adj" fmla="val 3662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Montserrat" panose="00000500000000000000" pitchFamily="50" charset="0"/>
              </a:rPr>
              <a:t>Open and Pending Actions</a:t>
            </a:r>
          </a:p>
        </p:txBody>
      </p:sp>
      <p:sp>
        <p:nvSpPr>
          <p:cNvPr id="13" name="Rectangle: Rounded Corners 10">
            <a:extLst>
              <a:ext uri="{FF2B5EF4-FFF2-40B4-BE49-F238E27FC236}">
                <a16:creationId xmlns:a16="http://schemas.microsoft.com/office/drawing/2014/main" id="{886A979F-0D29-1A16-B1BA-D391E4981B9F}"/>
              </a:ext>
            </a:extLst>
          </p:cNvPr>
          <p:cNvSpPr/>
          <p:nvPr/>
        </p:nvSpPr>
        <p:spPr>
          <a:xfrm>
            <a:off x="355509" y="3638764"/>
            <a:ext cx="6237272" cy="448341"/>
          </a:xfrm>
          <a:prstGeom prst="roundRect">
            <a:avLst>
              <a:gd name="adj" fmla="val 3662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Montserrat" panose="00000500000000000000" pitchFamily="50" charset="0"/>
              </a:rPr>
              <a:t>Project Budget</a:t>
            </a:r>
          </a:p>
        </p:txBody>
      </p:sp>
      <p:sp>
        <p:nvSpPr>
          <p:cNvPr id="14" name="Rectangle: Rounded Corners 10">
            <a:extLst>
              <a:ext uri="{FF2B5EF4-FFF2-40B4-BE49-F238E27FC236}">
                <a16:creationId xmlns:a16="http://schemas.microsoft.com/office/drawing/2014/main" id="{7E2A773A-71CC-C26D-09AC-0CFC7C8094AA}"/>
              </a:ext>
            </a:extLst>
          </p:cNvPr>
          <p:cNvSpPr/>
          <p:nvPr/>
        </p:nvSpPr>
        <p:spPr>
          <a:xfrm>
            <a:off x="7029026" y="3638764"/>
            <a:ext cx="1144129" cy="448341"/>
          </a:xfrm>
          <a:prstGeom prst="roundRect">
            <a:avLst>
              <a:gd name="adj" fmla="val 3662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000" b="1" dirty="0">
                <a:solidFill>
                  <a:schemeClr val="bg1"/>
                </a:solidFill>
                <a:latin typeface="Montserrat" panose="00000500000000000000" pitchFamily="50" charset="0"/>
              </a:rPr>
              <a:t>Project</a:t>
            </a:r>
            <a:br>
              <a:rPr lang="en-US" sz="1000" b="1" dirty="0">
                <a:solidFill>
                  <a:schemeClr val="bg1"/>
                </a:solidFill>
                <a:latin typeface="Montserrat" panose="00000500000000000000" pitchFamily="50" charset="0"/>
              </a:rPr>
            </a:br>
            <a:r>
              <a:rPr lang="en-US" sz="1000" b="1" dirty="0">
                <a:solidFill>
                  <a:schemeClr val="bg1"/>
                </a:solidFill>
                <a:latin typeface="Montserrat" panose="00000500000000000000" pitchFamily="50" charset="0"/>
              </a:rPr>
              <a:t>Name</a:t>
            </a:r>
          </a:p>
        </p:txBody>
      </p:sp>
      <p:sp>
        <p:nvSpPr>
          <p:cNvPr id="15" name="Rectangle: Rounded Corners 10">
            <a:extLst>
              <a:ext uri="{FF2B5EF4-FFF2-40B4-BE49-F238E27FC236}">
                <a16:creationId xmlns:a16="http://schemas.microsoft.com/office/drawing/2014/main" id="{7320AE5E-510C-68BC-1A20-BC73735C8D99}"/>
              </a:ext>
            </a:extLst>
          </p:cNvPr>
          <p:cNvSpPr/>
          <p:nvPr/>
        </p:nvSpPr>
        <p:spPr>
          <a:xfrm>
            <a:off x="8240503" y="3638764"/>
            <a:ext cx="1144129" cy="448341"/>
          </a:xfrm>
          <a:prstGeom prst="roundRect">
            <a:avLst>
              <a:gd name="adj" fmla="val 3662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b="1" dirty="0">
                <a:solidFill>
                  <a:schemeClr val="bg1"/>
                </a:solidFill>
                <a:latin typeface="Montserrat" panose="00000500000000000000" pitchFamily="50" charset="0"/>
              </a:rPr>
              <a:t>Sum of High Risk</a:t>
            </a:r>
          </a:p>
        </p:txBody>
      </p:sp>
      <p:sp>
        <p:nvSpPr>
          <p:cNvPr id="16" name="Rectangle: Rounded Corners 10">
            <a:extLst>
              <a:ext uri="{FF2B5EF4-FFF2-40B4-BE49-F238E27FC236}">
                <a16:creationId xmlns:a16="http://schemas.microsoft.com/office/drawing/2014/main" id="{799C6A38-9609-F3C6-7787-AB3D95A3E490}"/>
              </a:ext>
            </a:extLst>
          </p:cNvPr>
          <p:cNvSpPr/>
          <p:nvPr/>
        </p:nvSpPr>
        <p:spPr>
          <a:xfrm>
            <a:off x="9448799" y="3638764"/>
            <a:ext cx="1207248" cy="448341"/>
          </a:xfrm>
          <a:prstGeom prst="roundRect">
            <a:avLst>
              <a:gd name="adj" fmla="val 3662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b="1" dirty="0">
                <a:solidFill>
                  <a:schemeClr val="bg1"/>
                </a:solidFill>
                <a:latin typeface="Montserrat" panose="00000500000000000000" pitchFamily="50" charset="0"/>
              </a:rPr>
              <a:t>Sum of </a:t>
            </a:r>
            <a:br>
              <a:rPr lang="en-US" sz="1000" b="1" dirty="0">
                <a:solidFill>
                  <a:schemeClr val="bg1"/>
                </a:solidFill>
                <a:latin typeface="Montserrat" panose="00000500000000000000" pitchFamily="50" charset="0"/>
              </a:rPr>
            </a:br>
            <a:r>
              <a:rPr lang="en-US" sz="1000" b="1" dirty="0">
                <a:solidFill>
                  <a:schemeClr val="bg1"/>
                </a:solidFill>
                <a:latin typeface="Montserrat" panose="00000500000000000000" pitchFamily="50" charset="0"/>
              </a:rPr>
              <a:t>Medium Risk</a:t>
            </a:r>
          </a:p>
        </p:txBody>
      </p:sp>
      <p:sp>
        <p:nvSpPr>
          <p:cNvPr id="17" name="Rectangle: Rounded Corners 10">
            <a:extLst>
              <a:ext uri="{FF2B5EF4-FFF2-40B4-BE49-F238E27FC236}">
                <a16:creationId xmlns:a16="http://schemas.microsoft.com/office/drawing/2014/main" id="{183E3680-235C-5809-A952-95E53A28BBB3}"/>
              </a:ext>
            </a:extLst>
          </p:cNvPr>
          <p:cNvSpPr/>
          <p:nvPr/>
        </p:nvSpPr>
        <p:spPr>
          <a:xfrm>
            <a:off x="10714585" y="3638764"/>
            <a:ext cx="1105341" cy="448341"/>
          </a:xfrm>
          <a:prstGeom prst="roundRect">
            <a:avLst>
              <a:gd name="adj" fmla="val 3662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b="1" dirty="0">
                <a:solidFill>
                  <a:schemeClr val="bg1"/>
                </a:solidFill>
                <a:latin typeface="Montserrat" panose="00000500000000000000" pitchFamily="50" charset="0"/>
              </a:rPr>
              <a:t>Sum of </a:t>
            </a:r>
            <a:br>
              <a:rPr lang="en-US" sz="1000" b="1" dirty="0">
                <a:solidFill>
                  <a:schemeClr val="bg1"/>
                </a:solidFill>
                <a:latin typeface="Montserrat" panose="00000500000000000000" pitchFamily="50" charset="0"/>
              </a:rPr>
            </a:br>
            <a:r>
              <a:rPr lang="en-US" sz="1000" b="1" dirty="0">
                <a:solidFill>
                  <a:schemeClr val="bg1"/>
                </a:solidFill>
                <a:latin typeface="Montserrat" panose="00000500000000000000" pitchFamily="50" charset="0"/>
              </a:rPr>
              <a:t>Low Risk</a:t>
            </a:r>
          </a:p>
        </p:txBody>
      </p:sp>
      <p:graphicFrame>
        <p:nvGraphicFramePr>
          <p:cNvPr id="18" name="Table 14">
            <a:extLst>
              <a:ext uri="{FF2B5EF4-FFF2-40B4-BE49-F238E27FC236}">
                <a16:creationId xmlns:a16="http://schemas.microsoft.com/office/drawing/2014/main" id="{D5338F49-D73F-9CE7-7C24-8F8BFAE80133}"/>
              </a:ext>
            </a:extLst>
          </p:cNvPr>
          <p:cNvGraphicFramePr>
            <a:graphicFrameLocks noGrp="1"/>
          </p:cNvGraphicFramePr>
          <p:nvPr>
            <p:extLst>
              <p:ext uri="{D42A27DB-BD31-4B8C-83A1-F6EECF244321}">
                <p14:modId xmlns:p14="http://schemas.microsoft.com/office/powerpoint/2010/main" val="2806176258"/>
              </p:ext>
            </p:extLst>
          </p:nvPr>
        </p:nvGraphicFramePr>
        <p:xfrm>
          <a:off x="7029026" y="4087106"/>
          <a:ext cx="4790900" cy="1956855"/>
        </p:xfrm>
        <a:graphic>
          <a:graphicData uri="http://schemas.openxmlformats.org/drawingml/2006/table">
            <a:tbl>
              <a:tblPr firstRow="1" bandRow="1">
                <a:tableStyleId>{5C22544A-7EE6-4342-B048-85BDC9FD1C3A}</a:tableStyleId>
              </a:tblPr>
              <a:tblGrid>
                <a:gridCol w="1178272">
                  <a:extLst>
                    <a:ext uri="{9D8B030D-6E8A-4147-A177-3AD203B41FA5}">
                      <a16:colId xmlns:a16="http://schemas.microsoft.com/office/drawing/2014/main" val="2952341761"/>
                    </a:ext>
                  </a:extLst>
                </a:gridCol>
                <a:gridCol w="1193180">
                  <a:extLst>
                    <a:ext uri="{9D8B030D-6E8A-4147-A177-3AD203B41FA5}">
                      <a16:colId xmlns:a16="http://schemas.microsoft.com/office/drawing/2014/main" val="331542677"/>
                    </a:ext>
                  </a:extLst>
                </a:gridCol>
                <a:gridCol w="1260088">
                  <a:extLst>
                    <a:ext uri="{9D8B030D-6E8A-4147-A177-3AD203B41FA5}">
                      <a16:colId xmlns:a16="http://schemas.microsoft.com/office/drawing/2014/main" val="2652209503"/>
                    </a:ext>
                  </a:extLst>
                </a:gridCol>
                <a:gridCol w="1159360">
                  <a:extLst>
                    <a:ext uri="{9D8B030D-6E8A-4147-A177-3AD203B41FA5}">
                      <a16:colId xmlns:a16="http://schemas.microsoft.com/office/drawing/2014/main" val="3543458958"/>
                    </a:ext>
                  </a:extLst>
                </a:gridCol>
              </a:tblGrid>
              <a:tr h="391371">
                <a:tc>
                  <a:txBody>
                    <a:bodyPr/>
                    <a:lstStyle/>
                    <a:p>
                      <a:pPr algn="ctr"/>
                      <a:r>
                        <a:rPr lang="en-UA" sz="1000" b="0" dirty="0">
                          <a:solidFill>
                            <a:schemeClr val="tx1"/>
                          </a:solidFill>
                          <a:latin typeface="Montserrat" pitchFamily="2" charset="77"/>
                        </a:rPr>
                        <a:t>Project 01</a:t>
                      </a:r>
                    </a:p>
                  </a:txBody>
                  <a:tcPr marL="0" marR="0" anchor="ctr">
                    <a:lnL w="12700" cmpd="sng">
                      <a:noFill/>
                    </a:lnL>
                    <a:lnR w="12700" cmpd="sng">
                      <a:noFill/>
                    </a:lnR>
                    <a:lnT w="12700" cmpd="sng">
                      <a:noFill/>
                    </a:lnT>
                    <a:lnB w="9525"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A" sz="1000" b="0" dirty="0">
                          <a:solidFill>
                            <a:schemeClr val="tx1"/>
                          </a:solidFill>
                          <a:latin typeface="Montserrat" pitchFamily="2" charset="77"/>
                        </a:rPr>
                        <a:t>2</a:t>
                      </a:r>
                    </a:p>
                  </a:txBody>
                  <a:tcPr anchor="ctr">
                    <a:lnL w="12700" cmpd="sng">
                      <a:noFill/>
                    </a:lnL>
                    <a:lnR w="12700" cmpd="sng">
                      <a:noFill/>
                    </a:lnR>
                    <a:lnT w="12700" cmpd="sng">
                      <a:noFill/>
                    </a:lnT>
                    <a:lnB w="9525"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A" sz="1000" b="0" dirty="0">
                          <a:solidFill>
                            <a:schemeClr val="tx1"/>
                          </a:solidFill>
                          <a:latin typeface="Montserrat" pitchFamily="2" charset="77"/>
                        </a:rPr>
                        <a:t>1</a:t>
                      </a:r>
                    </a:p>
                  </a:txBody>
                  <a:tcPr anchor="ctr">
                    <a:lnL w="12700" cmpd="sng">
                      <a:noFill/>
                    </a:lnL>
                    <a:lnR w="12700" cmpd="sng">
                      <a:noFill/>
                    </a:lnR>
                    <a:lnT w="12700" cmpd="sng">
                      <a:noFill/>
                    </a:lnT>
                    <a:lnB w="9525"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A" sz="1100" b="0" dirty="0">
                          <a:solidFill>
                            <a:schemeClr val="tx1"/>
                          </a:solidFill>
                          <a:latin typeface="Montserrat" pitchFamily="2" charset="77"/>
                        </a:rPr>
                        <a:t>5</a:t>
                      </a:r>
                    </a:p>
                  </a:txBody>
                  <a:tcPr marL="72000" marR="72000" anchor="ctr">
                    <a:lnL w="12700" cmpd="sng">
                      <a:noFill/>
                    </a:lnL>
                    <a:lnR w="12700" cmpd="sng">
                      <a:noFill/>
                    </a:lnR>
                    <a:lnT w="12700" cmpd="sng">
                      <a:noFill/>
                    </a:lnT>
                    <a:lnB w="9525"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0524678"/>
                  </a:ext>
                </a:extLst>
              </a:tr>
              <a:tr h="391371">
                <a:tc>
                  <a:txBody>
                    <a:bodyPr/>
                    <a:lstStyle/>
                    <a:p>
                      <a:pPr algn="ctr"/>
                      <a:r>
                        <a:rPr lang="en-UA" sz="1000" b="0" dirty="0">
                          <a:solidFill>
                            <a:schemeClr val="tx1"/>
                          </a:solidFill>
                          <a:latin typeface="Montserrat" pitchFamily="2" charset="77"/>
                        </a:rPr>
                        <a:t>Project 02</a:t>
                      </a:r>
                    </a:p>
                  </a:txBody>
                  <a:tcPr marL="0" marR="0" anchor="ctr">
                    <a:lnL w="12700" cmpd="sng">
                      <a:noFill/>
                    </a:lnL>
                    <a:lnR w="12700" cmpd="sng">
                      <a:noFill/>
                    </a:lnR>
                    <a:lnT w="9525" cap="flat" cmpd="sng" algn="ctr">
                      <a:solidFill>
                        <a:schemeClr val="tx2">
                          <a:lumMod val="20000"/>
                          <a:lumOff val="80000"/>
                        </a:schemeClr>
                      </a:solidFill>
                      <a:prstDash val="solid"/>
                      <a:round/>
                      <a:headEnd type="none" w="med" len="med"/>
                      <a:tailEnd type="none" w="med" len="med"/>
                    </a:lnT>
                    <a:lnB w="9525"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A" sz="1000" b="0" dirty="0">
                          <a:solidFill>
                            <a:schemeClr val="tx1"/>
                          </a:solidFill>
                          <a:latin typeface="Montserrat" pitchFamily="2" charset="77"/>
                        </a:rPr>
                        <a:t>3</a:t>
                      </a:r>
                    </a:p>
                  </a:txBody>
                  <a:tcPr anchor="ctr">
                    <a:lnL w="12700" cmpd="sng">
                      <a:noFill/>
                    </a:lnL>
                    <a:lnR w="12700" cmpd="sng">
                      <a:noFill/>
                    </a:lnR>
                    <a:lnT w="9525" cap="flat" cmpd="sng" algn="ctr">
                      <a:solidFill>
                        <a:schemeClr val="tx2">
                          <a:lumMod val="20000"/>
                          <a:lumOff val="80000"/>
                        </a:schemeClr>
                      </a:solidFill>
                      <a:prstDash val="solid"/>
                      <a:round/>
                      <a:headEnd type="none" w="med" len="med"/>
                      <a:tailEnd type="none" w="med" len="med"/>
                    </a:lnT>
                    <a:lnB w="9525"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A" sz="1000" b="0" dirty="0">
                          <a:solidFill>
                            <a:schemeClr val="tx1"/>
                          </a:solidFill>
                          <a:latin typeface="Montserrat" pitchFamily="2" charset="77"/>
                        </a:rPr>
                        <a:t>2</a:t>
                      </a:r>
                    </a:p>
                  </a:txBody>
                  <a:tcPr anchor="ctr">
                    <a:lnL w="12700" cmpd="sng">
                      <a:noFill/>
                    </a:lnL>
                    <a:lnR w="12700" cmpd="sng">
                      <a:noFill/>
                    </a:lnR>
                    <a:lnT w="9525" cap="flat" cmpd="sng" algn="ctr">
                      <a:solidFill>
                        <a:schemeClr val="tx2">
                          <a:lumMod val="20000"/>
                          <a:lumOff val="80000"/>
                        </a:schemeClr>
                      </a:solidFill>
                      <a:prstDash val="solid"/>
                      <a:round/>
                      <a:headEnd type="none" w="med" len="med"/>
                      <a:tailEnd type="none" w="med" len="med"/>
                    </a:lnT>
                    <a:lnB w="9525"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A" sz="1100" b="0" dirty="0">
                          <a:solidFill>
                            <a:schemeClr val="tx1"/>
                          </a:solidFill>
                          <a:latin typeface="Montserrat" pitchFamily="2" charset="77"/>
                        </a:rPr>
                        <a:t>4</a:t>
                      </a:r>
                    </a:p>
                  </a:txBody>
                  <a:tcPr marL="72000" marR="72000" anchor="ctr">
                    <a:lnL w="12700" cmpd="sng">
                      <a:noFill/>
                    </a:lnL>
                    <a:lnR w="12700" cmpd="sng">
                      <a:noFill/>
                    </a:lnR>
                    <a:lnT w="9525" cap="flat" cmpd="sng" algn="ctr">
                      <a:solidFill>
                        <a:schemeClr val="tx2">
                          <a:lumMod val="20000"/>
                          <a:lumOff val="80000"/>
                        </a:schemeClr>
                      </a:solidFill>
                      <a:prstDash val="solid"/>
                      <a:round/>
                      <a:headEnd type="none" w="med" len="med"/>
                      <a:tailEnd type="none" w="med" len="med"/>
                    </a:lnT>
                    <a:lnB w="9525"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7847677"/>
                  </a:ext>
                </a:extLst>
              </a:tr>
              <a:tr h="391371">
                <a:tc>
                  <a:txBody>
                    <a:bodyPr/>
                    <a:lstStyle/>
                    <a:p>
                      <a:pPr algn="ctr"/>
                      <a:r>
                        <a:rPr lang="en-UA" sz="1000" b="0" dirty="0">
                          <a:solidFill>
                            <a:schemeClr val="tx1"/>
                          </a:solidFill>
                          <a:latin typeface="Montserrat" pitchFamily="2" charset="77"/>
                        </a:rPr>
                        <a:t>Project 03</a:t>
                      </a:r>
                    </a:p>
                  </a:txBody>
                  <a:tcPr marL="0" marR="0" anchor="ctr">
                    <a:lnL w="12700" cmpd="sng">
                      <a:noFill/>
                    </a:lnL>
                    <a:lnR w="12700" cmpd="sng">
                      <a:noFill/>
                    </a:lnR>
                    <a:lnT w="9525" cap="flat" cmpd="sng" algn="ctr">
                      <a:solidFill>
                        <a:schemeClr val="tx2">
                          <a:lumMod val="20000"/>
                          <a:lumOff val="80000"/>
                        </a:schemeClr>
                      </a:solidFill>
                      <a:prstDash val="solid"/>
                      <a:round/>
                      <a:headEnd type="none" w="med" len="med"/>
                      <a:tailEnd type="none" w="med" len="med"/>
                    </a:lnT>
                    <a:lnB w="9525"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A" sz="1000" b="0" dirty="0">
                          <a:solidFill>
                            <a:schemeClr val="tx1"/>
                          </a:solidFill>
                          <a:latin typeface="Montserrat" pitchFamily="2" charset="77"/>
                        </a:rPr>
                        <a:t>4</a:t>
                      </a:r>
                    </a:p>
                  </a:txBody>
                  <a:tcPr anchor="ctr">
                    <a:lnL w="12700" cmpd="sng">
                      <a:noFill/>
                    </a:lnL>
                    <a:lnR w="12700" cmpd="sng">
                      <a:noFill/>
                    </a:lnR>
                    <a:lnT w="9525" cap="flat" cmpd="sng" algn="ctr">
                      <a:solidFill>
                        <a:schemeClr val="tx2">
                          <a:lumMod val="20000"/>
                          <a:lumOff val="80000"/>
                        </a:schemeClr>
                      </a:solidFill>
                      <a:prstDash val="solid"/>
                      <a:round/>
                      <a:headEnd type="none" w="med" len="med"/>
                      <a:tailEnd type="none" w="med" len="med"/>
                    </a:lnT>
                    <a:lnB w="9525"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A" sz="1000" b="0" dirty="0">
                          <a:solidFill>
                            <a:schemeClr val="tx1"/>
                          </a:solidFill>
                          <a:latin typeface="Montserrat" pitchFamily="2" charset="77"/>
                        </a:rPr>
                        <a:t>3</a:t>
                      </a:r>
                    </a:p>
                  </a:txBody>
                  <a:tcPr anchor="ctr">
                    <a:lnL w="12700" cmpd="sng">
                      <a:noFill/>
                    </a:lnL>
                    <a:lnR w="12700" cmpd="sng">
                      <a:noFill/>
                    </a:lnR>
                    <a:lnT w="9525" cap="flat" cmpd="sng" algn="ctr">
                      <a:solidFill>
                        <a:schemeClr val="tx2">
                          <a:lumMod val="20000"/>
                          <a:lumOff val="80000"/>
                        </a:schemeClr>
                      </a:solidFill>
                      <a:prstDash val="solid"/>
                      <a:round/>
                      <a:headEnd type="none" w="med" len="med"/>
                      <a:tailEnd type="none" w="med" len="med"/>
                    </a:lnT>
                    <a:lnB w="9525"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A" sz="1100" b="0" dirty="0">
                          <a:solidFill>
                            <a:schemeClr val="tx1"/>
                          </a:solidFill>
                          <a:latin typeface="Montserrat" pitchFamily="2" charset="77"/>
                        </a:rPr>
                        <a:t>2</a:t>
                      </a:r>
                    </a:p>
                  </a:txBody>
                  <a:tcPr marL="72000" marR="72000" anchor="ctr">
                    <a:lnL w="12700" cmpd="sng">
                      <a:noFill/>
                    </a:lnL>
                    <a:lnR w="12700" cmpd="sng">
                      <a:noFill/>
                    </a:lnR>
                    <a:lnT w="9525" cap="flat" cmpd="sng" algn="ctr">
                      <a:solidFill>
                        <a:schemeClr val="tx2">
                          <a:lumMod val="20000"/>
                          <a:lumOff val="80000"/>
                        </a:schemeClr>
                      </a:solidFill>
                      <a:prstDash val="solid"/>
                      <a:round/>
                      <a:headEnd type="none" w="med" len="med"/>
                      <a:tailEnd type="none" w="med" len="med"/>
                    </a:lnT>
                    <a:lnB w="9525"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28193"/>
                  </a:ext>
                </a:extLst>
              </a:tr>
              <a:tr h="391371">
                <a:tc>
                  <a:txBody>
                    <a:bodyPr/>
                    <a:lstStyle/>
                    <a:p>
                      <a:pPr algn="ctr"/>
                      <a:r>
                        <a:rPr lang="en-UA" sz="1000" b="0" dirty="0">
                          <a:solidFill>
                            <a:schemeClr val="tx1"/>
                          </a:solidFill>
                          <a:latin typeface="Montserrat" pitchFamily="2" charset="77"/>
                        </a:rPr>
                        <a:t>Project 04</a:t>
                      </a:r>
                    </a:p>
                  </a:txBody>
                  <a:tcPr marL="0" marR="0" anchor="ctr">
                    <a:lnL w="12700" cmpd="sng">
                      <a:noFill/>
                    </a:lnL>
                    <a:lnR w="12700" cmpd="sng">
                      <a:noFill/>
                    </a:lnR>
                    <a:lnT w="9525" cap="flat" cmpd="sng" algn="ctr">
                      <a:solidFill>
                        <a:schemeClr val="tx2">
                          <a:lumMod val="20000"/>
                          <a:lumOff val="80000"/>
                        </a:schemeClr>
                      </a:solidFill>
                      <a:prstDash val="solid"/>
                      <a:round/>
                      <a:headEnd type="none" w="med" len="med"/>
                      <a:tailEnd type="none" w="med" len="med"/>
                    </a:lnT>
                    <a:lnB w="9525"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A" sz="1000" b="0" dirty="0">
                          <a:solidFill>
                            <a:schemeClr val="tx1"/>
                          </a:solidFill>
                          <a:latin typeface="Montserrat" pitchFamily="2" charset="77"/>
                        </a:rPr>
                        <a:t>5</a:t>
                      </a:r>
                    </a:p>
                  </a:txBody>
                  <a:tcPr anchor="ctr">
                    <a:lnL w="12700" cmpd="sng">
                      <a:noFill/>
                    </a:lnL>
                    <a:lnR w="12700" cmpd="sng">
                      <a:noFill/>
                    </a:lnR>
                    <a:lnT w="9525" cap="flat" cmpd="sng" algn="ctr">
                      <a:solidFill>
                        <a:schemeClr val="tx2">
                          <a:lumMod val="20000"/>
                          <a:lumOff val="80000"/>
                        </a:schemeClr>
                      </a:solidFill>
                      <a:prstDash val="solid"/>
                      <a:round/>
                      <a:headEnd type="none" w="med" len="med"/>
                      <a:tailEnd type="none" w="med" len="med"/>
                    </a:lnT>
                    <a:lnB w="9525"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A" sz="1000" b="0" dirty="0">
                          <a:solidFill>
                            <a:schemeClr val="tx1"/>
                          </a:solidFill>
                          <a:latin typeface="Montserrat" pitchFamily="2" charset="77"/>
                        </a:rPr>
                        <a:t>7</a:t>
                      </a:r>
                    </a:p>
                  </a:txBody>
                  <a:tcPr anchor="ctr">
                    <a:lnL w="12700" cmpd="sng">
                      <a:noFill/>
                    </a:lnL>
                    <a:lnR w="12700" cmpd="sng">
                      <a:noFill/>
                    </a:lnR>
                    <a:lnT w="9525" cap="flat" cmpd="sng" algn="ctr">
                      <a:solidFill>
                        <a:schemeClr val="tx2">
                          <a:lumMod val="20000"/>
                          <a:lumOff val="80000"/>
                        </a:schemeClr>
                      </a:solidFill>
                      <a:prstDash val="solid"/>
                      <a:round/>
                      <a:headEnd type="none" w="med" len="med"/>
                      <a:tailEnd type="none" w="med" len="med"/>
                    </a:lnT>
                    <a:lnB w="9525"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A" sz="1100" b="0" dirty="0">
                          <a:solidFill>
                            <a:schemeClr val="tx1"/>
                          </a:solidFill>
                          <a:latin typeface="Montserrat" pitchFamily="2" charset="77"/>
                        </a:rPr>
                        <a:t>6</a:t>
                      </a:r>
                    </a:p>
                  </a:txBody>
                  <a:tcPr marL="72000" marR="72000" anchor="ctr">
                    <a:lnL w="12700" cmpd="sng">
                      <a:noFill/>
                    </a:lnL>
                    <a:lnR w="12700" cmpd="sng">
                      <a:noFill/>
                    </a:lnR>
                    <a:lnT w="9525" cap="flat" cmpd="sng" algn="ctr">
                      <a:solidFill>
                        <a:schemeClr val="tx2">
                          <a:lumMod val="20000"/>
                          <a:lumOff val="80000"/>
                        </a:schemeClr>
                      </a:solidFill>
                      <a:prstDash val="solid"/>
                      <a:round/>
                      <a:headEnd type="none" w="med" len="med"/>
                      <a:tailEnd type="none" w="med" len="med"/>
                    </a:lnT>
                    <a:lnB w="9525"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338799"/>
                  </a:ext>
                </a:extLst>
              </a:tr>
              <a:tr h="391371">
                <a:tc>
                  <a:txBody>
                    <a:bodyPr/>
                    <a:lstStyle/>
                    <a:p>
                      <a:pPr algn="ctr"/>
                      <a:r>
                        <a:rPr lang="en-UA" sz="1000" b="0" dirty="0">
                          <a:solidFill>
                            <a:schemeClr val="tx1"/>
                          </a:solidFill>
                          <a:latin typeface="Montserrat" pitchFamily="2" charset="77"/>
                        </a:rPr>
                        <a:t>Project 05</a:t>
                      </a:r>
                    </a:p>
                  </a:txBody>
                  <a:tcPr marL="0" marR="0" anchor="ctr">
                    <a:lnL w="12700" cmpd="sng">
                      <a:noFill/>
                    </a:lnL>
                    <a:lnR w="12700" cmpd="sng">
                      <a:noFill/>
                    </a:lnR>
                    <a:lnT w="9525" cap="flat" cmpd="sng" algn="ctr">
                      <a:solidFill>
                        <a:schemeClr val="tx2">
                          <a:lumMod val="20000"/>
                          <a:lumOff val="8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A" sz="1000" b="0" dirty="0">
                          <a:solidFill>
                            <a:schemeClr val="tx1"/>
                          </a:solidFill>
                          <a:latin typeface="Montserrat" pitchFamily="2" charset="77"/>
                        </a:rPr>
                        <a:t>3</a:t>
                      </a:r>
                    </a:p>
                  </a:txBody>
                  <a:tcPr anchor="ctr">
                    <a:lnL w="12700" cmpd="sng">
                      <a:noFill/>
                    </a:lnL>
                    <a:lnR w="12700" cmpd="sng">
                      <a:noFill/>
                    </a:lnR>
                    <a:lnT w="9525" cap="flat" cmpd="sng" algn="ctr">
                      <a:solidFill>
                        <a:schemeClr val="tx2">
                          <a:lumMod val="20000"/>
                          <a:lumOff val="8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A" sz="1000" b="0" dirty="0">
                          <a:solidFill>
                            <a:schemeClr val="tx1"/>
                          </a:solidFill>
                          <a:latin typeface="Montserrat" pitchFamily="2" charset="77"/>
                        </a:rPr>
                        <a:t>5</a:t>
                      </a:r>
                    </a:p>
                  </a:txBody>
                  <a:tcPr anchor="ctr">
                    <a:lnL w="12700" cmpd="sng">
                      <a:noFill/>
                    </a:lnL>
                    <a:lnR w="12700" cmpd="sng">
                      <a:noFill/>
                    </a:lnR>
                    <a:lnT w="9525" cap="flat" cmpd="sng" algn="ctr">
                      <a:solidFill>
                        <a:schemeClr val="tx2">
                          <a:lumMod val="20000"/>
                          <a:lumOff val="8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A" sz="1100" b="0" dirty="0">
                          <a:solidFill>
                            <a:schemeClr val="tx1"/>
                          </a:solidFill>
                          <a:latin typeface="Montserrat" pitchFamily="2" charset="77"/>
                        </a:rPr>
                        <a:t>5</a:t>
                      </a:r>
                    </a:p>
                  </a:txBody>
                  <a:tcPr marL="72000" marR="72000" anchor="ctr">
                    <a:lnL w="12700" cmpd="sng">
                      <a:noFill/>
                    </a:lnL>
                    <a:lnR w="12700" cmpd="sng">
                      <a:noFill/>
                    </a:lnR>
                    <a:lnT w="9525" cap="flat" cmpd="sng" algn="ctr">
                      <a:solidFill>
                        <a:schemeClr val="tx2">
                          <a:lumMod val="20000"/>
                          <a:lumOff val="8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2044502"/>
                  </a:ext>
                </a:extLst>
              </a:tr>
            </a:tbl>
          </a:graphicData>
        </a:graphic>
      </p:graphicFrame>
      <p:grpSp>
        <p:nvGrpSpPr>
          <p:cNvPr id="2" name="Group 1">
            <a:extLst>
              <a:ext uri="{FF2B5EF4-FFF2-40B4-BE49-F238E27FC236}">
                <a16:creationId xmlns:a16="http://schemas.microsoft.com/office/drawing/2014/main" id="{6E6360C6-8B5F-43F2-9A39-EC4E6E71A28A}"/>
              </a:ext>
            </a:extLst>
          </p:cNvPr>
          <p:cNvGrpSpPr/>
          <p:nvPr/>
        </p:nvGrpSpPr>
        <p:grpSpPr>
          <a:xfrm>
            <a:off x="7029026" y="6061787"/>
            <a:ext cx="4790900" cy="461665"/>
            <a:chOff x="7029026" y="6061787"/>
            <a:chExt cx="4790900" cy="461665"/>
          </a:xfrm>
        </p:grpSpPr>
        <p:sp>
          <p:nvSpPr>
            <p:cNvPr id="19" name="Rectangle: Rounded Corners 10">
              <a:extLst>
                <a:ext uri="{FF2B5EF4-FFF2-40B4-BE49-F238E27FC236}">
                  <a16:creationId xmlns:a16="http://schemas.microsoft.com/office/drawing/2014/main" id="{D5745FBA-C9A6-F071-F814-B62C5377DE55}"/>
                </a:ext>
              </a:extLst>
            </p:cNvPr>
            <p:cNvSpPr/>
            <p:nvPr/>
          </p:nvSpPr>
          <p:spPr>
            <a:xfrm>
              <a:off x="7029026" y="6068449"/>
              <a:ext cx="4790900" cy="448341"/>
            </a:xfrm>
            <a:prstGeom prst="roundRect">
              <a:avLst>
                <a:gd name="adj" fmla="val 3662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1200" b="1" dirty="0">
                <a:solidFill>
                  <a:schemeClr val="bg1"/>
                </a:solidFill>
                <a:latin typeface="Montserrat" panose="00000500000000000000" pitchFamily="50" charset="0"/>
              </a:endParaRPr>
            </a:p>
          </p:txBody>
        </p:sp>
        <p:cxnSp>
          <p:nvCxnSpPr>
            <p:cNvPr id="21" name="Straight Connector 20">
              <a:extLst>
                <a:ext uri="{FF2B5EF4-FFF2-40B4-BE49-F238E27FC236}">
                  <a16:creationId xmlns:a16="http://schemas.microsoft.com/office/drawing/2014/main" id="{79FA1F96-2C22-860C-3EB5-E61CB203D433}"/>
                </a:ext>
              </a:extLst>
            </p:cNvPr>
            <p:cNvCxnSpPr>
              <a:cxnSpLocks/>
            </p:cNvCxnSpPr>
            <p:nvPr/>
          </p:nvCxnSpPr>
          <p:spPr>
            <a:xfrm>
              <a:off x="8173155" y="6074384"/>
              <a:ext cx="0" cy="44834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9D07CD9-9A61-108D-EE05-BF326C36115C}"/>
                </a:ext>
              </a:extLst>
            </p:cNvPr>
            <p:cNvCxnSpPr>
              <a:cxnSpLocks/>
            </p:cNvCxnSpPr>
            <p:nvPr/>
          </p:nvCxnSpPr>
          <p:spPr>
            <a:xfrm>
              <a:off x="9455854" y="6074384"/>
              <a:ext cx="0" cy="44834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EF2DAB6-9B06-10F1-1BAB-A01ADF3D3DDC}"/>
                </a:ext>
              </a:extLst>
            </p:cNvPr>
            <p:cNvCxnSpPr>
              <a:cxnSpLocks/>
            </p:cNvCxnSpPr>
            <p:nvPr/>
          </p:nvCxnSpPr>
          <p:spPr>
            <a:xfrm>
              <a:off x="10714585" y="6074384"/>
              <a:ext cx="0" cy="44834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8C36AB3-877B-E901-9CB4-9D54558F49B1}"/>
                </a:ext>
              </a:extLst>
            </p:cNvPr>
            <p:cNvSpPr txBox="1"/>
            <p:nvPr/>
          </p:nvSpPr>
          <p:spPr>
            <a:xfrm>
              <a:off x="7175297" y="6061787"/>
              <a:ext cx="851585" cy="461665"/>
            </a:xfrm>
            <a:prstGeom prst="rect">
              <a:avLst/>
            </a:prstGeom>
            <a:noFill/>
          </p:spPr>
          <p:txBody>
            <a:bodyPr wrap="square" lIns="0" rIns="0" rtlCol="0" anchor="ctr" anchorCtr="0">
              <a:spAutoFit/>
            </a:bodyPr>
            <a:lstStyle/>
            <a:p>
              <a:pPr algn="ctr">
                <a:spcBef>
                  <a:spcPts val="300"/>
                </a:spcBef>
              </a:pPr>
              <a:r>
                <a:rPr lang="en-US" sz="1200" b="1" dirty="0">
                  <a:solidFill>
                    <a:schemeClr val="bg1"/>
                  </a:solidFill>
                  <a:latin typeface="Montserrat" panose="00000500000000000000" pitchFamily="50" charset="0"/>
                </a:rPr>
                <a:t>Grand Total</a:t>
              </a:r>
            </a:p>
          </p:txBody>
        </p:sp>
        <p:sp>
          <p:nvSpPr>
            <p:cNvPr id="25" name="TextBox 24">
              <a:extLst>
                <a:ext uri="{FF2B5EF4-FFF2-40B4-BE49-F238E27FC236}">
                  <a16:creationId xmlns:a16="http://schemas.microsoft.com/office/drawing/2014/main" id="{818686C7-8FA9-C12F-972A-4E6E0F9D8EED}"/>
                </a:ext>
              </a:extLst>
            </p:cNvPr>
            <p:cNvSpPr txBox="1"/>
            <p:nvPr/>
          </p:nvSpPr>
          <p:spPr>
            <a:xfrm>
              <a:off x="8386775" y="6154120"/>
              <a:ext cx="851585" cy="276999"/>
            </a:xfrm>
            <a:prstGeom prst="rect">
              <a:avLst/>
            </a:prstGeom>
            <a:noFill/>
          </p:spPr>
          <p:txBody>
            <a:bodyPr wrap="square" lIns="0" rIns="0" rtlCol="0" anchor="ctr" anchorCtr="0">
              <a:spAutoFit/>
            </a:bodyPr>
            <a:lstStyle/>
            <a:p>
              <a:pPr algn="ctr">
                <a:spcBef>
                  <a:spcPts val="300"/>
                </a:spcBef>
              </a:pPr>
              <a:r>
                <a:rPr lang="en-US" sz="1200" b="1" dirty="0">
                  <a:solidFill>
                    <a:schemeClr val="bg1"/>
                  </a:solidFill>
                  <a:latin typeface="Montserrat" panose="00000500000000000000" pitchFamily="50" charset="0"/>
                </a:rPr>
                <a:t>17</a:t>
              </a:r>
            </a:p>
          </p:txBody>
        </p:sp>
        <p:sp>
          <p:nvSpPr>
            <p:cNvPr id="26" name="TextBox 25">
              <a:extLst>
                <a:ext uri="{FF2B5EF4-FFF2-40B4-BE49-F238E27FC236}">
                  <a16:creationId xmlns:a16="http://schemas.microsoft.com/office/drawing/2014/main" id="{15D69005-E11B-2D08-63E4-036CEA4419CA}"/>
                </a:ext>
              </a:extLst>
            </p:cNvPr>
            <p:cNvSpPr txBox="1"/>
            <p:nvPr/>
          </p:nvSpPr>
          <p:spPr>
            <a:xfrm>
              <a:off x="9639698" y="6154120"/>
              <a:ext cx="851585" cy="276999"/>
            </a:xfrm>
            <a:prstGeom prst="rect">
              <a:avLst/>
            </a:prstGeom>
            <a:noFill/>
          </p:spPr>
          <p:txBody>
            <a:bodyPr wrap="square" lIns="0" rIns="0" rtlCol="0" anchor="ctr" anchorCtr="0">
              <a:spAutoFit/>
            </a:bodyPr>
            <a:lstStyle/>
            <a:p>
              <a:pPr algn="ctr">
                <a:spcBef>
                  <a:spcPts val="300"/>
                </a:spcBef>
              </a:pPr>
              <a:r>
                <a:rPr lang="en-US" sz="1200" b="1" dirty="0">
                  <a:solidFill>
                    <a:schemeClr val="bg1"/>
                  </a:solidFill>
                  <a:latin typeface="Montserrat" panose="00000500000000000000" pitchFamily="50" charset="0"/>
                </a:rPr>
                <a:t>18</a:t>
              </a:r>
            </a:p>
          </p:txBody>
        </p:sp>
        <p:sp>
          <p:nvSpPr>
            <p:cNvPr id="27" name="TextBox 26">
              <a:extLst>
                <a:ext uri="{FF2B5EF4-FFF2-40B4-BE49-F238E27FC236}">
                  <a16:creationId xmlns:a16="http://schemas.microsoft.com/office/drawing/2014/main" id="{7BFF8BDC-5781-9B7E-4569-3F9CEC47DCF9}"/>
                </a:ext>
              </a:extLst>
            </p:cNvPr>
            <p:cNvSpPr txBox="1"/>
            <p:nvPr/>
          </p:nvSpPr>
          <p:spPr>
            <a:xfrm>
              <a:off x="10847975" y="6154120"/>
              <a:ext cx="851585" cy="276999"/>
            </a:xfrm>
            <a:prstGeom prst="rect">
              <a:avLst/>
            </a:prstGeom>
            <a:noFill/>
          </p:spPr>
          <p:txBody>
            <a:bodyPr wrap="square" lIns="0" rIns="0" rtlCol="0" anchor="ctr" anchorCtr="0">
              <a:spAutoFit/>
            </a:bodyPr>
            <a:lstStyle/>
            <a:p>
              <a:pPr algn="ctr">
                <a:spcBef>
                  <a:spcPts val="300"/>
                </a:spcBef>
              </a:pPr>
              <a:r>
                <a:rPr lang="en-US" sz="1200" b="1" dirty="0">
                  <a:solidFill>
                    <a:schemeClr val="bg1"/>
                  </a:solidFill>
                  <a:latin typeface="Montserrat" panose="00000500000000000000" pitchFamily="50" charset="0"/>
                </a:rPr>
                <a:t>22</a:t>
              </a:r>
            </a:p>
          </p:txBody>
        </p:sp>
      </p:grpSp>
      <p:graphicFrame>
        <p:nvGraphicFramePr>
          <p:cNvPr id="28" name="Chart 27">
            <a:extLst>
              <a:ext uri="{FF2B5EF4-FFF2-40B4-BE49-F238E27FC236}">
                <a16:creationId xmlns:a16="http://schemas.microsoft.com/office/drawing/2014/main" id="{1640DD18-EBD0-1C8C-E8D4-B3A96112F99E}"/>
              </a:ext>
            </a:extLst>
          </p:cNvPr>
          <p:cNvGraphicFramePr/>
          <p:nvPr>
            <p:extLst>
              <p:ext uri="{D42A27DB-BD31-4B8C-83A1-F6EECF244321}">
                <p14:modId xmlns:p14="http://schemas.microsoft.com/office/powerpoint/2010/main" val="1777152055"/>
              </p:ext>
            </p:extLst>
          </p:nvPr>
        </p:nvGraphicFramePr>
        <p:xfrm>
          <a:off x="372074" y="4231565"/>
          <a:ext cx="6220707" cy="233403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Table 14">
            <a:extLst>
              <a:ext uri="{FF2B5EF4-FFF2-40B4-BE49-F238E27FC236}">
                <a16:creationId xmlns:a16="http://schemas.microsoft.com/office/drawing/2014/main" id="{C337F34B-D8BD-691E-3CB8-16E629083D17}"/>
              </a:ext>
            </a:extLst>
          </p:cNvPr>
          <p:cNvGraphicFramePr>
            <a:graphicFrameLocks noGrp="1"/>
          </p:cNvGraphicFramePr>
          <p:nvPr>
            <p:extLst>
              <p:ext uri="{D42A27DB-BD31-4B8C-83A1-F6EECF244321}">
                <p14:modId xmlns:p14="http://schemas.microsoft.com/office/powerpoint/2010/main" val="3278589336"/>
              </p:ext>
            </p:extLst>
          </p:nvPr>
        </p:nvGraphicFramePr>
        <p:xfrm>
          <a:off x="372074" y="902086"/>
          <a:ext cx="3439126" cy="2304940"/>
        </p:xfrm>
        <a:graphic>
          <a:graphicData uri="http://schemas.openxmlformats.org/drawingml/2006/table">
            <a:tbl>
              <a:tblPr firstRow="1" bandRow="1">
                <a:tableStyleId>{5C22544A-7EE6-4342-B048-85BDC9FD1C3A}</a:tableStyleId>
              </a:tblPr>
              <a:tblGrid>
                <a:gridCol w="847126">
                  <a:extLst>
                    <a:ext uri="{9D8B030D-6E8A-4147-A177-3AD203B41FA5}">
                      <a16:colId xmlns:a16="http://schemas.microsoft.com/office/drawing/2014/main" val="2952341761"/>
                    </a:ext>
                  </a:extLst>
                </a:gridCol>
                <a:gridCol w="2592000">
                  <a:extLst>
                    <a:ext uri="{9D8B030D-6E8A-4147-A177-3AD203B41FA5}">
                      <a16:colId xmlns:a16="http://schemas.microsoft.com/office/drawing/2014/main" val="331542677"/>
                    </a:ext>
                  </a:extLst>
                </a:gridCol>
              </a:tblGrid>
              <a:tr h="460988">
                <a:tc>
                  <a:txBody>
                    <a:bodyPr/>
                    <a:lstStyle/>
                    <a:p>
                      <a:pPr algn="l"/>
                      <a:r>
                        <a:rPr lang="en-UA" sz="1000" b="0" dirty="0">
                          <a:solidFill>
                            <a:schemeClr val="tx1"/>
                          </a:solidFill>
                          <a:latin typeface="Montserrat" pitchFamily="2" charset="77"/>
                        </a:rPr>
                        <a:t>Project 01</a:t>
                      </a:r>
                    </a:p>
                  </a:txBody>
                  <a:tcPr marL="0" marR="0" anchor="ctr">
                    <a:lnL w="12700" cmpd="sng">
                      <a:noFill/>
                    </a:lnL>
                    <a:lnR w="12700" cmpd="sng">
                      <a:noFill/>
                    </a:lnR>
                    <a:lnT w="12700" cmpd="sng">
                      <a:noFill/>
                    </a:lnT>
                    <a:lnB w="9525"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A" sz="1000" b="0" dirty="0">
                        <a:solidFill>
                          <a:schemeClr val="tx2"/>
                        </a:solidFill>
                        <a:latin typeface="Montserrat" pitchFamily="2" charset="77"/>
                      </a:endParaRPr>
                    </a:p>
                  </a:txBody>
                  <a:tcPr anchor="ctr">
                    <a:lnL w="12700" cmpd="sng">
                      <a:noFill/>
                    </a:lnL>
                    <a:lnR w="12700" cmpd="sng">
                      <a:noFill/>
                    </a:lnR>
                    <a:lnT w="12700" cmpd="sng">
                      <a:noFill/>
                    </a:lnT>
                    <a:lnB w="9525"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0524678"/>
                  </a:ext>
                </a:extLst>
              </a:tr>
              <a:tr h="460988">
                <a:tc>
                  <a:txBody>
                    <a:bodyPr/>
                    <a:lstStyle/>
                    <a:p>
                      <a:pPr algn="l"/>
                      <a:r>
                        <a:rPr lang="en-UA" sz="1000" b="0" dirty="0">
                          <a:solidFill>
                            <a:schemeClr val="tx1"/>
                          </a:solidFill>
                          <a:latin typeface="Montserrat" pitchFamily="2" charset="77"/>
                        </a:rPr>
                        <a:t>Project 02</a:t>
                      </a:r>
                    </a:p>
                  </a:txBody>
                  <a:tcPr marL="0" marR="0" anchor="ctr">
                    <a:lnL w="12700" cmpd="sng">
                      <a:noFill/>
                    </a:lnL>
                    <a:lnR w="12700" cmpd="sng">
                      <a:noFill/>
                    </a:lnR>
                    <a:lnT w="9525" cap="flat" cmpd="sng" algn="ctr">
                      <a:solidFill>
                        <a:schemeClr val="tx2">
                          <a:lumMod val="20000"/>
                          <a:lumOff val="80000"/>
                        </a:schemeClr>
                      </a:solidFill>
                      <a:prstDash val="solid"/>
                      <a:round/>
                      <a:headEnd type="none" w="med" len="med"/>
                      <a:tailEnd type="none" w="med" len="med"/>
                    </a:lnT>
                    <a:lnB w="9525"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A" sz="1000" b="0" dirty="0">
                        <a:solidFill>
                          <a:schemeClr val="tx2"/>
                        </a:solidFill>
                        <a:latin typeface="Montserrat" pitchFamily="2" charset="77"/>
                      </a:endParaRPr>
                    </a:p>
                  </a:txBody>
                  <a:tcPr anchor="ctr">
                    <a:lnL w="12700" cmpd="sng">
                      <a:noFill/>
                    </a:lnL>
                    <a:lnR w="12700" cmpd="sng">
                      <a:noFill/>
                    </a:lnR>
                    <a:lnT w="9525" cap="flat" cmpd="sng" algn="ctr">
                      <a:solidFill>
                        <a:schemeClr val="tx2">
                          <a:lumMod val="20000"/>
                          <a:lumOff val="80000"/>
                        </a:schemeClr>
                      </a:solidFill>
                      <a:prstDash val="solid"/>
                      <a:round/>
                      <a:headEnd type="none" w="med" len="med"/>
                      <a:tailEnd type="none" w="med" len="med"/>
                    </a:lnT>
                    <a:lnB w="9525"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7847677"/>
                  </a:ext>
                </a:extLst>
              </a:tr>
              <a:tr h="460988">
                <a:tc>
                  <a:txBody>
                    <a:bodyPr/>
                    <a:lstStyle/>
                    <a:p>
                      <a:pPr algn="l"/>
                      <a:r>
                        <a:rPr lang="en-UA" sz="1000" b="0" dirty="0">
                          <a:solidFill>
                            <a:schemeClr val="tx1"/>
                          </a:solidFill>
                          <a:latin typeface="Montserrat" pitchFamily="2" charset="77"/>
                        </a:rPr>
                        <a:t>Project 03</a:t>
                      </a:r>
                    </a:p>
                  </a:txBody>
                  <a:tcPr marL="0" marR="0" anchor="ctr">
                    <a:lnL w="12700" cmpd="sng">
                      <a:noFill/>
                    </a:lnL>
                    <a:lnR w="12700" cmpd="sng">
                      <a:noFill/>
                    </a:lnR>
                    <a:lnT w="9525" cap="flat" cmpd="sng" algn="ctr">
                      <a:solidFill>
                        <a:schemeClr val="tx2">
                          <a:lumMod val="20000"/>
                          <a:lumOff val="80000"/>
                        </a:schemeClr>
                      </a:solidFill>
                      <a:prstDash val="solid"/>
                      <a:round/>
                      <a:headEnd type="none" w="med" len="med"/>
                      <a:tailEnd type="none" w="med" len="med"/>
                    </a:lnT>
                    <a:lnB w="9525"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A" sz="1000" b="0" dirty="0">
                        <a:solidFill>
                          <a:schemeClr val="tx2"/>
                        </a:solidFill>
                        <a:latin typeface="Montserrat" pitchFamily="2" charset="77"/>
                      </a:endParaRPr>
                    </a:p>
                  </a:txBody>
                  <a:tcPr anchor="ctr">
                    <a:lnL w="12700" cmpd="sng">
                      <a:noFill/>
                    </a:lnL>
                    <a:lnR w="12700" cmpd="sng">
                      <a:noFill/>
                    </a:lnR>
                    <a:lnT w="9525" cap="flat" cmpd="sng" algn="ctr">
                      <a:solidFill>
                        <a:schemeClr val="tx2">
                          <a:lumMod val="20000"/>
                          <a:lumOff val="80000"/>
                        </a:schemeClr>
                      </a:solidFill>
                      <a:prstDash val="solid"/>
                      <a:round/>
                      <a:headEnd type="none" w="med" len="med"/>
                      <a:tailEnd type="none" w="med" len="med"/>
                    </a:lnT>
                    <a:lnB w="9525"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28193"/>
                  </a:ext>
                </a:extLst>
              </a:tr>
              <a:tr h="460988">
                <a:tc>
                  <a:txBody>
                    <a:bodyPr/>
                    <a:lstStyle/>
                    <a:p>
                      <a:pPr algn="l"/>
                      <a:r>
                        <a:rPr lang="en-UA" sz="1000" b="0" dirty="0">
                          <a:solidFill>
                            <a:schemeClr val="tx1"/>
                          </a:solidFill>
                          <a:latin typeface="Montserrat" pitchFamily="2" charset="77"/>
                        </a:rPr>
                        <a:t>Project 04</a:t>
                      </a:r>
                    </a:p>
                  </a:txBody>
                  <a:tcPr marL="0" marR="0" anchor="ctr">
                    <a:lnL w="12700" cmpd="sng">
                      <a:noFill/>
                    </a:lnL>
                    <a:lnR w="12700" cmpd="sng">
                      <a:noFill/>
                    </a:lnR>
                    <a:lnT w="9525" cap="flat" cmpd="sng" algn="ctr">
                      <a:solidFill>
                        <a:schemeClr val="tx2">
                          <a:lumMod val="20000"/>
                          <a:lumOff val="80000"/>
                        </a:schemeClr>
                      </a:solidFill>
                      <a:prstDash val="solid"/>
                      <a:round/>
                      <a:headEnd type="none" w="med" len="med"/>
                      <a:tailEnd type="none" w="med" len="med"/>
                    </a:lnT>
                    <a:lnB w="9525"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A" sz="1000" b="0" dirty="0">
                        <a:solidFill>
                          <a:schemeClr val="tx2"/>
                        </a:solidFill>
                        <a:latin typeface="Montserrat" pitchFamily="2" charset="77"/>
                      </a:endParaRPr>
                    </a:p>
                  </a:txBody>
                  <a:tcPr anchor="ctr">
                    <a:lnL w="12700" cmpd="sng">
                      <a:noFill/>
                    </a:lnL>
                    <a:lnR w="12700" cmpd="sng">
                      <a:noFill/>
                    </a:lnR>
                    <a:lnT w="9525" cap="flat" cmpd="sng" algn="ctr">
                      <a:solidFill>
                        <a:schemeClr val="tx2">
                          <a:lumMod val="20000"/>
                          <a:lumOff val="80000"/>
                        </a:schemeClr>
                      </a:solidFill>
                      <a:prstDash val="solid"/>
                      <a:round/>
                      <a:headEnd type="none" w="med" len="med"/>
                      <a:tailEnd type="none" w="med" len="med"/>
                    </a:lnT>
                    <a:lnB w="9525"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338799"/>
                  </a:ext>
                </a:extLst>
              </a:tr>
              <a:tr h="460988">
                <a:tc>
                  <a:txBody>
                    <a:bodyPr/>
                    <a:lstStyle/>
                    <a:p>
                      <a:pPr algn="l"/>
                      <a:r>
                        <a:rPr lang="en-UA" sz="1000" b="0" dirty="0">
                          <a:solidFill>
                            <a:schemeClr val="tx1"/>
                          </a:solidFill>
                          <a:latin typeface="Montserrat" pitchFamily="2" charset="77"/>
                        </a:rPr>
                        <a:t>Project 05</a:t>
                      </a:r>
                    </a:p>
                  </a:txBody>
                  <a:tcPr marL="0" marR="0" anchor="ctr">
                    <a:lnL w="12700" cmpd="sng">
                      <a:noFill/>
                    </a:lnL>
                    <a:lnR w="12700" cmpd="sng">
                      <a:noFill/>
                    </a:lnR>
                    <a:lnT w="9525" cap="flat" cmpd="sng" algn="ctr">
                      <a:solidFill>
                        <a:schemeClr val="tx2">
                          <a:lumMod val="20000"/>
                          <a:lumOff val="8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A" sz="1000" b="0" dirty="0">
                        <a:solidFill>
                          <a:schemeClr val="tx2"/>
                        </a:solidFill>
                        <a:latin typeface="Montserrat" pitchFamily="2" charset="77"/>
                      </a:endParaRPr>
                    </a:p>
                  </a:txBody>
                  <a:tcPr anchor="ctr">
                    <a:lnL w="12700" cmpd="sng">
                      <a:noFill/>
                    </a:lnL>
                    <a:lnR w="12700" cmpd="sng">
                      <a:noFill/>
                    </a:lnR>
                    <a:lnT w="9525" cap="flat" cmpd="sng" algn="ctr">
                      <a:solidFill>
                        <a:schemeClr val="tx2">
                          <a:lumMod val="20000"/>
                          <a:lumOff val="8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2044502"/>
                  </a:ext>
                </a:extLst>
              </a:tr>
            </a:tbl>
          </a:graphicData>
        </a:graphic>
      </p:graphicFrame>
      <p:sp>
        <p:nvSpPr>
          <p:cNvPr id="9" name="Rounded Rectangle 8">
            <a:extLst>
              <a:ext uri="{FF2B5EF4-FFF2-40B4-BE49-F238E27FC236}">
                <a16:creationId xmlns:a16="http://schemas.microsoft.com/office/drawing/2014/main" id="{35BEB415-6DE3-4056-0697-DD3B8F352265}"/>
              </a:ext>
            </a:extLst>
          </p:cNvPr>
          <p:cNvSpPr/>
          <p:nvPr/>
        </p:nvSpPr>
        <p:spPr>
          <a:xfrm>
            <a:off x="1225434" y="2379784"/>
            <a:ext cx="1510748" cy="273634"/>
          </a:xfrm>
          <a:prstGeom prst="roundRect">
            <a:avLst/>
          </a:prstGeom>
          <a:solidFill>
            <a:schemeClr val="accent2"/>
          </a:solidFill>
          <a:ln>
            <a:noFill/>
          </a:ln>
          <a:effectLst>
            <a:outerShdw blurRad="152400" dist="88900" dir="2700000" algn="tl" rotWithShape="0">
              <a:schemeClr val="accent2">
                <a:lumMod val="7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20" name="Rounded Rectangle 19">
            <a:extLst>
              <a:ext uri="{FF2B5EF4-FFF2-40B4-BE49-F238E27FC236}">
                <a16:creationId xmlns:a16="http://schemas.microsoft.com/office/drawing/2014/main" id="{F6419CF4-45E4-EF58-86EE-D15D1484ADC2}"/>
              </a:ext>
            </a:extLst>
          </p:cNvPr>
          <p:cNvSpPr/>
          <p:nvPr/>
        </p:nvSpPr>
        <p:spPr>
          <a:xfrm>
            <a:off x="2155068" y="1917739"/>
            <a:ext cx="298894" cy="273634"/>
          </a:xfrm>
          <a:prstGeom prst="roundRect">
            <a:avLst/>
          </a:prstGeom>
          <a:solidFill>
            <a:schemeClr val="accent2"/>
          </a:solidFill>
          <a:ln>
            <a:noFill/>
          </a:ln>
          <a:effectLst>
            <a:outerShdw blurRad="152400" dist="88900" dir="2700000" algn="tl" rotWithShape="0">
              <a:schemeClr val="accent2">
                <a:lumMod val="7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29" name="Rounded Rectangle 28">
            <a:extLst>
              <a:ext uri="{FF2B5EF4-FFF2-40B4-BE49-F238E27FC236}">
                <a16:creationId xmlns:a16="http://schemas.microsoft.com/office/drawing/2014/main" id="{2F584434-8775-9D3A-AB73-1FFE9F25D120}"/>
              </a:ext>
            </a:extLst>
          </p:cNvPr>
          <p:cNvSpPr/>
          <p:nvPr/>
        </p:nvSpPr>
        <p:spPr>
          <a:xfrm>
            <a:off x="2338355" y="2831249"/>
            <a:ext cx="972404" cy="273634"/>
          </a:xfrm>
          <a:prstGeom prst="roundRect">
            <a:avLst/>
          </a:prstGeom>
          <a:solidFill>
            <a:schemeClr val="accent2"/>
          </a:solidFill>
          <a:ln>
            <a:noFill/>
          </a:ln>
          <a:effectLst>
            <a:outerShdw blurRad="152400" dist="88900" dir="2700000" algn="tl" rotWithShape="0">
              <a:schemeClr val="accent2">
                <a:lumMod val="7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30" name="Rounded Rectangle 29">
            <a:extLst>
              <a:ext uri="{FF2B5EF4-FFF2-40B4-BE49-F238E27FC236}">
                <a16:creationId xmlns:a16="http://schemas.microsoft.com/office/drawing/2014/main" id="{4AE0348F-46BE-E84E-B254-C0244F551635}"/>
              </a:ext>
            </a:extLst>
          </p:cNvPr>
          <p:cNvSpPr/>
          <p:nvPr/>
        </p:nvSpPr>
        <p:spPr>
          <a:xfrm>
            <a:off x="1799385" y="1449199"/>
            <a:ext cx="972404" cy="273634"/>
          </a:xfrm>
          <a:prstGeom prst="roundRect">
            <a:avLst/>
          </a:prstGeom>
          <a:solidFill>
            <a:schemeClr val="accent2"/>
          </a:solidFill>
          <a:ln>
            <a:noFill/>
          </a:ln>
          <a:effectLst>
            <a:outerShdw blurRad="152400" dist="88900" dir="2700000" algn="tl" rotWithShape="0">
              <a:schemeClr val="accent2">
                <a:lumMod val="7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31" name="Rounded Rectangle 30">
            <a:extLst>
              <a:ext uri="{FF2B5EF4-FFF2-40B4-BE49-F238E27FC236}">
                <a16:creationId xmlns:a16="http://schemas.microsoft.com/office/drawing/2014/main" id="{F429445D-D691-0391-A0B8-0DCDD4271009}"/>
              </a:ext>
            </a:extLst>
          </p:cNvPr>
          <p:cNvSpPr/>
          <p:nvPr/>
        </p:nvSpPr>
        <p:spPr>
          <a:xfrm>
            <a:off x="1577152" y="999462"/>
            <a:ext cx="972404" cy="273634"/>
          </a:xfrm>
          <a:prstGeom prst="roundRect">
            <a:avLst/>
          </a:prstGeom>
          <a:solidFill>
            <a:schemeClr val="accent2"/>
          </a:solidFill>
          <a:ln>
            <a:noFill/>
          </a:ln>
          <a:effectLst>
            <a:outerShdw blurRad="152400" dist="88900" dir="2700000" algn="tl" rotWithShape="0">
              <a:schemeClr val="accent2">
                <a:lumMod val="7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aphicFrame>
        <p:nvGraphicFramePr>
          <p:cNvPr id="32" name="Chart 31">
            <a:extLst>
              <a:ext uri="{FF2B5EF4-FFF2-40B4-BE49-F238E27FC236}">
                <a16:creationId xmlns:a16="http://schemas.microsoft.com/office/drawing/2014/main" id="{299B4FD6-9EBB-F594-B4A3-18EE3809EDD6}"/>
              </a:ext>
            </a:extLst>
          </p:cNvPr>
          <p:cNvGraphicFramePr/>
          <p:nvPr>
            <p:extLst>
              <p:ext uri="{D42A27DB-BD31-4B8C-83A1-F6EECF244321}">
                <p14:modId xmlns:p14="http://schemas.microsoft.com/office/powerpoint/2010/main" val="186124248"/>
              </p:ext>
            </p:extLst>
          </p:nvPr>
        </p:nvGraphicFramePr>
        <p:xfrm>
          <a:off x="4332550" y="930368"/>
          <a:ext cx="3515255" cy="227665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4" name="Chart 33">
            <a:extLst>
              <a:ext uri="{FF2B5EF4-FFF2-40B4-BE49-F238E27FC236}">
                <a16:creationId xmlns:a16="http://schemas.microsoft.com/office/drawing/2014/main" id="{A0C0D464-D219-53FF-609C-29E6946AD1AB}"/>
              </a:ext>
            </a:extLst>
          </p:cNvPr>
          <p:cNvGraphicFramePr/>
          <p:nvPr>
            <p:extLst>
              <p:ext uri="{D42A27DB-BD31-4B8C-83A1-F6EECF244321}">
                <p14:modId xmlns:p14="http://schemas.microsoft.com/office/powerpoint/2010/main" val="3407477466"/>
              </p:ext>
            </p:extLst>
          </p:nvPr>
        </p:nvGraphicFramePr>
        <p:xfrm>
          <a:off x="9089409" y="1057528"/>
          <a:ext cx="1945778" cy="2089131"/>
        </p:xfrm>
        <a:graphic>
          <a:graphicData uri="http://schemas.openxmlformats.org/drawingml/2006/chart">
            <c:chart xmlns:c="http://schemas.openxmlformats.org/drawingml/2006/chart" xmlns:r="http://schemas.openxmlformats.org/officeDocument/2006/relationships" r:id="rId5"/>
          </a:graphicData>
        </a:graphic>
      </p:graphicFrame>
      <p:grpSp>
        <p:nvGrpSpPr>
          <p:cNvPr id="41" name="Group 40">
            <a:extLst>
              <a:ext uri="{FF2B5EF4-FFF2-40B4-BE49-F238E27FC236}">
                <a16:creationId xmlns:a16="http://schemas.microsoft.com/office/drawing/2014/main" id="{5C70B074-A1AF-9884-8D6A-EC4A5A3F3593}"/>
              </a:ext>
            </a:extLst>
          </p:cNvPr>
          <p:cNvGrpSpPr/>
          <p:nvPr/>
        </p:nvGrpSpPr>
        <p:grpSpPr>
          <a:xfrm>
            <a:off x="10684206" y="1577217"/>
            <a:ext cx="1015354" cy="390907"/>
            <a:chOff x="10684206" y="1577217"/>
            <a:chExt cx="1015354" cy="390907"/>
          </a:xfrm>
        </p:grpSpPr>
        <p:sp>
          <p:nvSpPr>
            <p:cNvPr id="35" name="Oval 34">
              <a:extLst>
                <a:ext uri="{FF2B5EF4-FFF2-40B4-BE49-F238E27FC236}">
                  <a16:creationId xmlns:a16="http://schemas.microsoft.com/office/drawing/2014/main" id="{9C2BCA41-EF8A-795D-9BE5-2AAA000C222A}"/>
                </a:ext>
              </a:extLst>
            </p:cNvPr>
            <p:cNvSpPr/>
            <p:nvPr/>
          </p:nvSpPr>
          <p:spPr>
            <a:xfrm>
              <a:off x="10684206" y="1867354"/>
              <a:ext cx="100770" cy="100770"/>
            </a:xfrm>
            <a:prstGeom prst="ellipse">
              <a:avLst/>
            </a:prstGeom>
            <a:solidFill>
              <a:schemeClr val="accent1"/>
            </a:solidFill>
            <a:ln w="22225">
              <a:solidFill>
                <a:schemeClr val="bg1"/>
              </a:solidFill>
            </a:ln>
            <a:effectLst>
              <a:outerShdw blurRad="177800" dist="1143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cxnSp>
          <p:nvCxnSpPr>
            <p:cNvPr id="37" name="Straight Connector 36">
              <a:extLst>
                <a:ext uri="{FF2B5EF4-FFF2-40B4-BE49-F238E27FC236}">
                  <a16:creationId xmlns:a16="http://schemas.microsoft.com/office/drawing/2014/main" id="{7EC6804D-D4A3-5C30-7FE7-DB04829180EE}"/>
                </a:ext>
              </a:extLst>
            </p:cNvPr>
            <p:cNvCxnSpPr/>
            <p:nvPr/>
          </p:nvCxnSpPr>
          <p:spPr>
            <a:xfrm flipH="1">
              <a:off x="10744220" y="1577217"/>
              <a:ext cx="331723" cy="33172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494E0F2-62DE-87F5-3786-6D111DD79800}"/>
                </a:ext>
              </a:extLst>
            </p:cNvPr>
            <p:cNvCxnSpPr>
              <a:cxnSpLocks/>
            </p:cNvCxnSpPr>
            <p:nvPr/>
          </p:nvCxnSpPr>
          <p:spPr>
            <a:xfrm>
              <a:off x="11075943" y="1577627"/>
              <a:ext cx="623617" cy="0"/>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BD2C5527-9464-1555-86C6-A85EEB7B71AB}"/>
              </a:ext>
            </a:extLst>
          </p:cNvPr>
          <p:cNvGrpSpPr/>
          <p:nvPr/>
        </p:nvGrpSpPr>
        <p:grpSpPr>
          <a:xfrm flipH="1">
            <a:off x="8561354" y="1296500"/>
            <a:ext cx="1015354" cy="390907"/>
            <a:chOff x="10684206" y="1577217"/>
            <a:chExt cx="1015354" cy="390907"/>
          </a:xfrm>
        </p:grpSpPr>
        <p:sp>
          <p:nvSpPr>
            <p:cNvPr id="43" name="Oval 42">
              <a:extLst>
                <a:ext uri="{FF2B5EF4-FFF2-40B4-BE49-F238E27FC236}">
                  <a16:creationId xmlns:a16="http://schemas.microsoft.com/office/drawing/2014/main" id="{77EACFE4-263E-6BDA-4A85-4E582DFDDB79}"/>
                </a:ext>
              </a:extLst>
            </p:cNvPr>
            <p:cNvSpPr/>
            <p:nvPr/>
          </p:nvSpPr>
          <p:spPr>
            <a:xfrm>
              <a:off x="10684206" y="1867354"/>
              <a:ext cx="100770" cy="100770"/>
            </a:xfrm>
            <a:prstGeom prst="ellipse">
              <a:avLst/>
            </a:prstGeom>
            <a:solidFill>
              <a:schemeClr val="accent3"/>
            </a:solidFill>
            <a:ln w="22225">
              <a:solidFill>
                <a:schemeClr val="bg1"/>
              </a:solidFill>
            </a:ln>
            <a:effectLst>
              <a:outerShdw blurRad="177800" dist="1143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cxnSp>
          <p:nvCxnSpPr>
            <p:cNvPr id="44" name="Straight Connector 43">
              <a:extLst>
                <a:ext uri="{FF2B5EF4-FFF2-40B4-BE49-F238E27FC236}">
                  <a16:creationId xmlns:a16="http://schemas.microsoft.com/office/drawing/2014/main" id="{77853125-8F40-FA00-B2C1-42CBE4D6C28B}"/>
                </a:ext>
              </a:extLst>
            </p:cNvPr>
            <p:cNvCxnSpPr/>
            <p:nvPr/>
          </p:nvCxnSpPr>
          <p:spPr>
            <a:xfrm flipH="1">
              <a:off x="10744220" y="1577217"/>
              <a:ext cx="331723" cy="331723"/>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50ADCE7-389F-6259-F997-75A4CCB52A99}"/>
                </a:ext>
              </a:extLst>
            </p:cNvPr>
            <p:cNvCxnSpPr>
              <a:cxnSpLocks/>
            </p:cNvCxnSpPr>
            <p:nvPr/>
          </p:nvCxnSpPr>
          <p:spPr>
            <a:xfrm>
              <a:off x="11075943" y="1577627"/>
              <a:ext cx="623617"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527A4D4C-9912-0826-C099-63ACB01D80BF}"/>
              </a:ext>
            </a:extLst>
          </p:cNvPr>
          <p:cNvGrpSpPr/>
          <p:nvPr/>
        </p:nvGrpSpPr>
        <p:grpSpPr>
          <a:xfrm flipH="1" flipV="1">
            <a:off x="8561354" y="2505559"/>
            <a:ext cx="1015354" cy="390907"/>
            <a:chOff x="10684206" y="1577217"/>
            <a:chExt cx="1015354" cy="390907"/>
          </a:xfrm>
        </p:grpSpPr>
        <p:sp>
          <p:nvSpPr>
            <p:cNvPr id="47" name="Oval 46">
              <a:extLst>
                <a:ext uri="{FF2B5EF4-FFF2-40B4-BE49-F238E27FC236}">
                  <a16:creationId xmlns:a16="http://schemas.microsoft.com/office/drawing/2014/main" id="{69B3BF8E-F22D-DB39-25F1-7BADF838312C}"/>
                </a:ext>
              </a:extLst>
            </p:cNvPr>
            <p:cNvSpPr/>
            <p:nvPr/>
          </p:nvSpPr>
          <p:spPr>
            <a:xfrm>
              <a:off x="10684206" y="1867354"/>
              <a:ext cx="100770" cy="100770"/>
            </a:xfrm>
            <a:prstGeom prst="ellipse">
              <a:avLst/>
            </a:prstGeom>
            <a:solidFill>
              <a:schemeClr val="accent2"/>
            </a:solidFill>
            <a:ln w="22225">
              <a:solidFill>
                <a:schemeClr val="bg1"/>
              </a:solidFill>
            </a:ln>
            <a:effectLst>
              <a:outerShdw blurRad="177800" dist="1143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cxnSp>
          <p:nvCxnSpPr>
            <p:cNvPr id="48" name="Straight Connector 47">
              <a:extLst>
                <a:ext uri="{FF2B5EF4-FFF2-40B4-BE49-F238E27FC236}">
                  <a16:creationId xmlns:a16="http://schemas.microsoft.com/office/drawing/2014/main" id="{0509D22B-BE2E-1BAB-915A-0BBDBA04932B}"/>
                </a:ext>
              </a:extLst>
            </p:cNvPr>
            <p:cNvCxnSpPr/>
            <p:nvPr/>
          </p:nvCxnSpPr>
          <p:spPr>
            <a:xfrm flipH="1">
              <a:off x="10744220" y="1577217"/>
              <a:ext cx="331723" cy="331723"/>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A9297D8-4191-C0EC-3310-9E5B8CA42B50}"/>
                </a:ext>
              </a:extLst>
            </p:cNvPr>
            <p:cNvCxnSpPr>
              <a:cxnSpLocks/>
            </p:cNvCxnSpPr>
            <p:nvPr/>
          </p:nvCxnSpPr>
          <p:spPr>
            <a:xfrm>
              <a:off x="11075943" y="1577627"/>
              <a:ext cx="62361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50" name="TextBox 49">
            <a:extLst>
              <a:ext uri="{FF2B5EF4-FFF2-40B4-BE49-F238E27FC236}">
                <a16:creationId xmlns:a16="http://schemas.microsoft.com/office/drawing/2014/main" id="{C178C27C-87A2-833E-2B8B-382BC1CE3443}"/>
              </a:ext>
            </a:extLst>
          </p:cNvPr>
          <p:cNvSpPr txBox="1"/>
          <p:nvPr/>
        </p:nvSpPr>
        <p:spPr>
          <a:xfrm>
            <a:off x="8489709" y="1323508"/>
            <a:ext cx="766905" cy="262508"/>
          </a:xfrm>
          <a:prstGeom prst="rect">
            <a:avLst/>
          </a:prstGeom>
          <a:noFill/>
        </p:spPr>
        <p:txBody>
          <a:bodyPr wrap="square" lIns="0" rIns="0" rtlCol="0" anchor="t" anchorCtr="0">
            <a:spAutoFit/>
          </a:bodyPr>
          <a:lstStyle/>
          <a:p>
            <a:pPr>
              <a:lnSpc>
                <a:spcPct val="120000"/>
              </a:lnSpc>
              <a:spcBef>
                <a:spcPts val="300"/>
              </a:spcBef>
            </a:pPr>
            <a:r>
              <a:rPr lang="en-US" sz="1000" dirty="0">
                <a:solidFill>
                  <a:schemeClr val="tx2"/>
                </a:solidFill>
                <a:latin typeface="Montserrat" panose="00000500000000000000" pitchFamily="50" charset="0"/>
              </a:rPr>
              <a:t>Pending…</a:t>
            </a:r>
          </a:p>
        </p:txBody>
      </p:sp>
      <p:sp>
        <p:nvSpPr>
          <p:cNvPr id="51" name="TextBox 50">
            <a:extLst>
              <a:ext uri="{FF2B5EF4-FFF2-40B4-BE49-F238E27FC236}">
                <a16:creationId xmlns:a16="http://schemas.microsoft.com/office/drawing/2014/main" id="{41E4A93F-1EB2-C8A1-0D7C-F2000A1C09C4}"/>
              </a:ext>
            </a:extLst>
          </p:cNvPr>
          <p:cNvSpPr txBox="1"/>
          <p:nvPr/>
        </p:nvSpPr>
        <p:spPr>
          <a:xfrm>
            <a:off x="8489709" y="2606329"/>
            <a:ext cx="766905" cy="262508"/>
          </a:xfrm>
          <a:prstGeom prst="rect">
            <a:avLst/>
          </a:prstGeom>
          <a:noFill/>
        </p:spPr>
        <p:txBody>
          <a:bodyPr wrap="square" lIns="0" rIns="0" rtlCol="0" anchor="t" anchorCtr="0">
            <a:spAutoFit/>
          </a:bodyPr>
          <a:lstStyle/>
          <a:p>
            <a:pPr>
              <a:lnSpc>
                <a:spcPct val="120000"/>
              </a:lnSpc>
              <a:spcBef>
                <a:spcPts val="300"/>
              </a:spcBef>
            </a:pPr>
            <a:r>
              <a:rPr lang="en-US" sz="1000" dirty="0">
                <a:solidFill>
                  <a:schemeClr val="tx2"/>
                </a:solidFill>
                <a:latin typeface="Montserrat" panose="00000500000000000000" pitchFamily="50" charset="0"/>
              </a:rPr>
              <a:t>Revision</a:t>
            </a:r>
          </a:p>
        </p:txBody>
      </p:sp>
      <p:sp>
        <p:nvSpPr>
          <p:cNvPr id="52" name="TextBox 51">
            <a:extLst>
              <a:ext uri="{FF2B5EF4-FFF2-40B4-BE49-F238E27FC236}">
                <a16:creationId xmlns:a16="http://schemas.microsoft.com/office/drawing/2014/main" id="{4E6C5CC4-B041-34C6-8D12-C4C94A591000}"/>
              </a:ext>
            </a:extLst>
          </p:cNvPr>
          <p:cNvSpPr txBox="1"/>
          <p:nvPr/>
        </p:nvSpPr>
        <p:spPr>
          <a:xfrm>
            <a:off x="10959033" y="1610221"/>
            <a:ext cx="766905" cy="262508"/>
          </a:xfrm>
          <a:prstGeom prst="rect">
            <a:avLst/>
          </a:prstGeom>
          <a:noFill/>
        </p:spPr>
        <p:txBody>
          <a:bodyPr wrap="square" lIns="0" rIns="0" rtlCol="0" anchor="t" anchorCtr="0">
            <a:spAutoFit/>
          </a:bodyPr>
          <a:lstStyle/>
          <a:p>
            <a:pPr algn="r">
              <a:lnSpc>
                <a:spcPct val="120000"/>
              </a:lnSpc>
              <a:spcBef>
                <a:spcPts val="300"/>
              </a:spcBef>
            </a:pPr>
            <a:r>
              <a:rPr lang="en-US" sz="1000" dirty="0">
                <a:solidFill>
                  <a:schemeClr val="tx2"/>
                </a:solidFill>
                <a:latin typeface="Montserrat" panose="00000500000000000000" pitchFamily="50" charset="0"/>
              </a:rPr>
              <a:t>Issues</a:t>
            </a:r>
          </a:p>
        </p:txBody>
      </p:sp>
    </p:spTree>
    <p:extLst>
      <p:ext uri="{BB962C8B-B14F-4D97-AF65-F5344CB8AC3E}">
        <p14:creationId xmlns:p14="http://schemas.microsoft.com/office/powerpoint/2010/main" val="1447617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70"/>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ppt_w</p:attrName>
                                        </p:attrNameLst>
                                      </p:cBhvr>
                                      <p:tavLst>
                                        <p:tav tm="0">
                                          <p:val>
                                            <p:strVal val="#ppt_w*0.70"/>
                                          </p:val>
                                        </p:tav>
                                        <p:tav tm="100000">
                                          <p:val>
                                            <p:strVal val="#ppt_w"/>
                                          </p:val>
                                        </p:tav>
                                      </p:tavLst>
                                    </p:anim>
                                    <p:anim calcmode="lin" valueType="num">
                                      <p:cBhvr>
                                        <p:cTn id="13" dur="1000" fill="hold"/>
                                        <p:tgtEl>
                                          <p:spTgt spid="11"/>
                                        </p:tgtEl>
                                        <p:attrNameLst>
                                          <p:attrName>ppt_h</p:attrName>
                                        </p:attrNameLst>
                                      </p:cBhvr>
                                      <p:tavLst>
                                        <p:tav tm="0">
                                          <p:val>
                                            <p:strVal val="#ppt_h"/>
                                          </p:val>
                                        </p:tav>
                                        <p:tav tm="100000">
                                          <p:val>
                                            <p:strVal val="#ppt_h"/>
                                          </p:val>
                                        </p:tav>
                                      </p:tavLst>
                                    </p:anim>
                                    <p:animEffect transition="in" filter="fade">
                                      <p:cBhvr>
                                        <p:cTn id="14" dur="1000"/>
                                        <p:tgtEl>
                                          <p:spTgt spid="11"/>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1000" fill="hold"/>
                                        <p:tgtEl>
                                          <p:spTgt spid="12"/>
                                        </p:tgtEl>
                                        <p:attrNameLst>
                                          <p:attrName>ppt_w</p:attrName>
                                        </p:attrNameLst>
                                      </p:cBhvr>
                                      <p:tavLst>
                                        <p:tav tm="0">
                                          <p:val>
                                            <p:strVal val="#ppt_w*0.70"/>
                                          </p:val>
                                        </p:tav>
                                        <p:tav tm="100000">
                                          <p:val>
                                            <p:strVal val="#ppt_w"/>
                                          </p:val>
                                        </p:tav>
                                      </p:tavLst>
                                    </p:anim>
                                    <p:anim calcmode="lin" valueType="num">
                                      <p:cBhvr>
                                        <p:cTn id="18" dur="1000" fill="hold"/>
                                        <p:tgtEl>
                                          <p:spTgt spid="12"/>
                                        </p:tgtEl>
                                        <p:attrNameLst>
                                          <p:attrName>ppt_h</p:attrName>
                                        </p:attrNameLst>
                                      </p:cBhvr>
                                      <p:tavLst>
                                        <p:tav tm="0">
                                          <p:val>
                                            <p:strVal val="#ppt_h"/>
                                          </p:val>
                                        </p:tav>
                                        <p:tav tm="100000">
                                          <p:val>
                                            <p:strVal val="#ppt_h"/>
                                          </p:val>
                                        </p:tav>
                                      </p:tavLst>
                                    </p:anim>
                                    <p:animEffect transition="in" filter="fade">
                                      <p:cBhvr>
                                        <p:cTn id="19" dur="1000"/>
                                        <p:tgtEl>
                                          <p:spTgt spid="12"/>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1000" fill="hold"/>
                                        <p:tgtEl>
                                          <p:spTgt spid="13"/>
                                        </p:tgtEl>
                                        <p:attrNameLst>
                                          <p:attrName>ppt_w</p:attrName>
                                        </p:attrNameLst>
                                      </p:cBhvr>
                                      <p:tavLst>
                                        <p:tav tm="0">
                                          <p:val>
                                            <p:strVal val="#ppt_w*0.70"/>
                                          </p:val>
                                        </p:tav>
                                        <p:tav tm="100000">
                                          <p:val>
                                            <p:strVal val="#ppt_w"/>
                                          </p:val>
                                        </p:tav>
                                      </p:tavLst>
                                    </p:anim>
                                    <p:anim calcmode="lin" valueType="num">
                                      <p:cBhvr>
                                        <p:cTn id="23" dur="1000" fill="hold"/>
                                        <p:tgtEl>
                                          <p:spTgt spid="13"/>
                                        </p:tgtEl>
                                        <p:attrNameLst>
                                          <p:attrName>ppt_h</p:attrName>
                                        </p:attrNameLst>
                                      </p:cBhvr>
                                      <p:tavLst>
                                        <p:tav tm="0">
                                          <p:val>
                                            <p:strVal val="#ppt_h"/>
                                          </p:val>
                                        </p:tav>
                                        <p:tav tm="100000">
                                          <p:val>
                                            <p:strVal val="#ppt_h"/>
                                          </p:val>
                                        </p:tav>
                                      </p:tavLst>
                                    </p:anim>
                                    <p:animEffect transition="in" filter="fade">
                                      <p:cBhvr>
                                        <p:cTn id="24" dur="1000"/>
                                        <p:tgtEl>
                                          <p:spTgt spid="13"/>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1000" fill="hold"/>
                                        <p:tgtEl>
                                          <p:spTgt spid="14"/>
                                        </p:tgtEl>
                                        <p:attrNameLst>
                                          <p:attrName>ppt_w</p:attrName>
                                        </p:attrNameLst>
                                      </p:cBhvr>
                                      <p:tavLst>
                                        <p:tav tm="0">
                                          <p:val>
                                            <p:strVal val="#ppt_w*0.70"/>
                                          </p:val>
                                        </p:tav>
                                        <p:tav tm="100000">
                                          <p:val>
                                            <p:strVal val="#ppt_w"/>
                                          </p:val>
                                        </p:tav>
                                      </p:tavLst>
                                    </p:anim>
                                    <p:anim calcmode="lin" valueType="num">
                                      <p:cBhvr>
                                        <p:cTn id="28" dur="1000" fill="hold"/>
                                        <p:tgtEl>
                                          <p:spTgt spid="14"/>
                                        </p:tgtEl>
                                        <p:attrNameLst>
                                          <p:attrName>ppt_h</p:attrName>
                                        </p:attrNameLst>
                                      </p:cBhvr>
                                      <p:tavLst>
                                        <p:tav tm="0">
                                          <p:val>
                                            <p:strVal val="#ppt_h"/>
                                          </p:val>
                                        </p:tav>
                                        <p:tav tm="100000">
                                          <p:val>
                                            <p:strVal val="#ppt_h"/>
                                          </p:val>
                                        </p:tav>
                                      </p:tavLst>
                                    </p:anim>
                                    <p:animEffect transition="in" filter="fade">
                                      <p:cBhvr>
                                        <p:cTn id="29" dur="1000"/>
                                        <p:tgtEl>
                                          <p:spTgt spid="14"/>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p:cTn id="32" dur="1000" fill="hold"/>
                                        <p:tgtEl>
                                          <p:spTgt spid="15"/>
                                        </p:tgtEl>
                                        <p:attrNameLst>
                                          <p:attrName>ppt_w</p:attrName>
                                        </p:attrNameLst>
                                      </p:cBhvr>
                                      <p:tavLst>
                                        <p:tav tm="0">
                                          <p:val>
                                            <p:strVal val="#ppt_w*0.70"/>
                                          </p:val>
                                        </p:tav>
                                        <p:tav tm="100000">
                                          <p:val>
                                            <p:strVal val="#ppt_w"/>
                                          </p:val>
                                        </p:tav>
                                      </p:tavLst>
                                    </p:anim>
                                    <p:anim calcmode="lin" valueType="num">
                                      <p:cBhvr>
                                        <p:cTn id="33" dur="1000" fill="hold"/>
                                        <p:tgtEl>
                                          <p:spTgt spid="15"/>
                                        </p:tgtEl>
                                        <p:attrNameLst>
                                          <p:attrName>ppt_h</p:attrName>
                                        </p:attrNameLst>
                                      </p:cBhvr>
                                      <p:tavLst>
                                        <p:tav tm="0">
                                          <p:val>
                                            <p:strVal val="#ppt_h"/>
                                          </p:val>
                                        </p:tav>
                                        <p:tav tm="100000">
                                          <p:val>
                                            <p:strVal val="#ppt_h"/>
                                          </p:val>
                                        </p:tav>
                                      </p:tavLst>
                                    </p:anim>
                                    <p:animEffect transition="in" filter="fade">
                                      <p:cBhvr>
                                        <p:cTn id="34" dur="1000"/>
                                        <p:tgtEl>
                                          <p:spTgt spid="15"/>
                                        </p:tgtEl>
                                      </p:cBhvr>
                                    </p:animEffect>
                                  </p:childTnLst>
                                </p:cTn>
                              </p:par>
                              <p:par>
                                <p:cTn id="35" presetID="55"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1000" fill="hold"/>
                                        <p:tgtEl>
                                          <p:spTgt spid="16"/>
                                        </p:tgtEl>
                                        <p:attrNameLst>
                                          <p:attrName>ppt_w</p:attrName>
                                        </p:attrNameLst>
                                      </p:cBhvr>
                                      <p:tavLst>
                                        <p:tav tm="0">
                                          <p:val>
                                            <p:strVal val="#ppt_w*0.70"/>
                                          </p:val>
                                        </p:tav>
                                        <p:tav tm="100000">
                                          <p:val>
                                            <p:strVal val="#ppt_w"/>
                                          </p:val>
                                        </p:tav>
                                      </p:tavLst>
                                    </p:anim>
                                    <p:anim calcmode="lin" valueType="num">
                                      <p:cBhvr>
                                        <p:cTn id="38" dur="1000" fill="hold"/>
                                        <p:tgtEl>
                                          <p:spTgt spid="16"/>
                                        </p:tgtEl>
                                        <p:attrNameLst>
                                          <p:attrName>ppt_h</p:attrName>
                                        </p:attrNameLst>
                                      </p:cBhvr>
                                      <p:tavLst>
                                        <p:tav tm="0">
                                          <p:val>
                                            <p:strVal val="#ppt_h"/>
                                          </p:val>
                                        </p:tav>
                                        <p:tav tm="100000">
                                          <p:val>
                                            <p:strVal val="#ppt_h"/>
                                          </p:val>
                                        </p:tav>
                                      </p:tavLst>
                                    </p:anim>
                                    <p:animEffect transition="in" filter="fade">
                                      <p:cBhvr>
                                        <p:cTn id="39" dur="1000"/>
                                        <p:tgtEl>
                                          <p:spTgt spid="16"/>
                                        </p:tgtEl>
                                      </p:cBhvr>
                                    </p:animEffect>
                                  </p:childTnLst>
                                </p:cTn>
                              </p:par>
                              <p:par>
                                <p:cTn id="40" presetID="55"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p:cTn id="42" dur="1000" fill="hold"/>
                                        <p:tgtEl>
                                          <p:spTgt spid="17"/>
                                        </p:tgtEl>
                                        <p:attrNameLst>
                                          <p:attrName>ppt_w</p:attrName>
                                        </p:attrNameLst>
                                      </p:cBhvr>
                                      <p:tavLst>
                                        <p:tav tm="0">
                                          <p:val>
                                            <p:strVal val="#ppt_w*0.70"/>
                                          </p:val>
                                        </p:tav>
                                        <p:tav tm="100000">
                                          <p:val>
                                            <p:strVal val="#ppt_w"/>
                                          </p:val>
                                        </p:tav>
                                      </p:tavLst>
                                    </p:anim>
                                    <p:anim calcmode="lin" valueType="num">
                                      <p:cBhvr>
                                        <p:cTn id="43" dur="1000" fill="hold"/>
                                        <p:tgtEl>
                                          <p:spTgt spid="17"/>
                                        </p:tgtEl>
                                        <p:attrNameLst>
                                          <p:attrName>ppt_h</p:attrName>
                                        </p:attrNameLst>
                                      </p:cBhvr>
                                      <p:tavLst>
                                        <p:tav tm="0">
                                          <p:val>
                                            <p:strVal val="#ppt_h"/>
                                          </p:val>
                                        </p:tav>
                                        <p:tav tm="100000">
                                          <p:val>
                                            <p:strVal val="#ppt_h"/>
                                          </p:val>
                                        </p:tav>
                                      </p:tavLst>
                                    </p:anim>
                                    <p:animEffect transition="in" filter="fade">
                                      <p:cBhvr>
                                        <p:cTn id="44" dur="1000"/>
                                        <p:tgtEl>
                                          <p:spTgt spid="17"/>
                                        </p:tgtEl>
                                      </p:cBhvr>
                                    </p:animEffect>
                                  </p:childTnLst>
                                </p:cTn>
                              </p:par>
                              <p:par>
                                <p:cTn id="45" presetID="17" presetClass="entr" presetSubtype="1"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1250" fill="hold"/>
                                        <p:tgtEl>
                                          <p:spTgt spid="5"/>
                                        </p:tgtEl>
                                        <p:attrNameLst>
                                          <p:attrName>ppt_x</p:attrName>
                                        </p:attrNameLst>
                                      </p:cBhvr>
                                      <p:tavLst>
                                        <p:tav tm="0">
                                          <p:val>
                                            <p:strVal val="#ppt_x"/>
                                          </p:val>
                                        </p:tav>
                                        <p:tav tm="100000">
                                          <p:val>
                                            <p:strVal val="#ppt_x"/>
                                          </p:val>
                                        </p:tav>
                                      </p:tavLst>
                                    </p:anim>
                                    <p:anim calcmode="lin" valueType="num">
                                      <p:cBhvr>
                                        <p:cTn id="48" dur="1250" fill="hold"/>
                                        <p:tgtEl>
                                          <p:spTgt spid="5"/>
                                        </p:tgtEl>
                                        <p:attrNameLst>
                                          <p:attrName>ppt_y</p:attrName>
                                        </p:attrNameLst>
                                      </p:cBhvr>
                                      <p:tavLst>
                                        <p:tav tm="0">
                                          <p:val>
                                            <p:strVal val="#ppt_y-#ppt_h/2"/>
                                          </p:val>
                                        </p:tav>
                                        <p:tav tm="100000">
                                          <p:val>
                                            <p:strVal val="#ppt_y"/>
                                          </p:val>
                                        </p:tav>
                                      </p:tavLst>
                                    </p:anim>
                                    <p:anim calcmode="lin" valueType="num">
                                      <p:cBhvr>
                                        <p:cTn id="49" dur="1250" fill="hold"/>
                                        <p:tgtEl>
                                          <p:spTgt spid="5"/>
                                        </p:tgtEl>
                                        <p:attrNameLst>
                                          <p:attrName>ppt_w</p:attrName>
                                        </p:attrNameLst>
                                      </p:cBhvr>
                                      <p:tavLst>
                                        <p:tav tm="0">
                                          <p:val>
                                            <p:strVal val="#ppt_w"/>
                                          </p:val>
                                        </p:tav>
                                        <p:tav tm="100000">
                                          <p:val>
                                            <p:strVal val="#ppt_w"/>
                                          </p:val>
                                        </p:tav>
                                      </p:tavLst>
                                    </p:anim>
                                    <p:anim calcmode="lin" valueType="num">
                                      <p:cBhvr>
                                        <p:cTn id="50" dur="1250" fill="hold"/>
                                        <p:tgtEl>
                                          <p:spTgt spid="5"/>
                                        </p:tgtEl>
                                        <p:attrNameLst>
                                          <p:attrName>ppt_h</p:attrName>
                                        </p:attrNameLst>
                                      </p:cBhvr>
                                      <p:tavLst>
                                        <p:tav tm="0">
                                          <p:val>
                                            <p:fltVal val="0"/>
                                          </p:val>
                                        </p:tav>
                                        <p:tav tm="100000">
                                          <p:val>
                                            <p:strVal val="#ppt_h"/>
                                          </p:val>
                                        </p:tav>
                                      </p:tavLst>
                                    </p:anim>
                                  </p:childTnLst>
                                </p:cTn>
                              </p:par>
                              <p:par>
                                <p:cTn id="51" presetID="17" presetClass="entr" presetSubtype="1" fill="hold" grpId="0" nodeType="withEffect">
                                  <p:stCondLst>
                                    <p:cond delay="0"/>
                                  </p:stCondLst>
                                  <p:childTnLst>
                                    <p:set>
                                      <p:cBhvr>
                                        <p:cTn id="52" dur="1" fill="hold">
                                          <p:stCondLst>
                                            <p:cond delay="0"/>
                                          </p:stCondLst>
                                        </p:cTn>
                                        <p:tgtEl>
                                          <p:spTgt spid="6"/>
                                        </p:tgtEl>
                                        <p:attrNameLst>
                                          <p:attrName>style.visibility</p:attrName>
                                        </p:attrNameLst>
                                      </p:cBhvr>
                                      <p:to>
                                        <p:strVal val="visible"/>
                                      </p:to>
                                    </p:set>
                                    <p:anim calcmode="lin" valueType="num">
                                      <p:cBhvr>
                                        <p:cTn id="53" dur="1250" fill="hold"/>
                                        <p:tgtEl>
                                          <p:spTgt spid="6"/>
                                        </p:tgtEl>
                                        <p:attrNameLst>
                                          <p:attrName>ppt_x</p:attrName>
                                        </p:attrNameLst>
                                      </p:cBhvr>
                                      <p:tavLst>
                                        <p:tav tm="0">
                                          <p:val>
                                            <p:strVal val="#ppt_x"/>
                                          </p:val>
                                        </p:tav>
                                        <p:tav tm="100000">
                                          <p:val>
                                            <p:strVal val="#ppt_x"/>
                                          </p:val>
                                        </p:tav>
                                      </p:tavLst>
                                    </p:anim>
                                    <p:anim calcmode="lin" valueType="num">
                                      <p:cBhvr>
                                        <p:cTn id="54" dur="1250" fill="hold"/>
                                        <p:tgtEl>
                                          <p:spTgt spid="6"/>
                                        </p:tgtEl>
                                        <p:attrNameLst>
                                          <p:attrName>ppt_y</p:attrName>
                                        </p:attrNameLst>
                                      </p:cBhvr>
                                      <p:tavLst>
                                        <p:tav tm="0">
                                          <p:val>
                                            <p:strVal val="#ppt_y-#ppt_h/2"/>
                                          </p:val>
                                        </p:tav>
                                        <p:tav tm="100000">
                                          <p:val>
                                            <p:strVal val="#ppt_y"/>
                                          </p:val>
                                        </p:tav>
                                      </p:tavLst>
                                    </p:anim>
                                    <p:anim calcmode="lin" valueType="num">
                                      <p:cBhvr>
                                        <p:cTn id="55" dur="1250" fill="hold"/>
                                        <p:tgtEl>
                                          <p:spTgt spid="6"/>
                                        </p:tgtEl>
                                        <p:attrNameLst>
                                          <p:attrName>ppt_w</p:attrName>
                                        </p:attrNameLst>
                                      </p:cBhvr>
                                      <p:tavLst>
                                        <p:tav tm="0">
                                          <p:val>
                                            <p:strVal val="#ppt_w"/>
                                          </p:val>
                                        </p:tav>
                                        <p:tav tm="100000">
                                          <p:val>
                                            <p:strVal val="#ppt_w"/>
                                          </p:val>
                                        </p:tav>
                                      </p:tavLst>
                                    </p:anim>
                                    <p:anim calcmode="lin" valueType="num">
                                      <p:cBhvr>
                                        <p:cTn id="56" dur="1250" fill="hold"/>
                                        <p:tgtEl>
                                          <p:spTgt spid="6"/>
                                        </p:tgtEl>
                                        <p:attrNameLst>
                                          <p:attrName>ppt_h</p:attrName>
                                        </p:attrNameLst>
                                      </p:cBhvr>
                                      <p:tavLst>
                                        <p:tav tm="0">
                                          <p:val>
                                            <p:fltVal val="0"/>
                                          </p:val>
                                        </p:tav>
                                        <p:tav tm="100000">
                                          <p:val>
                                            <p:strVal val="#ppt_h"/>
                                          </p:val>
                                        </p:tav>
                                      </p:tavLst>
                                    </p:anim>
                                  </p:childTnLst>
                                </p:cTn>
                              </p:par>
                              <p:par>
                                <p:cTn id="57" presetID="17" presetClass="entr" presetSubtype="1" fill="hold" grpId="0" nodeType="withEffect">
                                  <p:stCondLst>
                                    <p:cond delay="0"/>
                                  </p:stCondLst>
                                  <p:childTnLst>
                                    <p:set>
                                      <p:cBhvr>
                                        <p:cTn id="58" dur="1" fill="hold">
                                          <p:stCondLst>
                                            <p:cond delay="0"/>
                                          </p:stCondLst>
                                        </p:cTn>
                                        <p:tgtEl>
                                          <p:spTgt spid="7"/>
                                        </p:tgtEl>
                                        <p:attrNameLst>
                                          <p:attrName>style.visibility</p:attrName>
                                        </p:attrNameLst>
                                      </p:cBhvr>
                                      <p:to>
                                        <p:strVal val="visible"/>
                                      </p:to>
                                    </p:set>
                                    <p:anim calcmode="lin" valueType="num">
                                      <p:cBhvr>
                                        <p:cTn id="59" dur="1250" fill="hold"/>
                                        <p:tgtEl>
                                          <p:spTgt spid="7"/>
                                        </p:tgtEl>
                                        <p:attrNameLst>
                                          <p:attrName>ppt_x</p:attrName>
                                        </p:attrNameLst>
                                      </p:cBhvr>
                                      <p:tavLst>
                                        <p:tav tm="0">
                                          <p:val>
                                            <p:strVal val="#ppt_x"/>
                                          </p:val>
                                        </p:tav>
                                        <p:tav tm="100000">
                                          <p:val>
                                            <p:strVal val="#ppt_x"/>
                                          </p:val>
                                        </p:tav>
                                      </p:tavLst>
                                    </p:anim>
                                    <p:anim calcmode="lin" valueType="num">
                                      <p:cBhvr>
                                        <p:cTn id="60" dur="1250" fill="hold"/>
                                        <p:tgtEl>
                                          <p:spTgt spid="7"/>
                                        </p:tgtEl>
                                        <p:attrNameLst>
                                          <p:attrName>ppt_y</p:attrName>
                                        </p:attrNameLst>
                                      </p:cBhvr>
                                      <p:tavLst>
                                        <p:tav tm="0">
                                          <p:val>
                                            <p:strVal val="#ppt_y-#ppt_h/2"/>
                                          </p:val>
                                        </p:tav>
                                        <p:tav tm="100000">
                                          <p:val>
                                            <p:strVal val="#ppt_y"/>
                                          </p:val>
                                        </p:tav>
                                      </p:tavLst>
                                    </p:anim>
                                    <p:anim calcmode="lin" valueType="num">
                                      <p:cBhvr>
                                        <p:cTn id="61" dur="1250" fill="hold"/>
                                        <p:tgtEl>
                                          <p:spTgt spid="7"/>
                                        </p:tgtEl>
                                        <p:attrNameLst>
                                          <p:attrName>ppt_w</p:attrName>
                                        </p:attrNameLst>
                                      </p:cBhvr>
                                      <p:tavLst>
                                        <p:tav tm="0">
                                          <p:val>
                                            <p:strVal val="#ppt_w"/>
                                          </p:val>
                                        </p:tav>
                                        <p:tav tm="100000">
                                          <p:val>
                                            <p:strVal val="#ppt_w"/>
                                          </p:val>
                                        </p:tav>
                                      </p:tavLst>
                                    </p:anim>
                                    <p:anim calcmode="lin" valueType="num">
                                      <p:cBhvr>
                                        <p:cTn id="62" dur="1250" fill="hold"/>
                                        <p:tgtEl>
                                          <p:spTgt spid="7"/>
                                        </p:tgtEl>
                                        <p:attrNameLst>
                                          <p:attrName>ppt_h</p:attrName>
                                        </p:attrNameLst>
                                      </p:cBhvr>
                                      <p:tavLst>
                                        <p:tav tm="0">
                                          <p:val>
                                            <p:fltVal val="0"/>
                                          </p:val>
                                        </p:tav>
                                        <p:tav tm="100000">
                                          <p:val>
                                            <p:strVal val="#ppt_h"/>
                                          </p:val>
                                        </p:tav>
                                      </p:tavLst>
                                    </p:anim>
                                  </p:childTnLst>
                                </p:cTn>
                              </p:par>
                              <p:par>
                                <p:cTn id="63" presetID="17" presetClass="entr" presetSubtype="1" fill="hold" grpId="0" nodeType="withEffect">
                                  <p:stCondLst>
                                    <p:cond delay="0"/>
                                  </p:stCondLst>
                                  <p:childTnLst>
                                    <p:set>
                                      <p:cBhvr>
                                        <p:cTn id="64" dur="1" fill="hold">
                                          <p:stCondLst>
                                            <p:cond delay="0"/>
                                          </p:stCondLst>
                                        </p:cTn>
                                        <p:tgtEl>
                                          <p:spTgt spid="3"/>
                                        </p:tgtEl>
                                        <p:attrNameLst>
                                          <p:attrName>style.visibility</p:attrName>
                                        </p:attrNameLst>
                                      </p:cBhvr>
                                      <p:to>
                                        <p:strVal val="visible"/>
                                      </p:to>
                                    </p:set>
                                    <p:anim calcmode="lin" valueType="num">
                                      <p:cBhvr>
                                        <p:cTn id="65" dur="1250" fill="hold"/>
                                        <p:tgtEl>
                                          <p:spTgt spid="3"/>
                                        </p:tgtEl>
                                        <p:attrNameLst>
                                          <p:attrName>ppt_x</p:attrName>
                                        </p:attrNameLst>
                                      </p:cBhvr>
                                      <p:tavLst>
                                        <p:tav tm="0">
                                          <p:val>
                                            <p:strVal val="#ppt_x"/>
                                          </p:val>
                                        </p:tav>
                                        <p:tav tm="100000">
                                          <p:val>
                                            <p:strVal val="#ppt_x"/>
                                          </p:val>
                                        </p:tav>
                                      </p:tavLst>
                                    </p:anim>
                                    <p:anim calcmode="lin" valueType="num">
                                      <p:cBhvr>
                                        <p:cTn id="66" dur="1250" fill="hold"/>
                                        <p:tgtEl>
                                          <p:spTgt spid="3"/>
                                        </p:tgtEl>
                                        <p:attrNameLst>
                                          <p:attrName>ppt_y</p:attrName>
                                        </p:attrNameLst>
                                      </p:cBhvr>
                                      <p:tavLst>
                                        <p:tav tm="0">
                                          <p:val>
                                            <p:strVal val="#ppt_y-#ppt_h/2"/>
                                          </p:val>
                                        </p:tav>
                                        <p:tav tm="100000">
                                          <p:val>
                                            <p:strVal val="#ppt_y"/>
                                          </p:val>
                                        </p:tav>
                                      </p:tavLst>
                                    </p:anim>
                                    <p:anim calcmode="lin" valueType="num">
                                      <p:cBhvr>
                                        <p:cTn id="67" dur="1250" fill="hold"/>
                                        <p:tgtEl>
                                          <p:spTgt spid="3"/>
                                        </p:tgtEl>
                                        <p:attrNameLst>
                                          <p:attrName>ppt_w</p:attrName>
                                        </p:attrNameLst>
                                      </p:cBhvr>
                                      <p:tavLst>
                                        <p:tav tm="0">
                                          <p:val>
                                            <p:strVal val="#ppt_w"/>
                                          </p:val>
                                        </p:tav>
                                        <p:tav tm="100000">
                                          <p:val>
                                            <p:strVal val="#ppt_w"/>
                                          </p:val>
                                        </p:tav>
                                      </p:tavLst>
                                    </p:anim>
                                    <p:anim calcmode="lin" valueType="num">
                                      <p:cBhvr>
                                        <p:cTn id="68" dur="1250" fill="hold"/>
                                        <p:tgtEl>
                                          <p:spTgt spid="3"/>
                                        </p:tgtEl>
                                        <p:attrNameLst>
                                          <p:attrName>ppt_h</p:attrName>
                                        </p:attrNameLst>
                                      </p:cBhvr>
                                      <p:tavLst>
                                        <p:tav tm="0">
                                          <p:val>
                                            <p:fltVal val="0"/>
                                          </p:val>
                                        </p:tav>
                                        <p:tav tm="100000">
                                          <p:val>
                                            <p:strVal val="#ppt_h"/>
                                          </p:val>
                                        </p:tav>
                                      </p:tavLst>
                                    </p:anim>
                                  </p:childTnLst>
                                </p:cTn>
                              </p:par>
                              <p:par>
                                <p:cTn id="69" presetID="17" presetClass="entr" presetSubtype="1" fill="hold" grpId="0" nodeType="withEffect">
                                  <p:stCondLst>
                                    <p:cond delay="0"/>
                                  </p:stCondLst>
                                  <p:childTnLst>
                                    <p:set>
                                      <p:cBhvr>
                                        <p:cTn id="70" dur="1" fill="hold">
                                          <p:stCondLst>
                                            <p:cond delay="0"/>
                                          </p:stCondLst>
                                        </p:cTn>
                                        <p:tgtEl>
                                          <p:spTgt spid="4"/>
                                        </p:tgtEl>
                                        <p:attrNameLst>
                                          <p:attrName>style.visibility</p:attrName>
                                        </p:attrNameLst>
                                      </p:cBhvr>
                                      <p:to>
                                        <p:strVal val="visible"/>
                                      </p:to>
                                    </p:set>
                                    <p:anim calcmode="lin" valueType="num">
                                      <p:cBhvr>
                                        <p:cTn id="71" dur="1250" fill="hold"/>
                                        <p:tgtEl>
                                          <p:spTgt spid="4"/>
                                        </p:tgtEl>
                                        <p:attrNameLst>
                                          <p:attrName>ppt_x</p:attrName>
                                        </p:attrNameLst>
                                      </p:cBhvr>
                                      <p:tavLst>
                                        <p:tav tm="0">
                                          <p:val>
                                            <p:strVal val="#ppt_x"/>
                                          </p:val>
                                        </p:tav>
                                        <p:tav tm="100000">
                                          <p:val>
                                            <p:strVal val="#ppt_x"/>
                                          </p:val>
                                        </p:tav>
                                      </p:tavLst>
                                    </p:anim>
                                    <p:anim calcmode="lin" valueType="num">
                                      <p:cBhvr>
                                        <p:cTn id="72" dur="1250" fill="hold"/>
                                        <p:tgtEl>
                                          <p:spTgt spid="4"/>
                                        </p:tgtEl>
                                        <p:attrNameLst>
                                          <p:attrName>ppt_y</p:attrName>
                                        </p:attrNameLst>
                                      </p:cBhvr>
                                      <p:tavLst>
                                        <p:tav tm="0">
                                          <p:val>
                                            <p:strVal val="#ppt_y-#ppt_h/2"/>
                                          </p:val>
                                        </p:tav>
                                        <p:tav tm="100000">
                                          <p:val>
                                            <p:strVal val="#ppt_y"/>
                                          </p:val>
                                        </p:tav>
                                      </p:tavLst>
                                    </p:anim>
                                    <p:anim calcmode="lin" valueType="num">
                                      <p:cBhvr>
                                        <p:cTn id="73" dur="1250" fill="hold"/>
                                        <p:tgtEl>
                                          <p:spTgt spid="4"/>
                                        </p:tgtEl>
                                        <p:attrNameLst>
                                          <p:attrName>ppt_w</p:attrName>
                                        </p:attrNameLst>
                                      </p:cBhvr>
                                      <p:tavLst>
                                        <p:tav tm="0">
                                          <p:val>
                                            <p:strVal val="#ppt_w"/>
                                          </p:val>
                                        </p:tav>
                                        <p:tav tm="100000">
                                          <p:val>
                                            <p:strVal val="#ppt_w"/>
                                          </p:val>
                                        </p:tav>
                                      </p:tavLst>
                                    </p:anim>
                                    <p:anim calcmode="lin" valueType="num">
                                      <p:cBhvr>
                                        <p:cTn id="74" dur="1250" fill="hold"/>
                                        <p:tgtEl>
                                          <p:spTgt spid="4"/>
                                        </p:tgtEl>
                                        <p:attrNameLst>
                                          <p:attrName>ppt_h</p:attrName>
                                        </p:attrNameLst>
                                      </p:cBhvr>
                                      <p:tavLst>
                                        <p:tav tm="0">
                                          <p:val>
                                            <p:fltVal val="0"/>
                                          </p:val>
                                        </p:tav>
                                        <p:tav tm="100000">
                                          <p:val>
                                            <p:strVal val="#ppt_h"/>
                                          </p:val>
                                        </p:tav>
                                      </p:tavLst>
                                    </p:anim>
                                  </p:childTnLst>
                                </p:cTn>
                              </p:par>
                              <p:par>
                                <p:cTn id="75" presetID="10" presetClass="entr" presetSubtype="0" fill="hold" nodeType="withEffect">
                                  <p:stCondLst>
                                    <p:cond delay="1250"/>
                                  </p:stCondLst>
                                  <p:childTnLst>
                                    <p:set>
                                      <p:cBhvr>
                                        <p:cTn id="76" dur="1" fill="hold">
                                          <p:stCondLst>
                                            <p:cond delay="0"/>
                                          </p:stCondLst>
                                        </p:cTn>
                                        <p:tgtEl>
                                          <p:spTgt spid="8"/>
                                        </p:tgtEl>
                                        <p:attrNameLst>
                                          <p:attrName>style.visibility</p:attrName>
                                        </p:attrNameLst>
                                      </p:cBhvr>
                                      <p:to>
                                        <p:strVal val="visible"/>
                                      </p:to>
                                    </p:set>
                                    <p:animEffect transition="in" filter="fade">
                                      <p:cBhvr>
                                        <p:cTn id="77" dur="1000"/>
                                        <p:tgtEl>
                                          <p:spTgt spid="8"/>
                                        </p:tgtEl>
                                      </p:cBhvr>
                                    </p:animEffect>
                                  </p:childTnLst>
                                </p:cTn>
                              </p:par>
                              <p:par>
                                <p:cTn id="78" presetID="17" presetClass="entr" presetSubtype="10" fill="hold" grpId="0" nodeType="withEffect">
                                  <p:stCondLst>
                                    <p:cond delay="1750"/>
                                  </p:stCondLst>
                                  <p:childTnLst>
                                    <p:set>
                                      <p:cBhvr>
                                        <p:cTn id="79" dur="1" fill="hold">
                                          <p:stCondLst>
                                            <p:cond delay="0"/>
                                          </p:stCondLst>
                                        </p:cTn>
                                        <p:tgtEl>
                                          <p:spTgt spid="30"/>
                                        </p:tgtEl>
                                        <p:attrNameLst>
                                          <p:attrName>style.visibility</p:attrName>
                                        </p:attrNameLst>
                                      </p:cBhvr>
                                      <p:to>
                                        <p:strVal val="visible"/>
                                      </p:to>
                                    </p:set>
                                    <p:anim calcmode="lin" valueType="num">
                                      <p:cBhvr>
                                        <p:cTn id="80" dur="1000" fill="hold"/>
                                        <p:tgtEl>
                                          <p:spTgt spid="30"/>
                                        </p:tgtEl>
                                        <p:attrNameLst>
                                          <p:attrName>ppt_w</p:attrName>
                                        </p:attrNameLst>
                                      </p:cBhvr>
                                      <p:tavLst>
                                        <p:tav tm="0">
                                          <p:val>
                                            <p:fltVal val="0"/>
                                          </p:val>
                                        </p:tav>
                                        <p:tav tm="100000">
                                          <p:val>
                                            <p:strVal val="#ppt_w"/>
                                          </p:val>
                                        </p:tav>
                                      </p:tavLst>
                                    </p:anim>
                                    <p:anim calcmode="lin" valueType="num">
                                      <p:cBhvr>
                                        <p:cTn id="81" dur="1000" fill="hold"/>
                                        <p:tgtEl>
                                          <p:spTgt spid="30"/>
                                        </p:tgtEl>
                                        <p:attrNameLst>
                                          <p:attrName>ppt_h</p:attrName>
                                        </p:attrNameLst>
                                      </p:cBhvr>
                                      <p:tavLst>
                                        <p:tav tm="0">
                                          <p:val>
                                            <p:strVal val="#ppt_h"/>
                                          </p:val>
                                        </p:tav>
                                        <p:tav tm="100000">
                                          <p:val>
                                            <p:strVal val="#ppt_h"/>
                                          </p:val>
                                        </p:tav>
                                      </p:tavLst>
                                    </p:anim>
                                  </p:childTnLst>
                                </p:cTn>
                              </p:par>
                              <p:par>
                                <p:cTn id="82" presetID="17" presetClass="entr" presetSubtype="10" fill="hold" grpId="0" nodeType="withEffect">
                                  <p:stCondLst>
                                    <p:cond delay="1750"/>
                                  </p:stCondLst>
                                  <p:childTnLst>
                                    <p:set>
                                      <p:cBhvr>
                                        <p:cTn id="83" dur="1" fill="hold">
                                          <p:stCondLst>
                                            <p:cond delay="0"/>
                                          </p:stCondLst>
                                        </p:cTn>
                                        <p:tgtEl>
                                          <p:spTgt spid="31"/>
                                        </p:tgtEl>
                                        <p:attrNameLst>
                                          <p:attrName>style.visibility</p:attrName>
                                        </p:attrNameLst>
                                      </p:cBhvr>
                                      <p:to>
                                        <p:strVal val="visible"/>
                                      </p:to>
                                    </p:set>
                                    <p:anim calcmode="lin" valueType="num">
                                      <p:cBhvr>
                                        <p:cTn id="84" dur="1000" fill="hold"/>
                                        <p:tgtEl>
                                          <p:spTgt spid="31"/>
                                        </p:tgtEl>
                                        <p:attrNameLst>
                                          <p:attrName>ppt_w</p:attrName>
                                        </p:attrNameLst>
                                      </p:cBhvr>
                                      <p:tavLst>
                                        <p:tav tm="0">
                                          <p:val>
                                            <p:fltVal val="0"/>
                                          </p:val>
                                        </p:tav>
                                        <p:tav tm="100000">
                                          <p:val>
                                            <p:strVal val="#ppt_w"/>
                                          </p:val>
                                        </p:tav>
                                      </p:tavLst>
                                    </p:anim>
                                    <p:anim calcmode="lin" valueType="num">
                                      <p:cBhvr>
                                        <p:cTn id="85" dur="1000" fill="hold"/>
                                        <p:tgtEl>
                                          <p:spTgt spid="31"/>
                                        </p:tgtEl>
                                        <p:attrNameLst>
                                          <p:attrName>ppt_h</p:attrName>
                                        </p:attrNameLst>
                                      </p:cBhvr>
                                      <p:tavLst>
                                        <p:tav tm="0">
                                          <p:val>
                                            <p:strVal val="#ppt_h"/>
                                          </p:val>
                                        </p:tav>
                                        <p:tav tm="100000">
                                          <p:val>
                                            <p:strVal val="#ppt_h"/>
                                          </p:val>
                                        </p:tav>
                                      </p:tavLst>
                                    </p:anim>
                                  </p:childTnLst>
                                </p:cTn>
                              </p:par>
                              <p:par>
                                <p:cTn id="86" presetID="17" presetClass="entr" presetSubtype="10" fill="hold" grpId="0" nodeType="withEffect">
                                  <p:stCondLst>
                                    <p:cond delay="1750"/>
                                  </p:stCondLst>
                                  <p:childTnLst>
                                    <p:set>
                                      <p:cBhvr>
                                        <p:cTn id="87" dur="1" fill="hold">
                                          <p:stCondLst>
                                            <p:cond delay="0"/>
                                          </p:stCondLst>
                                        </p:cTn>
                                        <p:tgtEl>
                                          <p:spTgt spid="20"/>
                                        </p:tgtEl>
                                        <p:attrNameLst>
                                          <p:attrName>style.visibility</p:attrName>
                                        </p:attrNameLst>
                                      </p:cBhvr>
                                      <p:to>
                                        <p:strVal val="visible"/>
                                      </p:to>
                                    </p:set>
                                    <p:anim calcmode="lin" valueType="num">
                                      <p:cBhvr>
                                        <p:cTn id="88" dur="1000" fill="hold"/>
                                        <p:tgtEl>
                                          <p:spTgt spid="20"/>
                                        </p:tgtEl>
                                        <p:attrNameLst>
                                          <p:attrName>ppt_w</p:attrName>
                                        </p:attrNameLst>
                                      </p:cBhvr>
                                      <p:tavLst>
                                        <p:tav tm="0">
                                          <p:val>
                                            <p:fltVal val="0"/>
                                          </p:val>
                                        </p:tav>
                                        <p:tav tm="100000">
                                          <p:val>
                                            <p:strVal val="#ppt_w"/>
                                          </p:val>
                                        </p:tav>
                                      </p:tavLst>
                                    </p:anim>
                                    <p:anim calcmode="lin" valueType="num">
                                      <p:cBhvr>
                                        <p:cTn id="89" dur="1000" fill="hold"/>
                                        <p:tgtEl>
                                          <p:spTgt spid="20"/>
                                        </p:tgtEl>
                                        <p:attrNameLst>
                                          <p:attrName>ppt_h</p:attrName>
                                        </p:attrNameLst>
                                      </p:cBhvr>
                                      <p:tavLst>
                                        <p:tav tm="0">
                                          <p:val>
                                            <p:strVal val="#ppt_h"/>
                                          </p:val>
                                        </p:tav>
                                        <p:tav tm="100000">
                                          <p:val>
                                            <p:strVal val="#ppt_h"/>
                                          </p:val>
                                        </p:tav>
                                      </p:tavLst>
                                    </p:anim>
                                  </p:childTnLst>
                                </p:cTn>
                              </p:par>
                              <p:par>
                                <p:cTn id="90" presetID="17" presetClass="entr" presetSubtype="10" fill="hold" grpId="0" nodeType="withEffect">
                                  <p:stCondLst>
                                    <p:cond delay="1750"/>
                                  </p:stCondLst>
                                  <p:childTnLst>
                                    <p:set>
                                      <p:cBhvr>
                                        <p:cTn id="91" dur="1" fill="hold">
                                          <p:stCondLst>
                                            <p:cond delay="0"/>
                                          </p:stCondLst>
                                        </p:cTn>
                                        <p:tgtEl>
                                          <p:spTgt spid="9"/>
                                        </p:tgtEl>
                                        <p:attrNameLst>
                                          <p:attrName>style.visibility</p:attrName>
                                        </p:attrNameLst>
                                      </p:cBhvr>
                                      <p:to>
                                        <p:strVal val="visible"/>
                                      </p:to>
                                    </p:set>
                                    <p:anim calcmode="lin" valueType="num">
                                      <p:cBhvr>
                                        <p:cTn id="92" dur="1000" fill="hold"/>
                                        <p:tgtEl>
                                          <p:spTgt spid="9"/>
                                        </p:tgtEl>
                                        <p:attrNameLst>
                                          <p:attrName>ppt_w</p:attrName>
                                        </p:attrNameLst>
                                      </p:cBhvr>
                                      <p:tavLst>
                                        <p:tav tm="0">
                                          <p:val>
                                            <p:fltVal val="0"/>
                                          </p:val>
                                        </p:tav>
                                        <p:tav tm="100000">
                                          <p:val>
                                            <p:strVal val="#ppt_w"/>
                                          </p:val>
                                        </p:tav>
                                      </p:tavLst>
                                    </p:anim>
                                    <p:anim calcmode="lin" valueType="num">
                                      <p:cBhvr>
                                        <p:cTn id="93" dur="1000" fill="hold"/>
                                        <p:tgtEl>
                                          <p:spTgt spid="9"/>
                                        </p:tgtEl>
                                        <p:attrNameLst>
                                          <p:attrName>ppt_h</p:attrName>
                                        </p:attrNameLst>
                                      </p:cBhvr>
                                      <p:tavLst>
                                        <p:tav tm="0">
                                          <p:val>
                                            <p:strVal val="#ppt_h"/>
                                          </p:val>
                                        </p:tav>
                                        <p:tav tm="100000">
                                          <p:val>
                                            <p:strVal val="#ppt_h"/>
                                          </p:val>
                                        </p:tav>
                                      </p:tavLst>
                                    </p:anim>
                                  </p:childTnLst>
                                </p:cTn>
                              </p:par>
                              <p:par>
                                <p:cTn id="94" presetID="17" presetClass="entr" presetSubtype="10" fill="hold" grpId="0" nodeType="withEffect">
                                  <p:stCondLst>
                                    <p:cond delay="1750"/>
                                  </p:stCondLst>
                                  <p:childTnLst>
                                    <p:set>
                                      <p:cBhvr>
                                        <p:cTn id="95" dur="1" fill="hold">
                                          <p:stCondLst>
                                            <p:cond delay="0"/>
                                          </p:stCondLst>
                                        </p:cTn>
                                        <p:tgtEl>
                                          <p:spTgt spid="29"/>
                                        </p:tgtEl>
                                        <p:attrNameLst>
                                          <p:attrName>style.visibility</p:attrName>
                                        </p:attrNameLst>
                                      </p:cBhvr>
                                      <p:to>
                                        <p:strVal val="visible"/>
                                      </p:to>
                                    </p:set>
                                    <p:anim calcmode="lin" valueType="num">
                                      <p:cBhvr>
                                        <p:cTn id="96" dur="1000" fill="hold"/>
                                        <p:tgtEl>
                                          <p:spTgt spid="29"/>
                                        </p:tgtEl>
                                        <p:attrNameLst>
                                          <p:attrName>ppt_w</p:attrName>
                                        </p:attrNameLst>
                                      </p:cBhvr>
                                      <p:tavLst>
                                        <p:tav tm="0">
                                          <p:val>
                                            <p:fltVal val="0"/>
                                          </p:val>
                                        </p:tav>
                                        <p:tav tm="100000">
                                          <p:val>
                                            <p:strVal val="#ppt_w"/>
                                          </p:val>
                                        </p:tav>
                                      </p:tavLst>
                                    </p:anim>
                                    <p:anim calcmode="lin" valueType="num">
                                      <p:cBhvr>
                                        <p:cTn id="97" dur="1000" fill="hold"/>
                                        <p:tgtEl>
                                          <p:spTgt spid="29"/>
                                        </p:tgtEl>
                                        <p:attrNameLst>
                                          <p:attrName>ppt_h</p:attrName>
                                        </p:attrNameLst>
                                      </p:cBhvr>
                                      <p:tavLst>
                                        <p:tav tm="0">
                                          <p:val>
                                            <p:strVal val="#ppt_h"/>
                                          </p:val>
                                        </p:tav>
                                        <p:tav tm="100000">
                                          <p:val>
                                            <p:strVal val="#ppt_h"/>
                                          </p:val>
                                        </p:tav>
                                      </p:tavLst>
                                    </p:anim>
                                  </p:childTnLst>
                                </p:cTn>
                              </p:par>
                              <p:par>
                                <p:cTn id="98" presetID="10" presetClass="entr" presetSubtype="0" fill="hold" grpId="0" nodeType="withEffect">
                                  <p:stCondLst>
                                    <p:cond delay="1250"/>
                                  </p:stCondLst>
                                  <p:childTnLst>
                                    <p:set>
                                      <p:cBhvr>
                                        <p:cTn id="99" dur="1" fill="hold">
                                          <p:stCondLst>
                                            <p:cond delay="0"/>
                                          </p:stCondLst>
                                        </p:cTn>
                                        <p:tgtEl>
                                          <p:spTgt spid="32">
                                            <p:graphicEl>
                                              <a:chart seriesIdx="-3" categoryIdx="-3" bldStep="gridLegend"/>
                                            </p:graphicEl>
                                          </p:spTgt>
                                        </p:tgtEl>
                                        <p:attrNameLst>
                                          <p:attrName>style.visibility</p:attrName>
                                        </p:attrNameLst>
                                      </p:cBhvr>
                                      <p:to>
                                        <p:strVal val="visible"/>
                                      </p:to>
                                    </p:set>
                                    <p:animEffect transition="in" filter="fade">
                                      <p:cBhvr>
                                        <p:cTn id="100" dur="1000"/>
                                        <p:tgtEl>
                                          <p:spTgt spid="32">
                                            <p:graphicEl>
                                              <a:chart seriesIdx="-3" categoryIdx="-3" bldStep="gridLegend"/>
                                            </p:graphicEl>
                                          </p:spTgt>
                                        </p:tgtEl>
                                      </p:cBhvr>
                                    </p:animEffect>
                                  </p:childTnLst>
                                </p:cTn>
                              </p:par>
                              <p:par>
                                <p:cTn id="101" presetID="22" presetClass="entr" presetSubtype="4" fill="hold" grpId="0" nodeType="withEffect">
                                  <p:stCondLst>
                                    <p:cond delay="1750"/>
                                  </p:stCondLst>
                                  <p:childTnLst>
                                    <p:set>
                                      <p:cBhvr>
                                        <p:cTn id="102" dur="1" fill="hold">
                                          <p:stCondLst>
                                            <p:cond delay="0"/>
                                          </p:stCondLst>
                                        </p:cTn>
                                        <p:tgtEl>
                                          <p:spTgt spid="32">
                                            <p:graphicEl>
                                              <a:chart seriesIdx="0" categoryIdx="-4" bldStep="series"/>
                                            </p:graphicEl>
                                          </p:spTgt>
                                        </p:tgtEl>
                                        <p:attrNameLst>
                                          <p:attrName>style.visibility</p:attrName>
                                        </p:attrNameLst>
                                      </p:cBhvr>
                                      <p:to>
                                        <p:strVal val="visible"/>
                                      </p:to>
                                    </p:set>
                                    <p:animEffect transition="in" filter="wipe(down)">
                                      <p:cBhvr>
                                        <p:cTn id="103" dur="1000"/>
                                        <p:tgtEl>
                                          <p:spTgt spid="32">
                                            <p:graphicEl>
                                              <a:chart seriesIdx="0" categoryIdx="-4" bldStep="series"/>
                                            </p:graphicEl>
                                          </p:spTgt>
                                        </p:tgtEl>
                                      </p:cBhvr>
                                    </p:animEffect>
                                  </p:childTnLst>
                                </p:cTn>
                              </p:par>
                              <p:par>
                                <p:cTn id="104" presetID="10" presetClass="entr" presetSubtype="0" fill="hold" grpId="0" nodeType="withEffect">
                                  <p:stCondLst>
                                    <p:cond delay="1250"/>
                                  </p:stCondLst>
                                  <p:childTnLst>
                                    <p:set>
                                      <p:cBhvr>
                                        <p:cTn id="105" dur="1" fill="hold">
                                          <p:stCondLst>
                                            <p:cond delay="0"/>
                                          </p:stCondLst>
                                        </p:cTn>
                                        <p:tgtEl>
                                          <p:spTgt spid="32">
                                            <p:graphicEl>
                                              <a:chart seriesIdx="1" categoryIdx="-4" bldStep="series"/>
                                            </p:graphicEl>
                                          </p:spTgt>
                                        </p:tgtEl>
                                        <p:attrNameLst>
                                          <p:attrName>style.visibility</p:attrName>
                                        </p:attrNameLst>
                                      </p:cBhvr>
                                      <p:to>
                                        <p:strVal val="visible"/>
                                      </p:to>
                                    </p:set>
                                    <p:animEffect transition="in" filter="fade">
                                      <p:cBhvr>
                                        <p:cTn id="106" dur="1000"/>
                                        <p:tgtEl>
                                          <p:spTgt spid="32">
                                            <p:graphicEl>
                                              <a:chart seriesIdx="1" categoryIdx="-4" bldStep="series"/>
                                            </p:graphicEl>
                                          </p:spTgt>
                                        </p:tgtEl>
                                      </p:cBhvr>
                                    </p:animEffect>
                                  </p:childTnLst>
                                </p:cTn>
                              </p:par>
                              <p:par>
                                <p:cTn id="107" presetID="10" presetClass="entr" presetSubtype="0" fill="hold" grpId="0" nodeType="withEffect">
                                  <p:stCondLst>
                                    <p:cond delay="1250"/>
                                  </p:stCondLst>
                                  <p:childTnLst>
                                    <p:set>
                                      <p:cBhvr>
                                        <p:cTn id="108" dur="1" fill="hold">
                                          <p:stCondLst>
                                            <p:cond delay="0"/>
                                          </p:stCondLst>
                                        </p:cTn>
                                        <p:tgtEl>
                                          <p:spTgt spid="32">
                                            <p:graphicEl>
                                              <a:chart seriesIdx="2" categoryIdx="-4" bldStep="series"/>
                                            </p:graphicEl>
                                          </p:spTgt>
                                        </p:tgtEl>
                                        <p:attrNameLst>
                                          <p:attrName>style.visibility</p:attrName>
                                        </p:attrNameLst>
                                      </p:cBhvr>
                                      <p:to>
                                        <p:strVal val="visible"/>
                                      </p:to>
                                    </p:set>
                                    <p:animEffect transition="in" filter="fade">
                                      <p:cBhvr>
                                        <p:cTn id="109" dur="1000"/>
                                        <p:tgtEl>
                                          <p:spTgt spid="32">
                                            <p:graphicEl>
                                              <a:chart seriesIdx="2" categoryIdx="-4" bldStep="series"/>
                                            </p:graphicEl>
                                          </p:spTgt>
                                        </p:tgtEl>
                                      </p:cBhvr>
                                    </p:animEffect>
                                  </p:childTnLst>
                                </p:cTn>
                              </p:par>
                              <p:par>
                                <p:cTn id="110" presetID="21" presetClass="entr" presetSubtype="1" fill="hold" grpId="0" nodeType="withEffect">
                                  <p:stCondLst>
                                    <p:cond delay="1250"/>
                                  </p:stCondLst>
                                  <p:childTnLst>
                                    <p:set>
                                      <p:cBhvr>
                                        <p:cTn id="111" dur="1" fill="hold">
                                          <p:stCondLst>
                                            <p:cond delay="0"/>
                                          </p:stCondLst>
                                        </p:cTn>
                                        <p:tgtEl>
                                          <p:spTgt spid="34"/>
                                        </p:tgtEl>
                                        <p:attrNameLst>
                                          <p:attrName>style.visibility</p:attrName>
                                        </p:attrNameLst>
                                      </p:cBhvr>
                                      <p:to>
                                        <p:strVal val="visible"/>
                                      </p:to>
                                    </p:set>
                                    <p:animEffect transition="in" filter="wheel(1)">
                                      <p:cBhvr>
                                        <p:cTn id="112" dur="1250"/>
                                        <p:tgtEl>
                                          <p:spTgt spid="34"/>
                                        </p:tgtEl>
                                      </p:cBhvr>
                                    </p:animEffect>
                                  </p:childTnLst>
                                </p:cTn>
                              </p:par>
                              <p:par>
                                <p:cTn id="113" presetID="22" presetClass="entr" presetSubtype="2" fill="hold" nodeType="withEffect">
                                  <p:stCondLst>
                                    <p:cond delay="1750"/>
                                  </p:stCondLst>
                                  <p:childTnLst>
                                    <p:set>
                                      <p:cBhvr>
                                        <p:cTn id="114" dur="1" fill="hold">
                                          <p:stCondLst>
                                            <p:cond delay="0"/>
                                          </p:stCondLst>
                                        </p:cTn>
                                        <p:tgtEl>
                                          <p:spTgt spid="42"/>
                                        </p:tgtEl>
                                        <p:attrNameLst>
                                          <p:attrName>style.visibility</p:attrName>
                                        </p:attrNameLst>
                                      </p:cBhvr>
                                      <p:to>
                                        <p:strVal val="visible"/>
                                      </p:to>
                                    </p:set>
                                    <p:animEffect transition="in" filter="wipe(right)">
                                      <p:cBhvr>
                                        <p:cTn id="115" dur="1000"/>
                                        <p:tgtEl>
                                          <p:spTgt spid="42"/>
                                        </p:tgtEl>
                                      </p:cBhvr>
                                    </p:animEffect>
                                  </p:childTnLst>
                                </p:cTn>
                              </p:par>
                              <p:par>
                                <p:cTn id="116" presetID="22" presetClass="entr" presetSubtype="2" fill="hold" nodeType="withEffect">
                                  <p:stCondLst>
                                    <p:cond delay="1750"/>
                                  </p:stCondLst>
                                  <p:childTnLst>
                                    <p:set>
                                      <p:cBhvr>
                                        <p:cTn id="117" dur="1" fill="hold">
                                          <p:stCondLst>
                                            <p:cond delay="0"/>
                                          </p:stCondLst>
                                        </p:cTn>
                                        <p:tgtEl>
                                          <p:spTgt spid="46"/>
                                        </p:tgtEl>
                                        <p:attrNameLst>
                                          <p:attrName>style.visibility</p:attrName>
                                        </p:attrNameLst>
                                      </p:cBhvr>
                                      <p:to>
                                        <p:strVal val="visible"/>
                                      </p:to>
                                    </p:set>
                                    <p:animEffect transition="in" filter="wipe(right)">
                                      <p:cBhvr>
                                        <p:cTn id="118" dur="1000"/>
                                        <p:tgtEl>
                                          <p:spTgt spid="46"/>
                                        </p:tgtEl>
                                      </p:cBhvr>
                                    </p:animEffect>
                                  </p:childTnLst>
                                </p:cTn>
                              </p:par>
                              <p:par>
                                <p:cTn id="119" presetID="22" presetClass="entr" presetSubtype="8" fill="hold" nodeType="withEffect">
                                  <p:stCondLst>
                                    <p:cond delay="1750"/>
                                  </p:stCondLst>
                                  <p:childTnLst>
                                    <p:set>
                                      <p:cBhvr>
                                        <p:cTn id="120" dur="1" fill="hold">
                                          <p:stCondLst>
                                            <p:cond delay="0"/>
                                          </p:stCondLst>
                                        </p:cTn>
                                        <p:tgtEl>
                                          <p:spTgt spid="41"/>
                                        </p:tgtEl>
                                        <p:attrNameLst>
                                          <p:attrName>style.visibility</p:attrName>
                                        </p:attrNameLst>
                                      </p:cBhvr>
                                      <p:to>
                                        <p:strVal val="visible"/>
                                      </p:to>
                                    </p:set>
                                    <p:animEffect transition="in" filter="wipe(left)">
                                      <p:cBhvr>
                                        <p:cTn id="121" dur="1000"/>
                                        <p:tgtEl>
                                          <p:spTgt spid="41"/>
                                        </p:tgtEl>
                                      </p:cBhvr>
                                    </p:animEffect>
                                  </p:childTnLst>
                                </p:cTn>
                              </p:par>
                              <p:par>
                                <p:cTn id="122" presetID="12" presetClass="entr" presetSubtype="1" fill="hold" grpId="0" nodeType="withEffect">
                                  <p:stCondLst>
                                    <p:cond delay="2000"/>
                                  </p:stCondLst>
                                  <p:childTnLst>
                                    <p:set>
                                      <p:cBhvr>
                                        <p:cTn id="123" dur="1" fill="hold">
                                          <p:stCondLst>
                                            <p:cond delay="0"/>
                                          </p:stCondLst>
                                        </p:cTn>
                                        <p:tgtEl>
                                          <p:spTgt spid="50"/>
                                        </p:tgtEl>
                                        <p:attrNameLst>
                                          <p:attrName>style.visibility</p:attrName>
                                        </p:attrNameLst>
                                      </p:cBhvr>
                                      <p:to>
                                        <p:strVal val="visible"/>
                                      </p:to>
                                    </p:set>
                                    <p:anim calcmode="lin" valueType="num">
                                      <p:cBhvr additive="base">
                                        <p:cTn id="124" dur="750"/>
                                        <p:tgtEl>
                                          <p:spTgt spid="50"/>
                                        </p:tgtEl>
                                        <p:attrNameLst>
                                          <p:attrName>ppt_y</p:attrName>
                                        </p:attrNameLst>
                                      </p:cBhvr>
                                      <p:tavLst>
                                        <p:tav tm="0">
                                          <p:val>
                                            <p:strVal val="#ppt_y-#ppt_h*1.125000"/>
                                          </p:val>
                                        </p:tav>
                                        <p:tav tm="100000">
                                          <p:val>
                                            <p:strVal val="#ppt_y"/>
                                          </p:val>
                                        </p:tav>
                                      </p:tavLst>
                                    </p:anim>
                                    <p:animEffect transition="in" filter="wipe(down)">
                                      <p:cBhvr>
                                        <p:cTn id="125" dur="750"/>
                                        <p:tgtEl>
                                          <p:spTgt spid="50"/>
                                        </p:tgtEl>
                                      </p:cBhvr>
                                    </p:animEffect>
                                  </p:childTnLst>
                                </p:cTn>
                              </p:par>
                              <p:par>
                                <p:cTn id="126" presetID="12" presetClass="entr" presetSubtype="4" fill="hold" grpId="0" nodeType="withEffect">
                                  <p:stCondLst>
                                    <p:cond delay="2000"/>
                                  </p:stCondLst>
                                  <p:childTnLst>
                                    <p:set>
                                      <p:cBhvr>
                                        <p:cTn id="127" dur="1" fill="hold">
                                          <p:stCondLst>
                                            <p:cond delay="0"/>
                                          </p:stCondLst>
                                        </p:cTn>
                                        <p:tgtEl>
                                          <p:spTgt spid="51"/>
                                        </p:tgtEl>
                                        <p:attrNameLst>
                                          <p:attrName>style.visibility</p:attrName>
                                        </p:attrNameLst>
                                      </p:cBhvr>
                                      <p:to>
                                        <p:strVal val="visible"/>
                                      </p:to>
                                    </p:set>
                                    <p:anim calcmode="lin" valueType="num">
                                      <p:cBhvr additive="base">
                                        <p:cTn id="128" dur="750"/>
                                        <p:tgtEl>
                                          <p:spTgt spid="51"/>
                                        </p:tgtEl>
                                        <p:attrNameLst>
                                          <p:attrName>ppt_y</p:attrName>
                                        </p:attrNameLst>
                                      </p:cBhvr>
                                      <p:tavLst>
                                        <p:tav tm="0">
                                          <p:val>
                                            <p:strVal val="#ppt_y+#ppt_h*1.125000"/>
                                          </p:val>
                                        </p:tav>
                                        <p:tav tm="100000">
                                          <p:val>
                                            <p:strVal val="#ppt_y"/>
                                          </p:val>
                                        </p:tav>
                                      </p:tavLst>
                                    </p:anim>
                                    <p:animEffect transition="in" filter="wipe(up)">
                                      <p:cBhvr>
                                        <p:cTn id="129" dur="750"/>
                                        <p:tgtEl>
                                          <p:spTgt spid="51"/>
                                        </p:tgtEl>
                                      </p:cBhvr>
                                    </p:animEffect>
                                  </p:childTnLst>
                                </p:cTn>
                              </p:par>
                              <p:par>
                                <p:cTn id="130" presetID="12" presetClass="entr" presetSubtype="1" fill="hold" grpId="0" nodeType="withEffect">
                                  <p:stCondLst>
                                    <p:cond delay="2000"/>
                                  </p:stCondLst>
                                  <p:childTnLst>
                                    <p:set>
                                      <p:cBhvr>
                                        <p:cTn id="131" dur="1" fill="hold">
                                          <p:stCondLst>
                                            <p:cond delay="0"/>
                                          </p:stCondLst>
                                        </p:cTn>
                                        <p:tgtEl>
                                          <p:spTgt spid="52"/>
                                        </p:tgtEl>
                                        <p:attrNameLst>
                                          <p:attrName>style.visibility</p:attrName>
                                        </p:attrNameLst>
                                      </p:cBhvr>
                                      <p:to>
                                        <p:strVal val="visible"/>
                                      </p:to>
                                    </p:set>
                                    <p:anim calcmode="lin" valueType="num">
                                      <p:cBhvr additive="base">
                                        <p:cTn id="132" dur="750"/>
                                        <p:tgtEl>
                                          <p:spTgt spid="52"/>
                                        </p:tgtEl>
                                        <p:attrNameLst>
                                          <p:attrName>ppt_y</p:attrName>
                                        </p:attrNameLst>
                                      </p:cBhvr>
                                      <p:tavLst>
                                        <p:tav tm="0">
                                          <p:val>
                                            <p:strVal val="#ppt_y-#ppt_h*1.125000"/>
                                          </p:val>
                                        </p:tav>
                                        <p:tav tm="100000">
                                          <p:val>
                                            <p:strVal val="#ppt_y"/>
                                          </p:val>
                                        </p:tav>
                                      </p:tavLst>
                                    </p:anim>
                                    <p:animEffect transition="in" filter="wipe(down)">
                                      <p:cBhvr>
                                        <p:cTn id="133" dur="750"/>
                                        <p:tgtEl>
                                          <p:spTgt spid="52"/>
                                        </p:tgtEl>
                                      </p:cBhvr>
                                    </p:animEffect>
                                  </p:childTnLst>
                                </p:cTn>
                              </p:par>
                              <p:par>
                                <p:cTn id="134" presetID="10" presetClass="entr" presetSubtype="0" fill="hold" grpId="0" nodeType="withEffect">
                                  <p:stCondLst>
                                    <p:cond delay="1250"/>
                                  </p:stCondLst>
                                  <p:childTnLst>
                                    <p:set>
                                      <p:cBhvr>
                                        <p:cTn id="135" dur="1" fill="hold">
                                          <p:stCondLst>
                                            <p:cond delay="0"/>
                                          </p:stCondLst>
                                        </p:cTn>
                                        <p:tgtEl>
                                          <p:spTgt spid="28">
                                            <p:graphicEl>
                                              <a:chart seriesIdx="-3" categoryIdx="-3" bldStep="gridLegend"/>
                                            </p:graphicEl>
                                          </p:spTgt>
                                        </p:tgtEl>
                                        <p:attrNameLst>
                                          <p:attrName>style.visibility</p:attrName>
                                        </p:attrNameLst>
                                      </p:cBhvr>
                                      <p:to>
                                        <p:strVal val="visible"/>
                                      </p:to>
                                    </p:set>
                                    <p:animEffect transition="in" filter="fade">
                                      <p:cBhvr>
                                        <p:cTn id="136" dur="1000"/>
                                        <p:tgtEl>
                                          <p:spTgt spid="28">
                                            <p:graphicEl>
                                              <a:chart seriesIdx="-3" categoryIdx="-3" bldStep="gridLegend"/>
                                            </p:graphicEl>
                                          </p:spTgt>
                                        </p:tgtEl>
                                      </p:cBhvr>
                                    </p:animEffect>
                                  </p:childTnLst>
                                </p:cTn>
                              </p:par>
                              <p:par>
                                <p:cTn id="137" presetID="22" presetClass="entr" presetSubtype="4" fill="hold" grpId="0" nodeType="withEffect">
                                  <p:stCondLst>
                                    <p:cond delay="1750"/>
                                  </p:stCondLst>
                                  <p:childTnLst>
                                    <p:set>
                                      <p:cBhvr>
                                        <p:cTn id="138" dur="1" fill="hold">
                                          <p:stCondLst>
                                            <p:cond delay="0"/>
                                          </p:stCondLst>
                                        </p:cTn>
                                        <p:tgtEl>
                                          <p:spTgt spid="28">
                                            <p:graphicEl>
                                              <a:chart seriesIdx="0" categoryIdx="-4" bldStep="series"/>
                                            </p:graphicEl>
                                          </p:spTgt>
                                        </p:tgtEl>
                                        <p:attrNameLst>
                                          <p:attrName>style.visibility</p:attrName>
                                        </p:attrNameLst>
                                      </p:cBhvr>
                                      <p:to>
                                        <p:strVal val="visible"/>
                                      </p:to>
                                    </p:set>
                                    <p:animEffect transition="in" filter="wipe(down)">
                                      <p:cBhvr>
                                        <p:cTn id="139" dur="1000"/>
                                        <p:tgtEl>
                                          <p:spTgt spid="28">
                                            <p:graphicEl>
                                              <a:chart seriesIdx="0" categoryIdx="-4" bldStep="series"/>
                                            </p:graphicEl>
                                          </p:spTgt>
                                        </p:tgtEl>
                                      </p:cBhvr>
                                    </p:animEffect>
                                  </p:childTnLst>
                                </p:cTn>
                              </p:par>
                              <p:par>
                                <p:cTn id="140" presetID="22" presetClass="entr" presetSubtype="4" fill="hold" grpId="0" nodeType="withEffect">
                                  <p:stCondLst>
                                    <p:cond delay="2250"/>
                                  </p:stCondLst>
                                  <p:childTnLst>
                                    <p:set>
                                      <p:cBhvr>
                                        <p:cTn id="141" dur="1" fill="hold">
                                          <p:stCondLst>
                                            <p:cond delay="0"/>
                                          </p:stCondLst>
                                        </p:cTn>
                                        <p:tgtEl>
                                          <p:spTgt spid="28">
                                            <p:graphicEl>
                                              <a:chart seriesIdx="1" categoryIdx="-4" bldStep="series"/>
                                            </p:graphicEl>
                                          </p:spTgt>
                                        </p:tgtEl>
                                        <p:attrNameLst>
                                          <p:attrName>style.visibility</p:attrName>
                                        </p:attrNameLst>
                                      </p:cBhvr>
                                      <p:to>
                                        <p:strVal val="visible"/>
                                      </p:to>
                                    </p:set>
                                    <p:animEffect transition="in" filter="wipe(down)">
                                      <p:cBhvr>
                                        <p:cTn id="142" dur="1000"/>
                                        <p:tgtEl>
                                          <p:spTgt spid="28">
                                            <p:graphicEl>
                                              <a:chart seriesIdx="1" categoryIdx="-4" bldStep="series"/>
                                            </p:graphicEl>
                                          </p:spTgt>
                                        </p:tgtEl>
                                      </p:cBhvr>
                                    </p:animEffect>
                                  </p:childTnLst>
                                </p:cTn>
                              </p:par>
                              <p:par>
                                <p:cTn id="143" presetID="22" presetClass="entr" presetSubtype="4" fill="hold" grpId="0" nodeType="withEffect">
                                  <p:stCondLst>
                                    <p:cond delay="2750"/>
                                  </p:stCondLst>
                                  <p:childTnLst>
                                    <p:set>
                                      <p:cBhvr>
                                        <p:cTn id="144" dur="1" fill="hold">
                                          <p:stCondLst>
                                            <p:cond delay="0"/>
                                          </p:stCondLst>
                                        </p:cTn>
                                        <p:tgtEl>
                                          <p:spTgt spid="28">
                                            <p:graphicEl>
                                              <a:chart seriesIdx="2" categoryIdx="-4" bldStep="series"/>
                                            </p:graphicEl>
                                          </p:spTgt>
                                        </p:tgtEl>
                                        <p:attrNameLst>
                                          <p:attrName>style.visibility</p:attrName>
                                        </p:attrNameLst>
                                      </p:cBhvr>
                                      <p:to>
                                        <p:strVal val="visible"/>
                                      </p:to>
                                    </p:set>
                                    <p:animEffect transition="in" filter="wipe(down)">
                                      <p:cBhvr>
                                        <p:cTn id="145" dur="1000"/>
                                        <p:tgtEl>
                                          <p:spTgt spid="28">
                                            <p:graphicEl>
                                              <a:chart seriesIdx="2" categoryIdx="-4" bldStep="series"/>
                                            </p:graphicEl>
                                          </p:spTgt>
                                        </p:tgtEl>
                                      </p:cBhvr>
                                    </p:animEffect>
                                  </p:childTnLst>
                                </p:cTn>
                              </p:par>
                              <p:par>
                                <p:cTn id="146" presetID="10" presetClass="entr" presetSubtype="0" fill="hold" nodeType="withEffect">
                                  <p:stCondLst>
                                    <p:cond delay="1250"/>
                                  </p:stCondLst>
                                  <p:childTnLst>
                                    <p:set>
                                      <p:cBhvr>
                                        <p:cTn id="147" dur="1" fill="hold">
                                          <p:stCondLst>
                                            <p:cond delay="0"/>
                                          </p:stCondLst>
                                        </p:cTn>
                                        <p:tgtEl>
                                          <p:spTgt spid="18"/>
                                        </p:tgtEl>
                                        <p:attrNameLst>
                                          <p:attrName>style.visibility</p:attrName>
                                        </p:attrNameLst>
                                      </p:cBhvr>
                                      <p:to>
                                        <p:strVal val="visible"/>
                                      </p:to>
                                    </p:set>
                                    <p:animEffect transition="in" filter="fade">
                                      <p:cBhvr>
                                        <p:cTn id="148" dur="1000"/>
                                        <p:tgtEl>
                                          <p:spTgt spid="18"/>
                                        </p:tgtEl>
                                      </p:cBhvr>
                                    </p:animEffect>
                                  </p:childTnLst>
                                </p:cTn>
                              </p:par>
                              <p:par>
                                <p:cTn id="149" presetID="55" presetClass="entr" presetSubtype="0" fill="hold" nodeType="withEffect">
                                  <p:stCondLst>
                                    <p:cond delay="1750"/>
                                  </p:stCondLst>
                                  <p:childTnLst>
                                    <p:set>
                                      <p:cBhvr>
                                        <p:cTn id="150" dur="1" fill="hold">
                                          <p:stCondLst>
                                            <p:cond delay="0"/>
                                          </p:stCondLst>
                                        </p:cTn>
                                        <p:tgtEl>
                                          <p:spTgt spid="2"/>
                                        </p:tgtEl>
                                        <p:attrNameLst>
                                          <p:attrName>style.visibility</p:attrName>
                                        </p:attrNameLst>
                                      </p:cBhvr>
                                      <p:to>
                                        <p:strVal val="visible"/>
                                      </p:to>
                                    </p:set>
                                    <p:anim calcmode="lin" valueType="num">
                                      <p:cBhvr>
                                        <p:cTn id="151" dur="1000" fill="hold"/>
                                        <p:tgtEl>
                                          <p:spTgt spid="2"/>
                                        </p:tgtEl>
                                        <p:attrNameLst>
                                          <p:attrName>ppt_w</p:attrName>
                                        </p:attrNameLst>
                                      </p:cBhvr>
                                      <p:tavLst>
                                        <p:tav tm="0">
                                          <p:val>
                                            <p:strVal val="#ppt_w*0.70"/>
                                          </p:val>
                                        </p:tav>
                                        <p:tav tm="100000">
                                          <p:val>
                                            <p:strVal val="#ppt_w"/>
                                          </p:val>
                                        </p:tav>
                                      </p:tavLst>
                                    </p:anim>
                                    <p:anim calcmode="lin" valueType="num">
                                      <p:cBhvr>
                                        <p:cTn id="152" dur="1000" fill="hold"/>
                                        <p:tgtEl>
                                          <p:spTgt spid="2"/>
                                        </p:tgtEl>
                                        <p:attrNameLst>
                                          <p:attrName>ppt_h</p:attrName>
                                        </p:attrNameLst>
                                      </p:cBhvr>
                                      <p:tavLst>
                                        <p:tav tm="0">
                                          <p:val>
                                            <p:strVal val="#ppt_h"/>
                                          </p:val>
                                        </p:tav>
                                        <p:tav tm="100000">
                                          <p:val>
                                            <p:strVal val="#ppt_h"/>
                                          </p:val>
                                        </p:tav>
                                      </p:tavLst>
                                    </p:anim>
                                    <p:animEffect transition="in" filter="fade">
                                      <p:cBhvr>
                                        <p:cTn id="153"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10" grpId="0" animBg="1"/>
      <p:bldP spid="11" grpId="0" animBg="1"/>
      <p:bldP spid="12" grpId="0" animBg="1"/>
      <p:bldP spid="13" grpId="0" animBg="1"/>
      <p:bldP spid="14" grpId="0" animBg="1"/>
      <p:bldP spid="15" grpId="0" animBg="1"/>
      <p:bldP spid="16" grpId="0" animBg="1"/>
      <p:bldP spid="17" grpId="0" animBg="1"/>
      <p:bldGraphic spid="28" grpId="0" uiExpand="1">
        <p:bldSub>
          <a:bldChart bld="series"/>
        </p:bldSub>
      </p:bldGraphic>
      <p:bldP spid="9" grpId="0" animBg="1"/>
      <p:bldP spid="20" grpId="0" animBg="1"/>
      <p:bldP spid="29" grpId="0" animBg="1"/>
      <p:bldP spid="30" grpId="0" animBg="1"/>
      <p:bldP spid="31" grpId="0" animBg="1"/>
      <p:bldGraphic spid="32" grpId="0" uiExpand="1">
        <p:bldSub>
          <a:bldChart bld="series"/>
        </p:bldSub>
      </p:bldGraphic>
      <p:bldGraphic spid="34" grpId="0">
        <p:bldAsOne/>
      </p:bldGraphic>
      <p:bldP spid="50" grpId="0"/>
      <p:bldP spid="51" grpId="0"/>
      <p:bldP spid="5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
            <a:extLst>
              <a:ext uri="{FF2B5EF4-FFF2-40B4-BE49-F238E27FC236}">
                <a16:creationId xmlns:a16="http://schemas.microsoft.com/office/drawing/2014/main" id="{8DAC8CAD-D9A7-58BB-E5AD-83EB29EBF1E7}"/>
              </a:ext>
            </a:extLst>
          </p:cNvPr>
          <p:cNvSpPr/>
          <p:nvPr/>
        </p:nvSpPr>
        <p:spPr>
          <a:xfrm>
            <a:off x="9801777" y="1193666"/>
            <a:ext cx="1752211" cy="735843"/>
          </a:xfrm>
          <a:prstGeom prst="roundRect">
            <a:avLst>
              <a:gd name="adj" fmla="val 27999"/>
            </a:avLst>
          </a:prstGeom>
          <a:solidFill>
            <a:schemeClr val="bg1">
              <a:alpha val="80000"/>
            </a:schemeClr>
          </a:solidFill>
          <a:ln w="3175" cap="flat">
            <a:noFill/>
            <a:prstDash val="solid"/>
            <a:miter/>
          </a:ln>
          <a:effectLst>
            <a:outerShdw blurRad="139700" dist="38100" sx="98000" sy="98000" algn="ctr"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21" name="Rectangle: Rounded Corners 2">
            <a:extLst>
              <a:ext uri="{FF2B5EF4-FFF2-40B4-BE49-F238E27FC236}">
                <a16:creationId xmlns:a16="http://schemas.microsoft.com/office/drawing/2014/main" id="{0C5C84A7-E40A-E82B-A034-981C77EB0F10}"/>
              </a:ext>
            </a:extLst>
          </p:cNvPr>
          <p:cNvSpPr/>
          <p:nvPr/>
        </p:nvSpPr>
        <p:spPr>
          <a:xfrm>
            <a:off x="7955433" y="1193666"/>
            <a:ext cx="1752211" cy="735843"/>
          </a:xfrm>
          <a:prstGeom prst="roundRect">
            <a:avLst>
              <a:gd name="adj" fmla="val 27999"/>
            </a:avLst>
          </a:prstGeom>
          <a:solidFill>
            <a:schemeClr val="bg1">
              <a:alpha val="80000"/>
            </a:schemeClr>
          </a:solidFill>
          <a:ln w="3175" cap="flat">
            <a:noFill/>
            <a:prstDash val="solid"/>
            <a:miter/>
          </a:ln>
          <a:effectLst>
            <a:outerShdw blurRad="139700" dist="38100" sx="98000" sy="98000" algn="ctr"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20" name="Rectangle: Rounded Corners 2">
            <a:extLst>
              <a:ext uri="{FF2B5EF4-FFF2-40B4-BE49-F238E27FC236}">
                <a16:creationId xmlns:a16="http://schemas.microsoft.com/office/drawing/2014/main" id="{D2965A46-E6B6-2F1D-5D63-5AB12B3CF90F}"/>
              </a:ext>
            </a:extLst>
          </p:cNvPr>
          <p:cNvSpPr/>
          <p:nvPr/>
        </p:nvSpPr>
        <p:spPr>
          <a:xfrm>
            <a:off x="6109089" y="1193666"/>
            <a:ext cx="1752211" cy="735843"/>
          </a:xfrm>
          <a:prstGeom prst="roundRect">
            <a:avLst>
              <a:gd name="adj" fmla="val 27999"/>
            </a:avLst>
          </a:prstGeom>
          <a:solidFill>
            <a:schemeClr val="bg1">
              <a:alpha val="80000"/>
            </a:schemeClr>
          </a:solidFill>
          <a:ln w="3175" cap="flat">
            <a:noFill/>
            <a:prstDash val="solid"/>
            <a:miter/>
          </a:ln>
          <a:effectLst>
            <a:outerShdw blurRad="139700" dist="38100" sx="98000" sy="98000" algn="ctr"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19" name="Rectangle: Rounded Corners 2">
            <a:extLst>
              <a:ext uri="{FF2B5EF4-FFF2-40B4-BE49-F238E27FC236}">
                <a16:creationId xmlns:a16="http://schemas.microsoft.com/office/drawing/2014/main" id="{746F7CF6-3D03-4141-D29B-87FC63C55108}"/>
              </a:ext>
            </a:extLst>
          </p:cNvPr>
          <p:cNvSpPr/>
          <p:nvPr/>
        </p:nvSpPr>
        <p:spPr>
          <a:xfrm>
            <a:off x="3320873" y="1193666"/>
            <a:ext cx="2688943" cy="735843"/>
          </a:xfrm>
          <a:prstGeom prst="roundRect">
            <a:avLst>
              <a:gd name="adj" fmla="val 27999"/>
            </a:avLst>
          </a:prstGeom>
          <a:solidFill>
            <a:schemeClr val="bg1">
              <a:alpha val="80000"/>
            </a:schemeClr>
          </a:solidFill>
          <a:ln w="3175" cap="flat">
            <a:noFill/>
            <a:prstDash val="solid"/>
            <a:miter/>
          </a:ln>
          <a:effectLst>
            <a:outerShdw blurRad="139700" dist="38100" sx="98000" sy="98000" algn="ctr"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18" name="Rectangle: Rounded Corners 2">
            <a:extLst>
              <a:ext uri="{FF2B5EF4-FFF2-40B4-BE49-F238E27FC236}">
                <a16:creationId xmlns:a16="http://schemas.microsoft.com/office/drawing/2014/main" id="{28D245A9-5575-45A1-0803-C2F1F63AAC07}"/>
              </a:ext>
            </a:extLst>
          </p:cNvPr>
          <p:cNvSpPr/>
          <p:nvPr/>
        </p:nvSpPr>
        <p:spPr>
          <a:xfrm>
            <a:off x="538998" y="1193666"/>
            <a:ext cx="2688943" cy="735843"/>
          </a:xfrm>
          <a:prstGeom prst="roundRect">
            <a:avLst>
              <a:gd name="adj" fmla="val 27999"/>
            </a:avLst>
          </a:prstGeom>
          <a:solidFill>
            <a:schemeClr val="bg1">
              <a:alpha val="80000"/>
            </a:schemeClr>
          </a:solidFill>
          <a:ln w="3175" cap="flat">
            <a:noFill/>
            <a:prstDash val="solid"/>
            <a:miter/>
          </a:ln>
          <a:effectLst>
            <a:outerShdw blurRad="139700" dist="38100" sx="98000" sy="98000" algn="ctr" rotWithShape="0">
              <a:schemeClr val="accent1">
                <a:lumMod val="75000"/>
                <a:alpha val="2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cxnSp>
        <p:nvCxnSpPr>
          <p:cNvPr id="14" name="Straight Connector 13">
            <a:extLst>
              <a:ext uri="{FF2B5EF4-FFF2-40B4-BE49-F238E27FC236}">
                <a16:creationId xmlns:a16="http://schemas.microsoft.com/office/drawing/2014/main" id="{DBEE8476-CB98-8A68-AF1A-66DF194FD776}"/>
              </a:ext>
            </a:extLst>
          </p:cNvPr>
          <p:cNvCxnSpPr>
            <a:cxnSpLocks/>
          </p:cNvCxnSpPr>
          <p:nvPr/>
        </p:nvCxnSpPr>
        <p:spPr>
          <a:xfrm>
            <a:off x="-208529" y="2039228"/>
            <a:ext cx="12609058"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EBF4AD7-9149-182C-0312-C1F5DC58D25F}"/>
              </a:ext>
            </a:extLst>
          </p:cNvPr>
          <p:cNvSpPr txBox="1"/>
          <p:nvPr/>
        </p:nvSpPr>
        <p:spPr>
          <a:xfrm>
            <a:off x="3360461" y="401501"/>
            <a:ext cx="5471078" cy="523220"/>
          </a:xfrm>
          <a:prstGeom prst="rect">
            <a:avLst/>
          </a:prstGeom>
          <a:noFill/>
        </p:spPr>
        <p:txBody>
          <a:bodyPr wrap="square" rtlCol="0">
            <a:spAutoFit/>
          </a:bodyPr>
          <a:lstStyle/>
          <a:p>
            <a:pPr algn="ctr"/>
            <a:r>
              <a:rPr lang="en-US" sz="2800" dirty="0">
                <a:solidFill>
                  <a:schemeClr val="tx2">
                    <a:lumMod val="60000"/>
                    <a:lumOff val="40000"/>
                  </a:schemeClr>
                </a:solidFill>
                <a:latin typeface="Montserrat" panose="00000500000000000000" pitchFamily="50" charset="0"/>
              </a:rPr>
              <a:t>Budget Proposal Template</a:t>
            </a:r>
          </a:p>
        </p:txBody>
      </p:sp>
      <p:sp>
        <p:nvSpPr>
          <p:cNvPr id="4" name="TextBox 3">
            <a:extLst>
              <a:ext uri="{FF2B5EF4-FFF2-40B4-BE49-F238E27FC236}">
                <a16:creationId xmlns:a16="http://schemas.microsoft.com/office/drawing/2014/main" id="{D8C323D2-5376-E60A-A704-2827F6820CD8}"/>
              </a:ext>
            </a:extLst>
          </p:cNvPr>
          <p:cNvSpPr txBox="1"/>
          <p:nvPr/>
        </p:nvSpPr>
        <p:spPr>
          <a:xfrm>
            <a:off x="723523" y="1265032"/>
            <a:ext cx="1508636" cy="296556"/>
          </a:xfrm>
          <a:prstGeom prst="rect">
            <a:avLst/>
          </a:prstGeom>
          <a:noFill/>
        </p:spPr>
        <p:txBody>
          <a:bodyPr wrap="square" lIns="0" rIns="0" rtlCol="0" anchor="t" anchorCtr="0">
            <a:spAutoFit/>
          </a:bodyPr>
          <a:lstStyle/>
          <a:p>
            <a:pPr>
              <a:lnSpc>
                <a:spcPct val="120000"/>
              </a:lnSpc>
              <a:spcBef>
                <a:spcPts val="300"/>
              </a:spcBef>
            </a:pPr>
            <a:r>
              <a:rPr lang="en-US" sz="1200" dirty="0">
                <a:solidFill>
                  <a:schemeClr val="tx2"/>
                </a:solidFill>
                <a:latin typeface="Montserrat" panose="00000500000000000000" pitchFamily="50" charset="0"/>
              </a:rPr>
              <a:t>Project title</a:t>
            </a:r>
          </a:p>
        </p:txBody>
      </p:sp>
      <p:sp>
        <p:nvSpPr>
          <p:cNvPr id="5" name="TextBox 4">
            <a:extLst>
              <a:ext uri="{FF2B5EF4-FFF2-40B4-BE49-F238E27FC236}">
                <a16:creationId xmlns:a16="http://schemas.microsoft.com/office/drawing/2014/main" id="{975BB118-D014-1356-D932-119A7850B2B9}"/>
              </a:ext>
            </a:extLst>
          </p:cNvPr>
          <p:cNvSpPr txBox="1"/>
          <p:nvPr/>
        </p:nvSpPr>
        <p:spPr>
          <a:xfrm>
            <a:off x="723524" y="1462067"/>
            <a:ext cx="1702322" cy="364587"/>
          </a:xfrm>
          <a:prstGeom prst="rect">
            <a:avLst/>
          </a:prstGeom>
          <a:noFill/>
        </p:spPr>
        <p:txBody>
          <a:bodyPr wrap="square" lIns="0" rIns="0" rtlCol="0" anchor="ctr" anchorCtr="0">
            <a:spAutoFit/>
          </a:bodyPr>
          <a:lstStyle/>
          <a:p>
            <a:pPr>
              <a:lnSpc>
                <a:spcPct val="120000"/>
              </a:lnSpc>
              <a:spcBef>
                <a:spcPts val="300"/>
              </a:spcBef>
            </a:pPr>
            <a:r>
              <a:rPr lang="en-US" sz="1600" b="1" dirty="0">
                <a:solidFill>
                  <a:schemeClr val="accent1"/>
                </a:solidFill>
                <a:latin typeface="Montserrat" panose="00000500000000000000" pitchFamily="50" charset="0"/>
              </a:rPr>
              <a:t>Project ABC</a:t>
            </a:r>
          </a:p>
        </p:txBody>
      </p:sp>
      <p:sp>
        <p:nvSpPr>
          <p:cNvPr id="6" name="TextBox 5">
            <a:extLst>
              <a:ext uri="{FF2B5EF4-FFF2-40B4-BE49-F238E27FC236}">
                <a16:creationId xmlns:a16="http://schemas.microsoft.com/office/drawing/2014/main" id="{5946AE46-3A73-0F8A-5FA2-6211124167ED}"/>
              </a:ext>
            </a:extLst>
          </p:cNvPr>
          <p:cNvSpPr txBox="1"/>
          <p:nvPr/>
        </p:nvSpPr>
        <p:spPr>
          <a:xfrm>
            <a:off x="8162189" y="1265032"/>
            <a:ext cx="1246806" cy="296556"/>
          </a:xfrm>
          <a:prstGeom prst="rect">
            <a:avLst/>
          </a:prstGeom>
          <a:noFill/>
        </p:spPr>
        <p:txBody>
          <a:bodyPr wrap="square" lIns="0" rIns="0" rtlCol="0" anchor="t" anchorCtr="0">
            <a:spAutoFit/>
          </a:bodyPr>
          <a:lstStyle/>
          <a:p>
            <a:pPr>
              <a:lnSpc>
                <a:spcPct val="120000"/>
              </a:lnSpc>
              <a:spcBef>
                <a:spcPts val="300"/>
              </a:spcBef>
            </a:pPr>
            <a:r>
              <a:rPr lang="en-US" sz="1200" dirty="0">
                <a:solidFill>
                  <a:schemeClr val="tx2"/>
                </a:solidFill>
                <a:latin typeface="Montserrat" panose="00000500000000000000" pitchFamily="50" charset="0"/>
              </a:rPr>
              <a:t>End Date</a:t>
            </a:r>
          </a:p>
        </p:txBody>
      </p:sp>
      <p:sp>
        <p:nvSpPr>
          <p:cNvPr id="7" name="TextBox 6">
            <a:extLst>
              <a:ext uri="{FF2B5EF4-FFF2-40B4-BE49-F238E27FC236}">
                <a16:creationId xmlns:a16="http://schemas.microsoft.com/office/drawing/2014/main" id="{23BD239F-114D-2475-FBE2-BFD26702470B}"/>
              </a:ext>
            </a:extLst>
          </p:cNvPr>
          <p:cNvSpPr txBox="1"/>
          <p:nvPr/>
        </p:nvSpPr>
        <p:spPr>
          <a:xfrm>
            <a:off x="8175254" y="1496082"/>
            <a:ext cx="1371235" cy="296556"/>
          </a:xfrm>
          <a:prstGeom prst="rect">
            <a:avLst/>
          </a:prstGeom>
          <a:noFill/>
        </p:spPr>
        <p:txBody>
          <a:bodyPr wrap="square" lIns="0" rIns="0" rtlCol="0" anchor="ctr" anchorCtr="0">
            <a:spAutoFit/>
          </a:bodyPr>
          <a:lstStyle/>
          <a:p>
            <a:pPr>
              <a:lnSpc>
                <a:spcPct val="120000"/>
              </a:lnSpc>
              <a:spcBef>
                <a:spcPts val="300"/>
              </a:spcBef>
            </a:pPr>
            <a:r>
              <a:rPr lang="en-US" sz="1200" b="1" dirty="0">
                <a:solidFill>
                  <a:schemeClr val="accent1"/>
                </a:solidFill>
                <a:latin typeface="Montserrat" panose="00000500000000000000" pitchFamily="50" charset="0"/>
              </a:rPr>
              <a:t>Dec 20, 20XX</a:t>
            </a:r>
          </a:p>
        </p:txBody>
      </p:sp>
      <p:sp>
        <p:nvSpPr>
          <p:cNvPr id="8" name="TextBox 7">
            <a:extLst>
              <a:ext uri="{FF2B5EF4-FFF2-40B4-BE49-F238E27FC236}">
                <a16:creationId xmlns:a16="http://schemas.microsoft.com/office/drawing/2014/main" id="{C9D1690D-41CC-48D8-2AD6-ADA9FF705228}"/>
              </a:ext>
            </a:extLst>
          </p:cNvPr>
          <p:cNvSpPr txBox="1"/>
          <p:nvPr/>
        </p:nvSpPr>
        <p:spPr>
          <a:xfrm>
            <a:off x="6299593" y="1265041"/>
            <a:ext cx="1246806" cy="296556"/>
          </a:xfrm>
          <a:prstGeom prst="rect">
            <a:avLst/>
          </a:prstGeom>
          <a:noFill/>
        </p:spPr>
        <p:txBody>
          <a:bodyPr wrap="square" lIns="0" rIns="0" rtlCol="0" anchor="t" anchorCtr="0">
            <a:spAutoFit/>
          </a:bodyPr>
          <a:lstStyle/>
          <a:p>
            <a:pPr>
              <a:lnSpc>
                <a:spcPct val="120000"/>
              </a:lnSpc>
              <a:spcBef>
                <a:spcPts val="300"/>
              </a:spcBef>
            </a:pPr>
            <a:r>
              <a:rPr lang="en-US" sz="1200" dirty="0">
                <a:solidFill>
                  <a:schemeClr val="tx2"/>
                </a:solidFill>
                <a:latin typeface="Montserrat" panose="00000500000000000000" pitchFamily="50" charset="0"/>
              </a:rPr>
              <a:t>Start Date</a:t>
            </a:r>
          </a:p>
        </p:txBody>
      </p:sp>
      <p:sp>
        <p:nvSpPr>
          <p:cNvPr id="9" name="TextBox 8">
            <a:extLst>
              <a:ext uri="{FF2B5EF4-FFF2-40B4-BE49-F238E27FC236}">
                <a16:creationId xmlns:a16="http://schemas.microsoft.com/office/drawing/2014/main" id="{E6243F96-8DE0-51BA-2256-8C291A88FD4B}"/>
              </a:ext>
            </a:extLst>
          </p:cNvPr>
          <p:cNvSpPr txBox="1"/>
          <p:nvPr/>
        </p:nvSpPr>
        <p:spPr>
          <a:xfrm>
            <a:off x="6312658" y="1496091"/>
            <a:ext cx="1371235" cy="296556"/>
          </a:xfrm>
          <a:prstGeom prst="rect">
            <a:avLst/>
          </a:prstGeom>
          <a:noFill/>
        </p:spPr>
        <p:txBody>
          <a:bodyPr wrap="square" lIns="0" rIns="0" rtlCol="0" anchor="ctr" anchorCtr="0">
            <a:spAutoFit/>
          </a:bodyPr>
          <a:lstStyle/>
          <a:p>
            <a:pPr>
              <a:lnSpc>
                <a:spcPct val="120000"/>
              </a:lnSpc>
              <a:spcBef>
                <a:spcPts val="300"/>
              </a:spcBef>
            </a:pPr>
            <a:r>
              <a:rPr lang="en-US" sz="1200" b="1" dirty="0">
                <a:solidFill>
                  <a:schemeClr val="accent1"/>
                </a:solidFill>
                <a:latin typeface="Montserrat" panose="00000500000000000000" pitchFamily="50" charset="0"/>
              </a:rPr>
              <a:t>April 10, 20XX</a:t>
            </a:r>
          </a:p>
        </p:txBody>
      </p:sp>
      <p:sp>
        <p:nvSpPr>
          <p:cNvPr id="10" name="TextBox 9">
            <a:extLst>
              <a:ext uri="{FF2B5EF4-FFF2-40B4-BE49-F238E27FC236}">
                <a16:creationId xmlns:a16="http://schemas.microsoft.com/office/drawing/2014/main" id="{62A919D6-1F0D-D04C-93C7-6074C27A632E}"/>
              </a:ext>
            </a:extLst>
          </p:cNvPr>
          <p:cNvSpPr txBox="1"/>
          <p:nvPr/>
        </p:nvSpPr>
        <p:spPr>
          <a:xfrm>
            <a:off x="10015688" y="1265032"/>
            <a:ext cx="1246806" cy="296556"/>
          </a:xfrm>
          <a:prstGeom prst="rect">
            <a:avLst/>
          </a:prstGeom>
          <a:noFill/>
        </p:spPr>
        <p:txBody>
          <a:bodyPr wrap="square" lIns="0" rIns="0" rtlCol="0" anchor="t" anchorCtr="0">
            <a:spAutoFit/>
          </a:bodyPr>
          <a:lstStyle/>
          <a:p>
            <a:pPr>
              <a:lnSpc>
                <a:spcPct val="120000"/>
              </a:lnSpc>
              <a:spcBef>
                <a:spcPts val="300"/>
              </a:spcBef>
            </a:pPr>
            <a:r>
              <a:rPr lang="en-US" sz="1200" dirty="0">
                <a:solidFill>
                  <a:schemeClr val="tx2"/>
                </a:solidFill>
                <a:latin typeface="Montserrat" panose="00000500000000000000" pitchFamily="50" charset="0"/>
              </a:rPr>
              <a:t>Est. Budget</a:t>
            </a:r>
          </a:p>
        </p:txBody>
      </p:sp>
      <p:sp>
        <p:nvSpPr>
          <p:cNvPr id="11" name="TextBox 10">
            <a:extLst>
              <a:ext uri="{FF2B5EF4-FFF2-40B4-BE49-F238E27FC236}">
                <a16:creationId xmlns:a16="http://schemas.microsoft.com/office/drawing/2014/main" id="{51A58FB3-0981-2F7C-EE61-1B027D09E02E}"/>
              </a:ext>
            </a:extLst>
          </p:cNvPr>
          <p:cNvSpPr txBox="1"/>
          <p:nvPr/>
        </p:nvSpPr>
        <p:spPr>
          <a:xfrm>
            <a:off x="10028753" y="1496082"/>
            <a:ext cx="1371235" cy="296556"/>
          </a:xfrm>
          <a:prstGeom prst="rect">
            <a:avLst/>
          </a:prstGeom>
          <a:noFill/>
        </p:spPr>
        <p:txBody>
          <a:bodyPr wrap="square" lIns="0" rIns="0" rtlCol="0" anchor="ctr" anchorCtr="0">
            <a:spAutoFit/>
          </a:bodyPr>
          <a:lstStyle/>
          <a:p>
            <a:pPr>
              <a:lnSpc>
                <a:spcPct val="120000"/>
              </a:lnSpc>
              <a:spcBef>
                <a:spcPts val="300"/>
              </a:spcBef>
            </a:pPr>
            <a:r>
              <a:rPr lang="en-US" sz="1200" b="1" dirty="0">
                <a:solidFill>
                  <a:schemeClr val="accent1"/>
                </a:solidFill>
                <a:latin typeface="Montserrat" panose="00000500000000000000" pitchFamily="50" charset="0"/>
              </a:rPr>
              <a:t>$50,000</a:t>
            </a:r>
          </a:p>
        </p:txBody>
      </p:sp>
      <p:sp>
        <p:nvSpPr>
          <p:cNvPr id="12" name="TextBox 11">
            <a:extLst>
              <a:ext uri="{FF2B5EF4-FFF2-40B4-BE49-F238E27FC236}">
                <a16:creationId xmlns:a16="http://schemas.microsoft.com/office/drawing/2014/main" id="{4CEA6E31-92D9-898A-FE6F-D2CA9FFC5328}"/>
              </a:ext>
            </a:extLst>
          </p:cNvPr>
          <p:cNvSpPr txBox="1"/>
          <p:nvPr/>
        </p:nvSpPr>
        <p:spPr>
          <a:xfrm>
            <a:off x="3533245" y="1265032"/>
            <a:ext cx="1508636" cy="296556"/>
          </a:xfrm>
          <a:prstGeom prst="rect">
            <a:avLst/>
          </a:prstGeom>
          <a:noFill/>
        </p:spPr>
        <p:txBody>
          <a:bodyPr wrap="square" lIns="0" rIns="0" rtlCol="0" anchor="t" anchorCtr="0">
            <a:spAutoFit/>
          </a:bodyPr>
          <a:lstStyle/>
          <a:p>
            <a:pPr>
              <a:lnSpc>
                <a:spcPct val="120000"/>
              </a:lnSpc>
              <a:spcBef>
                <a:spcPts val="300"/>
              </a:spcBef>
            </a:pPr>
            <a:r>
              <a:rPr lang="en-US" sz="1200" dirty="0">
                <a:solidFill>
                  <a:schemeClr val="tx2"/>
                </a:solidFill>
                <a:latin typeface="Montserrat" panose="00000500000000000000" pitchFamily="50" charset="0"/>
              </a:rPr>
              <a:t>Project manager</a:t>
            </a:r>
          </a:p>
        </p:txBody>
      </p:sp>
      <p:sp>
        <p:nvSpPr>
          <p:cNvPr id="13" name="TextBox 12">
            <a:extLst>
              <a:ext uri="{FF2B5EF4-FFF2-40B4-BE49-F238E27FC236}">
                <a16:creationId xmlns:a16="http://schemas.microsoft.com/office/drawing/2014/main" id="{E6D2FB72-31B7-D608-9039-A9BD7C587CDD}"/>
              </a:ext>
            </a:extLst>
          </p:cNvPr>
          <p:cNvSpPr txBox="1"/>
          <p:nvPr/>
        </p:nvSpPr>
        <p:spPr>
          <a:xfrm>
            <a:off x="3533246" y="1462067"/>
            <a:ext cx="1702322" cy="364587"/>
          </a:xfrm>
          <a:prstGeom prst="rect">
            <a:avLst/>
          </a:prstGeom>
          <a:noFill/>
        </p:spPr>
        <p:txBody>
          <a:bodyPr wrap="square" lIns="0" rIns="0" rtlCol="0" anchor="ctr" anchorCtr="0">
            <a:spAutoFit/>
          </a:bodyPr>
          <a:lstStyle/>
          <a:p>
            <a:pPr>
              <a:lnSpc>
                <a:spcPct val="120000"/>
              </a:lnSpc>
              <a:spcBef>
                <a:spcPts val="300"/>
              </a:spcBef>
            </a:pPr>
            <a:r>
              <a:rPr lang="en-US" sz="1600" b="1" dirty="0">
                <a:solidFill>
                  <a:schemeClr val="accent1"/>
                </a:solidFill>
                <a:latin typeface="Montserrat" panose="00000500000000000000" pitchFamily="50" charset="0"/>
              </a:rPr>
              <a:t>John Smith</a:t>
            </a:r>
          </a:p>
        </p:txBody>
      </p:sp>
      <p:sp>
        <p:nvSpPr>
          <p:cNvPr id="15" name="TextBox 14">
            <a:extLst>
              <a:ext uri="{FF2B5EF4-FFF2-40B4-BE49-F238E27FC236}">
                <a16:creationId xmlns:a16="http://schemas.microsoft.com/office/drawing/2014/main" id="{F5D0BE62-1F95-8A24-F33E-97D63E468227}"/>
              </a:ext>
            </a:extLst>
          </p:cNvPr>
          <p:cNvSpPr txBox="1"/>
          <p:nvPr/>
        </p:nvSpPr>
        <p:spPr>
          <a:xfrm>
            <a:off x="538998" y="2158012"/>
            <a:ext cx="3297022" cy="330603"/>
          </a:xfrm>
          <a:prstGeom prst="rect">
            <a:avLst/>
          </a:prstGeom>
          <a:noFill/>
        </p:spPr>
        <p:txBody>
          <a:bodyPr wrap="square" lIns="0" rIns="0" rtlCol="0" anchor="t" anchorCtr="0">
            <a:spAutoFit/>
          </a:bodyPr>
          <a:lstStyle/>
          <a:p>
            <a:pPr>
              <a:lnSpc>
                <a:spcPct val="120000"/>
              </a:lnSpc>
              <a:spcBef>
                <a:spcPts val="300"/>
              </a:spcBef>
            </a:pPr>
            <a:r>
              <a:rPr lang="en-US" sz="1400" b="1" dirty="0">
                <a:solidFill>
                  <a:schemeClr val="accent1"/>
                </a:solidFill>
                <a:latin typeface="Montserrat" panose="00000500000000000000" pitchFamily="50" charset="0"/>
              </a:rPr>
              <a:t>Description</a:t>
            </a:r>
          </a:p>
        </p:txBody>
      </p:sp>
      <p:sp>
        <p:nvSpPr>
          <p:cNvPr id="16" name="TextBox 15">
            <a:extLst>
              <a:ext uri="{FF2B5EF4-FFF2-40B4-BE49-F238E27FC236}">
                <a16:creationId xmlns:a16="http://schemas.microsoft.com/office/drawing/2014/main" id="{7B49B9CB-B6BE-6C39-BB56-AA0A717A4FC7}"/>
              </a:ext>
            </a:extLst>
          </p:cNvPr>
          <p:cNvSpPr txBox="1"/>
          <p:nvPr/>
        </p:nvSpPr>
        <p:spPr>
          <a:xfrm>
            <a:off x="538999" y="2416352"/>
            <a:ext cx="3430835" cy="262508"/>
          </a:xfrm>
          <a:prstGeom prst="rect">
            <a:avLst/>
          </a:prstGeom>
          <a:noFill/>
        </p:spPr>
        <p:txBody>
          <a:bodyPr wrap="square" lIns="0" rIns="0" rtlCol="0" anchor="t" anchorCtr="0">
            <a:spAutoFit/>
          </a:bodyPr>
          <a:lstStyle/>
          <a:p>
            <a:pPr>
              <a:lnSpc>
                <a:spcPct val="120000"/>
              </a:lnSpc>
              <a:spcBef>
                <a:spcPts val="300"/>
              </a:spcBef>
            </a:pPr>
            <a:r>
              <a:rPr lang="en-US" sz="1000" dirty="0">
                <a:solidFill>
                  <a:schemeClr val="bg2">
                    <a:lumMod val="25000"/>
                  </a:schemeClr>
                </a:solidFill>
                <a:latin typeface="Montserrat" panose="00000500000000000000" pitchFamily="50" charset="0"/>
              </a:rPr>
              <a:t>All global IT projects to be added to the tool</a:t>
            </a:r>
          </a:p>
        </p:txBody>
      </p:sp>
      <p:sp>
        <p:nvSpPr>
          <p:cNvPr id="24" name="TextBox 23">
            <a:extLst>
              <a:ext uri="{FF2B5EF4-FFF2-40B4-BE49-F238E27FC236}">
                <a16:creationId xmlns:a16="http://schemas.microsoft.com/office/drawing/2014/main" id="{69459E26-F010-E034-59A4-F888544E2579}"/>
              </a:ext>
            </a:extLst>
          </p:cNvPr>
          <p:cNvSpPr txBox="1"/>
          <p:nvPr/>
        </p:nvSpPr>
        <p:spPr>
          <a:xfrm>
            <a:off x="6115653" y="2158012"/>
            <a:ext cx="3430834" cy="330603"/>
          </a:xfrm>
          <a:prstGeom prst="rect">
            <a:avLst/>
          </a:prstGeom>
          <a:noFill/>
        </p:spPr>
        <p:txBody>
          <a:bodyPr wrap="square" lIns="0" rIns="0" rtlCol="0" anchor="t" anchorCtr="0">
            <a:spAutoFit/>
          </a:bodyPr>
          <a:lstStyle/>
          <a:p>
            <a:pPr>
              <a:lnSpc>
                <a:spcPct val="120000"/>
              </a:lnSpc>
              <a:spcBef>
                <a:spcPts val="300"/>
              </a:spcBef>
            </a:pPr>
            <a:r>
              <a:rPr lang="en-US" sz="1400" b="1" dirty="0">
                <a:solidFill>
                  <a:schemeClr val="accent1"/>
                </a:solidFill>
                <a:latin typeface="Montserrat" panose="00000500000000000000" pitchFamily="50" charset="0"/>
              </a:rPr>
              <a:t>Scope</a:t>
            </a:r>
          </a:p>
        </p:txBody>
      </p:sp>
      <p:sp>
        <p:nvSpPr>
          <p:cNvPr id="25" name="TextBox 24">
            <a:extLst>
              <a:ext uri="{FF2B5EF4-FFF2-40B4-BE49-F238E27FC236}">
                <a16:creationId xmlns:a16="http://schemas.microsoft.com/office/drawing/2014/main" id="{B9F5B20D-FC97-C192-2FEE-6C49C5158809}"/>
              </a:ext>
            </a:extLst>
          </p:cNvPr>
          <p:cNvSpPr txBox="1"/>
          <p:nvPr/>
        </p:nvSpPr>
        <p:spPr>
          <a:xfrm>
            <a:off x="6115654" y="2416352"/>
            <a:ext cx="5438334" cy="262508"/>
          </a:xfrm>
          <a:prstGeom prst="rect">
            <a:avLst/>
          </a:prstGeom>
          <a:noFill/>
        </p:spPr>
        <p:txBody>
          <a:bodyPr wrap="square" lIns="0" rIns="0" rtlCol="0" anchor="t" anchorCtr="0">
            <a:spAutoFit/>
          </a:bodyPr>
          <a:lstStyle/>
          <a:p>
            <a:pPr>
              <a:lnSpc>
                <a:spcPct val="120000"/>
              </a:lnSpc>
              <a:spcBef>
                <a:spcPts val="300"/>
              </a:spcBef>
            </a:pPr>
            <a:r>
              <a:rPr lang="en-US" sz="1000" dirty="0">
                <a:solidFill>
                  <a:schemeClr val="bg2">
                    <a:lumMod val="25000"/>
                  </a:schemeClr>
                </a:solidFill>
                <a:latin typeface="Montserrat" panose="00000500000000000000" pitchFamily="50" charset="0"/>
              </a:rPr>
              <a:t>Create an in-house PPM to include all Global IT Project</a:t>
            </a:r>
          </a:p>
        </p:txBody>
      </p:sp>
      <p:cxnSp>
        <p:nvCxnSpPr>
          <p:cNvPr id="26" name="Straight Connector 25">
            <a:extLst>
              <a:ext uri="{FF2B5EF4-FFF2-40B4-BE49-F238E27FC236}">
                <a16:creationId xmlns:a16="http://schemas.microsoft.com/office/drawing/2014/main" id="{29722AF8-93CB-2CDE-DEF0-4D3CA8E51866}"/>
              </a:ext>
            </a:extLst>
          </p:cNvPr>
          <p:cNvCxnSpPr>
            <a:cxnSpLocks/>
          </p:cNvCxnSpPr>
          <p:nvPr/>
        </p:nvCxnSpPr>
        <p:spPr>
          <a:xfrm>
            <a:off x="-208529" y="2994165"/>
            <a:ext cx="12609058"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9E80EC4-EFB5-115F-6E42-6C05914C5D76}"/>
              </a:ext>
            </a:extLst>
          </p:cNvPr>
          <p:cNvSpPr txBox="1"/>
          <p:nvPr/>
        </p:nvSpPr>
        <p:spPr>
          <a:xfrm>
            <a:off x="538998" y="3075878"/>
            <a:ext cx="3297022" cy="330603"/>
          </a:xfrm>
          <a:prstGeom prst="rect">
            <a:avLst/>
          </a:prstGeom>
          <a:noFill/>
        </p:spPr>
        <p:txBody>
          <a:bodyPr wrap="square" lIns="0" rIns="0" rtlCol="0" anchor="t" anchorCtr="0">
            <a:spAutoFit/>
          </a:bodyPr>
          <a:lstStyle/>
          <a:p>
            <a:pPr>
              <a:lnSpc>
                <a:spcPct val="120000"/>
              </a:lnSpc>
              <a:spcBef>
                <a:spcPts val="300"/>
              </a:spcBef>
            </a:pPr>
            <a:r>
              <a:rPr lang="en-US" sz="1400" b="1" dirty="0">
                <a:solidFill>
                  <a:schemeClr val="accent1"/>
                </a:solidFill>
                <a:latin typeface="Montserrat" panose="00000500000000000000" pitchFamily="50" charset="0"/>
              </a:rPr>
              <a:t>Goals and Objectives</a:t>
            </a:r>
          </a:p>
        </p:txBody>
      </p:sp>
      <p:sp>
        <p:nvSpPr>
          <p:cNvPr id="29" name="TextBox 28">
            <a:extLst>
              <a:ext uri="{FF2B5EF4-FFF2-40B4-BE49-F238E27FC236}">
                <a16:creationId xmlns:a16="http://schemas.microsoft.com/office/drawing/2014/main" id="{0BB382A8-BD7D-0CEC-7902-CE88991C760A}"/>
              </a:ext>
            </a:extLst>
          </p:cNvPr>
          <p:cNvSpPr txBox="1"/>
          <p:nvPr/>
        </p:nvSpPr>
        <p:spPr>
          <a:xfrm>
            <a:off x="539000" y="3334218"/>
            <a:ext cx="5095682" cy="1001172"/>
          </a:xfrm>
          <a:prstGeom prst="rect">
            <a:avLst/>
          </a:prstGeom>
          <a:noFill/>
        </p:spPr>
        <p:txBody>
          <a:bodyPr wrap="square" lIns="0" rIns="0" rtlCol="0" anchor="t" anchorCtr="0">
            <a:spAutoFit/>
          </a:bodyPr>
          <a:lstStyle/>
          <a:p>
            <a:pPr>
              <a:lnSpc>
                <a:spcPct val="120000"/>
              </a:lnSpc>
              <a:spcBef>
                <a:spcPts val="300"/>
              </a:spcBef>
            </a:pPr>
            <a:r>
              <a:rPr lang="en-US" sz="1000" dirty="0">
                <a:solidFill>
                  <a:schemeClr val="bg2">
                    <a:lumMod val="25000"/>
                  </a:schemeClr>
                </a:solidFill>
                <a:latin typeface="Montserrat" panose="00000500000000000000" pitchFamily="50" charset="0"/>
              </a:rPr>
              <a:t>All Information Technology projects that require agreement on the Memorandum of Understanding between the Customer and the Service Provider are approved through email. This project was initiated to reduce the manual approvals and create a system to obtain and track the approvals to reduce any discrepancies and loss of data</a:t>
            </a:r>
          </a:p>
        </p:txBody>
      </p:sp>
      <p:sp>
        <p:nvSpPr>
          <p:cNvPr id="30" name="TextBox 29">
            <a:extLst>
              <a:ext uri="{FF2B5EF4-FFF2-40B4-BE49-F238E27FC236}">
                <a16:creationId xmlns:a16="http://schemas.microsoft.com/office/drawing/2014/main" id="{29B07E6F-0DA7-FD56-6849-529EB71F6E5F}"/>
              </a:ext>
            </a:extLst>
          </p:cNvPr>
          <p:cNvSpPr txBox="1"/>
          <p:nvPr/>
        </p:nvSpPr>
        <p:spPr>
          <a:xfrm>
            <a:off x="6115653" y="3075878"/>
            <a:ext cx="3106406" cy="330603"/>
          </a:xfrm>
          <a:prstGeom prst="rect">
            <a:avLst/>
          </a:prstGeom>
          <a:noFill/>
        </p:spPr>
        <p:txBody>
          <a:bodyPr wrap="square" lIns="0" rIns="0" rtlCol="0" anchor="t" anchorCtr="0">
            <a:spAutoFit/>
          </a:bodyPr>
          <a:lstStyle/>
          <a:p>
            <a:pPr>
              <a:lnSpc>
                <a:spcPct val="120000"/>
              </a:lnSpc>
              <a:spcBef>
                <a:spcPts val="300"/>
              </a:spcBef>
            </a:pPr>
            <a:r>
              <a:rPr lang="en-US" sz="1400" b="1" dirty="0">
                <a:solidFill>
                  <a:schemeClr val="accent1"/>
                </a:solidFill>
                <a:latin typeface="Montserrat" panose="00000500000000000000" pitchFamily="50" charset="0"/>
              </a:rPr>
              <a:t>Impact Analysis</a:t>
            </a:r>
          </a:p>
        </p:txBody>
      </p:sp>
      <p:sp>
        <p:nvSpPr>
          <p:cNvPr id="31" name="TextBox 30">
            <a:extLst>
              <a:ext uri="{FF2B5EF4-FFF2-40B4-BE49-F238E27FC236}">
                <a16:creationId xmlns:a16="http://schemas.microsoft.com/office/drawing/2014/main" id="{B4EBBED8-B59D-073F-092D-32B5822D4C07}"/>
              </a:ext>
            </a:extLst>
          </p:cNvPr>
          <p:cNvSpPr txBox="1"/>
          <p:nvPr/>
        </p:nvSpPr>
        <p:spPr>
          <a:xfrm>
            <a:off x="6115654" y="3334218"/>
            <a:ext cx="5438334" cy="931922"/>
          </a:xfrm>
          <a:prstGeom prst="rect">
            <a:avLst/>
          </a:prstGeom>
          <a:noFill/>
        </p:spPr>
        <p:txBody>
          <a:bodyPr wrap="square" lIns="0" rIns="0" rtlCol="0" anchor="t" anchorCtr="0">
            <a:spAutoFit/>
          </a:bodyPr>
          <a:lstStyle/>
          <a:p>
            <a:pPr marL="171450" indent="-171450">
              <a:lnSpc>
                <a:spcPct val="120000"/>
              </a:lnSpc>
              <a:spcBef>
                <a:spcPts val="300"/>
              </a:spcBef>
              <a:buClr>
                <a:schemeClr val="accent1"/>
              </a:buClr>
              <a:buFont typeface="Arial" panose="020B0604020202020204" pitchFamily="34" charset="0"/>
              <a:buChar char="•"/>
            </a:pPr>
            <a:r>
              <a:rPr lang="en-US" sz="1000" dirty="0">
                <a:solidFill>
                  <a:schemeClr val="bg2">
                    <a:lumMod val="25000"/>
                  </a:schemeClr>
                </a:solidFill>
                <a:latin typeface="Montserrat" panose="00000500000000000000" pitchFamily="50" charset="0"/>
              </a:rPr>
              <a:t>The total budget for this project is &gt; $1,000,000.00</a:t>
            </a:r>
          </a:p>
          <a:p>
            <a:pPr marL="171450" indent="-171450">
              <a:lnSpc>
                <a:spcPct val="120000"/>
              </a:lnSpc>
              <a:spcBef>
                <a:spcPts val="300"/>
              </a:spcBef>
              <a:buClr>
                <a:schemeClr val="accent1"/>
              </a:buClr>
              <a:buFont typeface="Arial" panose="020B0604020202020204" pitchFamily="34" charset="0"/>
              <a:buChar char="•"/>
            </a:pPr>
            <a:r>
              <a:rPr lang="en-US" sz="1000" dirty="0">
                <a:solidFill>
                  <a:schemeClr val="bg2">
                    <a:lumMod val="25000"/>
                  </a:schemeClr>
                </a:solidFill>
                <a:latin typeface="Montserrat" panose="00000500000000000000" pitchFamily="50" charset="0"/>
              </a:rPr>
              <a:t>This project will change one or two existing business processes</a:t>
            </a:r>
          </a:p>
          <a:p>
            <a:pPr marL="171450" indent="-171450">
              <a:lnSpc>
                <a:spcPct val="120000"/>
              </a:lnSpc>
              <a:spcBef>
                <a:spcPts val="300"/>
              </a:spcBef>
              <a:buClr>
                <a:schemeClr val="accent1"/>
              </a:buClr>
              <a:buFont typeface="Arial" panose="020B0604020202020204" pitchFamily="34" charset="0"/>
              <a:buChar char="•"/>
            </a:pPr>
            <a:r>
              <a:rPr lang="en-US" sz="1000" dirty="0">
                <a:solidFill>
                  <a:schemeClr val="bg2">
                    <a:lumMod val="25000"/>
                  </a:schemeClr>
                </a:solidFill>
                <a:latin typeface="Montserrat" panose="00000500000000000000" pitchFamily="50" charset="0"/>
              </a:rPr>
              <a:t>This project will not interrupt existing production IT systems</a:t>
            </a:r>
          </a:p>
          <a:p>
            <a:pPr marL="171450" indent="-171450">
              <a:lnSpc>
                <a:spcPct val="120000"/>
              </a:lnSpc>
              <a:spcBef>
                <a:spcPts val="300"/>
              </a:spcBef>
              <a:buClr>
                <a:schemeClr val="accent1"/>
              </a:buClr>
              <a:buFont typeface="Arial" panose="020B0604020202020204" pitchFamily="34" charset="0"/>
              <a:buChar char="•"/>
            </a:pPr>
            <a:r>
              <a:rPr lang="en-US" sz="1000" dirty="0">
                <a:solidFill>
                  <a:schemeClr val="bg2">
                    <a:lumMod val="25000"/>
                  </a:schemeClr>
                </a:solidFill>
                <a:latin typeface="Montserrat" panose="00000500000000000000" pitchFamily="50" charset="0"/>
              </a:rPr>
              <a:t>This project is not mission critical</a:t>
            </a:r>
          </a:p>
        </p:txBody>
      </p:sp>
      <p:cxnSp>
        <p:nvCxnSpPr>
          <p:cNvPr id="32" name="Straight Connector 31">
            <a:extLst>
              <a:ext uri="{FF2B5EF4-FFF2-40B4-BE49-F238E27FC236}">
                <a16:creationId xmlns:a16="http://schemas.microsoft.com/office/drawing/2014/main" id="{69F1690A-6C20-096E-8066-DBFF5282A76D}"/>
              </a:ext>
            </a:extLst>
          </p:cNvPr>
          <p:cNvCxnSpPr>
            <a:cxnSpLocks/>
          </p:cNvCxnSpPr>
          <p:nvPr/>
        </p:nvCxnSpPr>
        <p:spPr>
          <a:xfrm>
            <a:off x="-208529" y="4626249"/>
            <a:ext cx="12609058"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5710961-E0D8-8186-6B9E-206702C6860C}"/>
              </a:ext>
            </a:extLst>
          </p:cNvPr>
          <p:cNvSpPr txBox="1"/>
          <p:nvPr/>
        </p:nvSpPr>
        <p:spPr>
          <a:xfrm>
            <a:off x="538998" y="4707962"/>
            <a:ext cx="3297022" cy="330603"/>
          </a:xfrm>
          <a:prstGeom prst="rect">
            <a:avLst/>
          </a:prstGeom>
          <a:noFill/>
        </p:spPr>
        <p:txBody>
          <a:bodyPr wrap="square" lIns="0" rIns="0" rtlCol="0" anchor="t" anchorCtr="0">
            <a:spAutoFit/>
          </a:bodyPr>
          <a:lstStyle/>
          <a:p>
            <a:pPr>
              <a:lnSpc>
                <a:spcPct val="120000"/>
              </a:lnSpc>
              <a:spcBef>
                <a:spcPts val="300"/>
              </a:spcBef>
            </a:pPr>
            <a:r>
              <a:rPr lang="en-US" sz="1400" b="1" dirty="0">
                <a:solidFill>
                  <a:schemeClr val="accent1"/>
                </a:solidFill>
                <a:latin typeface="Montserrat" panose="00000500000000000000" pitchFamily="50" charset="0"/>
              </a:rPr>
              <a:t>Classification</a:t>
            </a:r>
          </a:p>
        </p:txBody>
      </p:sp>
      <p:sp>
        <p:nvSpPr>
          <p:cNvPr id="34" name="TextBox 33">
            <a:extLst>
              <a:ext uri="{FF2B5EF4-FFF2-40B4-BE49-F238E27FC236}">
                <a16:creationId xmlns:a16="http://schemas.microsoft.com/office/drawing/2014/main" id="{D68D8F07-B6E9-1647-4EBE-A5F7F23B1E25}"/>
              </a:ext>
            </a:extLst>
          </p:cNvPr>
          <p:cNvSpPr txBox="1"/>
          <p:nvPr/>
        </p:nvSpPr>
        <p:spPr>
          <a:xfrm>
            <a:off x="6115653" y="4707962"/>
            <a:ext cx="3913100" cy="330603"/>
          </a:xfrm>
          <a:prstGeom prst="rect">
            <a:avLst/>
          </a:prstGeom>
          <a:noFill/>
        </p:spPr>
        <p:txBody>
          <a:bodyPr wrap="square" lIns="0" rIns="0" rtlCol="0" anchor="t" anchorCtr="0">
            <a:spAutoFit/>
          </a:bodyPr>
          <a:lstStyle/>
          <a:p>
            <a:pPr>
              <a:lnSpc>
                <a:spcPct val="120000"/>
              </a:lnSpc>
              <a:spcBef>
                <a:spcPts val="300"/>
              </a:spcBef>
            </a:pPr>
            <a:r>
              <a:rPr lang="en-US" sz="1400" b="1" dirty="0">
                <a:solidFill>
                  <a:schemeClr val="accent1"/>
                </a:solidFill>
                <a:latin typeface="Montserrat" panose="00000500000000000000" pitchFamily="50" charset="0"/>
              </a:rPr>
              <a:t>Recommended documentation</a:t>
            </a:r>
          </a:p>
        </p:txBody>
      </p:sp>
      <p:sp>
        <p:nvSpPr>
          <p:cNvPr id="39" name="Rectangle: Rounded Corners 2">
            <a:extLst>
              <a:ext uri="{FF2B5EF4-FFF2-40B4-BE49-F238E27FC236}">
                <a16:creationId xmlns:a16="http://schemas.microsoft.com/office/drawing/2014/main" id="{59F7C977-B362-F26F-2CEA-CC01EF8BB067}"/>
              </a:ext>
            </a:extLst>
          </p:cNvPr>
          <p:cNvSpPr/>
          <p:nvPr/>
        </p:nvSpPr>
        <p:spPr>
          <a:xfrm>
            <a:off x="541160" y="5082746"/>
            <a:ext cx="1196784" cy="257909"/>
          </a:xfrm>
          <a:prstGeom prst="roundRect">
            <a:avLst>
              <a:gd name="adj" fmla="val 27999"/>
            </a:avLst>
          </a:prstGeom>
          <a:solidFill>
            <a:schemeClr val="bg1">
              <a:alpha val="80000"/>
            </a:schemeClr>
          </a:solidFill>
          <a:ln w="3175" cap="flat">
            <a:solidFill>
              <a:schemeClr val="accent1">
                <a:lumMod val="40000"/>
                <a:lumOff val="60000"/>
              </a:schemeClr>
            </a:solidFill>
            <a:prstDash val="solid"/>
            <a:miter/>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800" b="1" dirty="0">
                <a:solidFill>
                  <a:schemeClr val="accent1"/>
                </a:solidFill>
                <a:latin typeface="Montserrat" pitchFamily="2" charset="77"/>
              </a:rPr>
              <a:t>HIGH COMPLEXITY</a:t>
            </a:r>
          </a:p>
        </p:txBody>
      </p:sp>
      <p:sp>
        <p:nvSpPr>
          <p:cNvPr id="40" name="Rectangle: Rounded Corners 2">
            <a:extLst>
              <a:ext uri="{FF2B5EF4-FFF2-40B4-BE49-F238E27FC236}">
                <a16:creationId xmlns:a16="http://schemas.microsoft.com/office/drawing/2014/main" id="{FCD04D62-762A-557D-21E4-928D598D812F}"/>
              </a:ext>
            </a:extLst>
          </p:cNvPr>
          <p:cNvSpPr/>
          <p:nvPr/>
        </p:nvSpPr>
        <p:spPr>
          <a:xfrm>
            <a:off x="10564911" y="3593715"/>
            <a:ext cx="989077" cy="193771"/>
          </a:xfrm>
          <a:prstGeom prst="roundRect">
            <a:avLst>
              <a:gd name="adj" fmla="val 27999"/>
            </a:avLst>
          </a:prstGeom>
          <a:solidFill>
            <a:schemeClr val="bg1">
              <a:alpha val="80000"/>
            </a:schemeClr>
          </a:solidFill>
          <a:ln w="3175" cap="flat">
            <a:noFill/>
            <a:prstDash val="solid"/>
            <a:miter/>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700" b="1" dirty="0">
                <a:solidFill>
                  <a:schemeClr val="accent2"/>
                </a:solidFill>
                <a:latin typeface="Montserrat" pitchFamily="2" charset="77"/>
              </a:rPr>
              <a:t>LOW COMPLEXITY</a:t>
            </a:r>
          </a:p>
        </p:txBody>
      </p:sp>
      <p:sp>
        <p:nvSpPr>
          <p:cNvPr id="41" name="Rectangle: Rounded Corners 2">
            <a:extLst>
              <a:ext uri="{FF2B5EF4-FFF2-40B4-BE49-F238E27FC236}">
                <a16:creationId xmlns:a16="http://schemas.microsoft.com/office/drawing/2014/main" id="{E46E72B9-EFF1-5FEA-F61F-EC11A69DBF98}"/>
              </a:ext>
            </a:extLst>
          </p:cNvPr>
          <p:cNvSpPr/>
          <p:nvPr/>
        </p:nvSpPr>
        <p:spPr>
          <a:xfrm>
            <a:off x="10564911" y="3825314"/>
            <a:ext cx="989077" cy="193771"/>
          </a:xfrm>
          <a:prstGeom prst="roundRect">
            <a:avLst>
              <a:gd name="adj" fmla="val 27999"/>
            </a:avLst>
          </a:prstGeom>
          <a:solidFill>
            <a:schemeClr val="bg1">
              <a:alpha val="80000"/>
            </a:schemeClr>
          </a:solidFill>
          <a:ln w="3175" cap="flat">
            <a:noFill/>
            <a:prstDash val="solid"/>
            <a:miter/>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700" b="1" dirty="0">
                <a:solidFill>
                  <a:schemeClr val="accent2"/>
                </a:solidFill>
                <a:latin typeface="Montserrat" pitchFamily="2" charset="77"/>
              </a:rPr>
              <a:t>LOW COMPLEXITY</a:t>
            </a:r>
          </a:p>
        </p:txBody>
      </p:sp>
      <p:sp>
        <p:nvSpPr>
          <p:cNvPr id="42" name="Rectangle: Rounded Corners 2">
            <a:extLst>
              <a:ext uri="{FF2B5EF4-FFF2-40B4-BE49-F238E27FC236}">
                <a16:creationId xmlns:a16="http://schemas.microsoft.com/office/drawing/2014/main" id="{7D8F2164-91A9-23B0-366E-CC7906761DE0}"/>
              </a:ext>
            </a:extLst>
          </p:cNvPr>
          <p:cNvSpPr/>
          <p:nvPr/>
        </p:nvSpPr>
        <p:spPr>
          <a:xfrm>
            <a:off x="10564911" y="4058503"/>
            <a:ext cx="989077" cy="193771"/>
          </a:xfrm>
          <a:prstGeom prst="roundRect">
            <a:avLst>
              <a:gd name="adj" fmla="val 27999"/>
            </a:avLst>
          </a:prstGeom>
          <a:solidFill>
            <a:schemeClr val="bg1">
              <a:alpha val="80000"/>
            </a:schemeClr>
          </a:solidFill>
          <a:ln w="3175" cap="flat">
            <a:noFill/>
            <a:prstDash val="solid"/>
            <a:miter/>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700" b="1" dirty="0">
                <a:solidFill>
                  <a:schemeClr val="accent2"/>
                </a:solidFill>
                <a:latin typeface="Montserrat" pitchFamily="2" charset="77"/>
              </a:rPr>
              <a:t>LOW COMPLEXITY</a:t>
            </a:r>
          </a:p>
        </p:txBody>
      </p:sp>
      <p:sp>
        <p:nvSpPr>
          <p:cNvPr id="43" name="Rectangle: Rounded Corners 2">
            <a:extLst>
              <a:ext uri="{FF2B5EF4-FFF2-40B4-BE49-F238E27FC236}">
                <a16:creationId xmlns:a16="http://schemas.microsoft.com/office/drawing/2014/main" id="{59C6972B-35B3-3C80-E54D-C51A194E522B}"/>
              </a:ext>
            </a:extLst>
          </p:cNvPr>
          <p:cNvSpPr/>
          <p:nvPr/>
        </p:nvSpPr>
        <p:spPr>
          <a:xfrm>
            <a:off x="10564911" y="3360526"/>
            <a:ext cx="989077" cy="193771"/>
          </a:xfrm>
          <a:prstGeom prst="roundRect">
            <a:avLst>
              <a:gd name="adj" fmla="val 27999"/>
            </a:avLst>
          </a:prstGeom>
          <a:solidFill>
            <a:schemeClr val="bg1">
              <a:alpha val="80000"/>
            </a:schemeClr>
          </a:solidFill>
          <a:ln w="3175" cap="flat">
            <a:noFill/>
            <a:prstDash val="solid"/>
            <a:miter/>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700" b="1" dirty="0">
                <a:solidFill>
                  <a:schemeClr val="accent1"/>
                </a:solidFill>
                <a:latin typeface="Montserrat" pitchFamily="2" charset="77"/>
              </a:rPr>
              <a:t>HIGH COMPLEXITY</a:t>
            </a:r>
          </a:p>
        </p:txBody>
      </p:sp>
      <p:sp>
        <p:nvSpPr>
          <p:cNvPr id="44" name="TextBox 43">
            <a:extLst>
              <a:ext uri="{FF2B5EF4-FFF2-40B4-BE49-F238E27FC236}">
                <a16:creationId xmlns:a16="http://schemas.microsoft.com/office/drawing/2014/main" id="{9E9280A3-4C19-D792-92C8-AF188BADCAC6}"/>
              </a:ext>
            </a:extLst>
          </p:cNvPr>
          <p:cNvSpPr txBox="1"/>
          <p:nvPr/>
        </p:nvSpPr>
        <p:spPr>
          <a:xfrm>
            <a:off x="539000" y="5392420"/>
            <a:ext cx="4696568" cy="447174"/>
          </a:xfrm>
          <a:prstGeom prst="rect">
            <a:avLst/>
          </a:prstGeom>
          <a:noFill/>
        </p:spPr>
        <p:txBody>
          <a:bodyPr wrap="square" lIns="0" rIns="0" rtlCol="0" anchor="t" anchorCtr="0">
            <a:spAutoFit/>
          </a:bodyPr>
          <a:lstStyle/>
          <a:p>
            <a:pPr>
              <a:lnSpc>
                <a:spcPct val="120000"/>
              </a:lnSpc>
              <a:spcBef>
                <a:spcPts val="300"/>
              </a:spcBef>
            </a:pPr>
            <a:r>
              <a:rPr lang="en-US" sz="1000" dirty="0">
                <a:solidFill>
                  <a:schemeClr val="bg2">
                    <a:lumMod val="25000"/>
                  </a:schemeClr>
                </a:solidFill>
                <a:latin typeface="Montserrat" panose="00000500000000000000" pitchFamily="50" charset="0"/>
              </a:rPr>
              <a:t>Classify the project using the highest complexity rating of any of the impact analysis sections above</a:t>
            </a:r>
          </a:p>
        </p:txBody>
      </p:sp>
      <p:sp>
        <p:nvSpPr>
          <p:cNvPr id="45" name="Rectangle: Rounded Corners 2">
            <a:extLst>
              <a:ext uri="{FF2B5EF4-FFF2-40B4-BE49-F238E27FC236}">
                <a16:creationId xmlns:a16="http://schemas.microsoft.com/office/drawing/2014/main" id="{F7C047C3-DDAD-BEA5-5673-28676390556E}"/>
              </a:ext>
            </a:extLst>
          </p:cNvPr>
          <p:cNvSpPr/>
          <p:nvPr/>
        </p:nvSpPr>
        <p:spPr>
          <a:xfrm>
            <a:off x="6095999" y="5406018"/>
            <a:ext cx="1859434" cy="257909"/>
          </a:xfrm>
          <a:prstGeom prst="rect">
            <a:avLst/>
          </a:prstGeom>
          <a:noFill/>
          <a:ln w="3175" cap="flat">
            <a:noFill/>
            <a:prstDash val="solid"/>
            <a:miter/>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r>
              <a:rPr lang="en-US" sz="900" b="1" dirty="0">
                <a:latin typeface="Montserrat" pitchFamily="2" charset="77"/>
              </a:rPr>
              <a:t>Project Proposal</a:t>
            </a:r>
          </a:p>
        </p:txBody>
      </p:sp>
      <p:sp>
        <p:nvSpPr>
          <p:cNvPr id="46" name="Rectangle: Rounded Corners 2">
            <a:extLst>
              <a:ext uri="{FF2B5EF4-FFF2-40B4-BE49-F238E27FC236}">
                <a16:creationId xmlns:a16="http://schemas.microsoft.com/office/drawing/2014/main" id="{6CF57CFC-EA90-F6B7-A3FA-A6DCBC59473E}"/>
              </a:ext>
            </a:extLst>
          </p:cNvPr>
          <p:cNvSpPr/>
          <p:nvPr/>
        </p:nvSpPr>
        <p:spPr>
          <a:xfrm>
            <a:off x="6095999" y="5710866"/>
            <a:ext cx="1859434" cy="257909"/>
          </a:xfrm>
          <a:prstGeom prst="rect">
            <a:avLst/>
          </a:prstGeom>
          <a:noFill/>
          <a:ln w="3175" cap="flat">
            <a:noFill/>
            <a:prstDash val="solid"/>
            <a:miter/>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r>
              <a:rPr lang="en-US" sz="900" b="1" dirty="0">
                <a:latin typeface="Montserrat" pitchFamily="2" charset="77"/>
              </a:rPr>
              <a:t>Resource Plan</a:t>
            </a:r>
          </a:p>
        </p:txBody>
      </p:sp>
      <p:sp>
        <p:nvSpPr>
          <p:cNvPr id="47" name="Rectangle: Rounded Corners 2">
            <a:extLst>
              <a:ext uri="{FF2B5EF4-FFF2-40B4-BE49-F238E27FC236}">
                <a16:creationId xmlns:a16="http://schemas.microsoft.com/office/drawing/2014/main" id="{56C588B8-2030-8F68-8B13-DFE83DAA183E}"/>
              </a:ext>
            </a:extLst>
          </p:cNvPr>
          <p:cNvSpPr/>
          <p:nvPr/>
        </p:nvSpPr>
        <p:spPr>
          <a:xfrm>
            <a:off x="6095999" y="6017352"/>
            <a:ext cx="1859434" cy="257909"/>
          </a:xfrm>
          <a:prstGeom prst="rect">
            <a:avLst/>
          </a:prstGeom>
          <a:noFill/>
          <a:ln w="3175" cap="flat">
            <a:noFill/>
            <a:prstDash val="solid"/>
            <a:miter/>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r>
              <a:rPr lang="en-US" sz="900" b="1" dirty="0">
                <a:latin typeface="Montserrat" pitchFamily="2" charset="77"/>
              </a:rPr>
              <a:t>Security &amp; Impact Analysis</a:t>
            </a:r>
          </a:p>
        </p:txBody>
      </p:sp>
      <p:sp>
        <p:nvSpPr>
          <p:cNvPr id="48" name="Rectangle: Rounded Corners 2">
            <a:extLst>
              <a:ext uri="{FF2B5EF4-FFF2-40B4-BE49-F238E27FC236}">
                <a16:creationId xmlns:a16="http://schemas.microsoft.com/office/drawing/2014/main" id="{DFA08F5B-F3C8-8BE7-35E7-FA603B30AE21}"/>
              </a:ext>
            </a:extLst>
          </p:cNvPr>
          <p:cNvSpPr/>
          <p:nvPr/>
        </p:nvSpPr>
        <p:spPr>
          <a:xfrm>
            <a:off x="6095999" y="6317114"/>
            <a:ext cx="1859434" cy="257909"/>
          </a:xfrm>
          <a:prstGeom prst="rect">
            <a:avLst/>
          </a:prstGeom>
          <a:noFill/>
          <a:ln w="3175" cap="flat">
            <a:noFill/>
            <a:prstDash val="solid"/>
            <a:miter/>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r>
              <a:rPr lang="en-US" sz="900" b="1" dirty="0">
                <a:latin typeface="Montserrat" pitchFamily="2" charset="77"/>
              </a:rPr>
              <a:t>Budget Plan</a:t>
            </a:r>
          </a:p>
        </p:txBody>
      </p:sp>
      <p:sp>
        <p:nvSpPr>
          <p:cNvPr id="49" name="Rectangle: Rounded Corners 2">
            <a:extLst>
              <a:ext uri="{FF2B5EF4-FFF2-40B4-BE49-F238E27FC236}">
                <a16:creationId xmlns:a16="http://schemas.microsoft.com/office/drawing/2014/main" id="{97048129-4A96-45A1-5E21-5318613147E6}"/>
              </a:ext>
            </a:extLst>
          </p:cNvPr>
          <p:cNvSpPr/>
          <p:nvPr/>
        </p:nvSpPr>
        <p:spPr>
          <a:xfrm>
            <a:off x="7831070" y="5082746"/>
            <a:ext cx="1196784" cy="257909"/>
          </a:xfrm>
          <a:prstGeom prst="roundRect">
            <a:avLst>
              <a:gd name="adj" fmla="val 27999"/>
            </a:avLst>
          </a:prstGeom>
          <a:solidFill>
            <a:schemeClr val="bg1">
              <a:alpha val="80000"/>
            </a:schemeClr>
          </a:solidFill>
          <a:ln w="3175" cap="flat">
            <a:solidFill>
              <a:schemeClr val="accent2">
                <a:lumMod val="40000"/>
                <a:lumOff val="60000"/>
              </a:schemeClr>
            </a:solidFill>
            <a:prstDash val="solid"/>
            <a:miter/>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700" b="1" dirty="0">
                <a:solidFill>
                  <a:schemeClr val="accent2"/>
                </a:solidFill>
                <a:latin typeface="Montserrat" pitchFamily="2" charset="77"/>
              </a:rPr>
              <a:t>LOW COMPLEXITY</a:t>
            </a:r>
          </a:p>
        </p:txBody>
      </p:sp>
      <p:sp>
        <p:nvSpPr>
          <p:cNvPr id="50" name="Rectangle: Rounded Corners 2">
            <a:extLst>
              <a:ext uri="{FF2B5EF4-FFF2-40B4-BE49-F238E27FC236}">
                <a16:creationId xmlns:a16="http://schemas.microsoft.com/office/drawing/2014/main" id="{2E92BC37-0AA9-8983-DDC6-FE7749A1E2AF}"/>
              </a:ext>
            </a:extLst>
          </p:cNvPr>
          <p:cNvSpPr/>
          <p:nvPr/>
        </p:nvSpPr>
        <p:spPr>
          <a:xfrm>
            <a:off x="9094137" y="5082746"/>
            <a:ext cx="1196784" cy="257909"/>
          </a:xfrm>
          <a:prstGeom prst="roundRect">
            <a:avLst>
              <a:gd name="adj" fmla="val 27999"/>
            </a:avLst>
          </a:prstGeom>
          <a:solidFill>
            <a:schemeClr val="bg1">
              <a:alpha val="80000"/>
            </a:schemeClr>
          </a:solidFill>
          <a:ln w="3175" cap="flat">
            <a:solidFill>
              <a:schemeClr val="accent3"/>
            </a:solidFill>
            <a:prstDash val="solid"/>
            <a:miter/>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700" b="1" dirty="0">
                <a:solidFill>
                  <a:schemeClr val="accent3"/>
                </a:solidFill>
                <a:latin typeface="Montserrat" pitchFamily="2" charset="77"/>
              </a:rPr>
              <a:t>MEDIUM COMPLEXITY</a:t>
            </a:r>
          </a:p>
        </p:txBody>
      </p:sp>
      <p:sp>
        <p:nvSpPr>
          <p:cNvPr id="51" name="Rectangle: Rounded Corners 2">
            <a:extLst>
              <a:ext uri="{FF2B5EF4-FFF2-40B4-BE49-F238E27FC236}">
                <a16:creationId xmlns:a16="http://schemas.microsoft.com/office/drawing/2014/main" id="{E633B5F7-7695-7B4B-5190-B0AAECEE355A}"/>
              </a:ext>
            </a:extLst>
          </p:cNvPr>
          <p:cNvSpPr/>
          <p:nvPr/>
        </p:nvSpPr>
        <p:spPr>
          <a:xfrm>
            <a:off x="10357204" y="5082746"/>
            <a:ext cx="1196784" cy="257909"/>
          </a:xfrm>
          <a:prstGeom prst="roundRect">
            <a:avLst>
              <a:gd name="adj" fmla="val 27999"/>
            </a:avLst>
          </a:prstGeom>
          <a:solidFill>
            <a:schemeClr val="bg1">
              <a:alpha val="80000"/>
            </a:schemeClr>
          </a:solidFill>
          <a:ln w="3175" cap="flat">
            <a:solidFill>
              <a:schemeClr val="accent1">
                <a:lumMod val="40000"/>
                <a:lumOff val="60000"/>
              </a:schemeClr>
            </a:solidFill>
            <a:prstDash val="solid"/>
            <a:miter/>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700" b="1" dirty="0">
                <a:solidFill>
                  <a:schemeClr val="accent1"/>
                </a:solidFill>
                <a:latin typeface="Montserrat" pitchFamily="2" charset="77"/>
              </a:rPr>
              <a:t>HIGH COMPLEXITY</a:t>
            </a:r>
          </a:p>
        </p:txBody>
      </p:sp>
      <p:sp>
        <p:nvSpPr>
          <p:cNvPr id="53" name="Oval 52">
            <a:extLst>
              <a:ext uri="{FF2B5EF4-FFF2-40B4-BE49-F238E27FC236}">
                <a16:creationId xmlns:a16="http://schemas.microsoft.com/office/drawing/2014/main" id="{6CBCAEFF-C7E6-95C8-50DA-A74ABF9C09C2}"/>
              </a:ext>
            </a:extLst>
          </p:cNvPr>
          <p:cNvSpPr/>
          <p:nvPr/>
        </p:nvSpPr>
        <p:spPr>
          <a:xfrm>
            <a:off x="10895267" y="5474643"/>
            <a:ext cx="120659" cy="120659"/>
          </a:xfrm>
          <a:prstGeom prst="ellipse">
            <a:avLst/>
          </a:prstGeom>
          <a:solidFill>
            <a:schemeClr val="accent1"/>
          </a:solidFill>
          <a:ln>
            <a:noFill/>
          </a:ln>
          <a:effectLst>
            <a:outerShdw blurRad="228600" dist="88900" dir="2700000" algn="tl" rotWithShape="0">
              <a:schemeClr val="accent1">
                <a:lumMod val="7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A"/>
          </a:p>
        </p:txBody>
      </p:sp>
      <p:sp>
        <p:nvSpPr>
          <p:cNvPr id="54" name="Oval 53">
            <a:extLst>
              <a:ext uri="{FF2B5EF4-FFF2-40B4-BE49-F238E27FC236}">
                <a16:creationId xmlns:a16="http://schemas.microsoft.com/office/drawing/2014/main" id="{EAC7E050-9A41-BD32-2107-5BE3F9D932D4}"/>
              </a:ext>
            </a:extLst>
          </p:cNvPr>
          <p:cNvSpPr/>
          <p:nvPr/>
        </p:nvSpPr>
        <p:spPr>
          <a:xfrm>
            <a:off x="9632199" y="5779491"/>
            <a:ext cx="120659" cy="120659"/>
          </a:xfrm>
          <a:prstGeom prst="ellipse">
            <a:avLst/>
          </a:prstGeom>
          <a:solidFill>
            <a:schemeClr val="accent3"/>
          </a:solidFill>
          <a:ln>
            <a:noFill/>
          </a:ln>
          <a:effectLst>
            <a:outerShdw blurRad="228600" dist="88900" dir="2700000" algn="tl" rotWithShape="0">
              <a:schemeClr val="accent3">
                <a:lumMod val="7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A"/>
          </a:p>
        </p:txBody>
      </p:sp>
      <p:sp>
        <p:nvSpPr>
          <p:cNvPr id="55" name="Oval 54">
            <a:extLst>
              <a:ext uri="{FF2B5EF4-FFF2-40B4-BE49-F238E27FC236}">
                <a16:creationId xmlns:a16="http://schemas.microsoft.com/office/drawing/2014/main" id="{FC9BAC79-D0C9-6638-A2BE-FD1B45BA22DC}"/>
              </a:ext>
            </a:extLst>
          </p:cNvPr>
          <p:cNvSpPr/>
          <p:nvPr/>
        </p:nvSpPr>
        <p:spPr>
          <a:xfrm>
            <a:off x="8369132" y="6085977"/>
            <a:ext cx="120659" cy="120659"/>
          </a:xfrm>
          <a:prstGeom prst="ellipse">
            <a:avLst/>
          </a:prstGeom>
          <a:solidFill>
            <a:schemeClr val="accent2"/>
          </a:solidFill>
          <a:ln>
            <a:noFill/>
          </a:ln>
          <a:effectLst>
            <a:outerShdw blurRad="228600" dist="88900" dir="2700000" algn="tl" rotWithShape="0">
              <a:schemeClr val="accent2">
                <a:lumMod val="7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A"/>
          </a:p>
        </p:txBody>
      </p:sp>
      <p:sp>
        <p:nvSpPr>
          <p:cNvPr id="56" name="Oval 55">
            <a:extLst>
              <a:ext uri="{FF2B5EF4-FFF2-40B4-BE49-F238E27FC236}">
                <a16:creationId xmlns:a16="http://schemas.microsoft.com/office/drawing/2014/main" id="{7158BA56-CF74-ED70-4F93-4F3DC441F924}"/>
              </a:ext>
            </a:extLst>
          </p:cNvPr>
          <p:cNvSpPr/>
          <p:nvPr/>
        </p:nvSpPr>
        <p:spPr>
          <a:xfrm>
            <a:off x="10895267" y="6385739"/>
            <a:ext cx="120659" cy="120659"/>
          </a:xfrm>
          <a:prstGeom prst="ellipse">
            <a:avLst/>
          </a:prstGeom>
          <a:solidFill>
            <a:schemeClr val="accent1"/>
          </a:solidFill>
          <a:ln>
            <a:noFill/>
          </a:ln>
          <a:effectLst>
            <a:outerShdw blurRad="228600" dist="88900" dir="2700000" algn="tl" rotWithShape="0">
              <a:schemeClr val="accent1">
                <a:lumMod val="7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A"/>
          </a:p>
        </p:txBody>
      </p:sp>
      <p:cxnSp>
        <p:nvCxnSpPr>
          <p:cNvPr id="57" name="Straight Connector 56">
            <a:extLst>
              <a:ext uri="{FF2B5EF4-FFF2-40B4-BE49-F238E27FC236}">
                <a16:creationId xmlns:a16="http://schemas.microsoft.com/office/drawing/2014/main" id="{B27DD2BA-A1AD-7E03-39F9-8D9D9E49CD93}"/>
              </a:ext>
            </a:extLst>
          </p:cNvPr>
          <p:cNvCxnSpPr>
            <a:cxnSpLocks/>
          </p:cNvCxnSpPr>
          <p:nvPr/>
        </p:nvCxnSpPr>
        <p:spPr>
          <a:xfrm>
            <a:off x="6095999" y="5700943"/>
            <a:ext cx="5457989"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84990B2-07D7-3E7A-24C4-D31E24A0017D}"/>
              </a:ext>
            </a:extLst>
          </p:cNvPr>
          <p:cNvCxnSpPr>
            <a:cxnSpLocks/>
          </p:cNvCxnSpPr>
          <p:nvPr/>
        </p:nvCxnSpPr>
        <p:spPr>
          <a:xfrm>
            <a:off x="6095999" y="5997844"/>
            <a:ext cx="5457989"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E872EA5-0531-156E-36CB-CCD66131D721}"/>
              </a:ext>
            </a:extLst>
          </p:cNvPr>
          <p:cNvCxnSpPr>
            <a:cxnSpLocks/>
          </p:cNvCxnSpPr>
          <p:nvPr/>
        </p:nvCxnSpPr>
        <p:spPr>
          <a:xfrm>
            <a:off x="6095999" y="6288704"/>
            <a:ext cx="5457989"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28090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AA3CFC22-BF99-E245-80B6-A946ED2E65D8}"/>
              </a:ext>
            </a:extLst>
          </p:cNvPr>
          <p:cNvPicPr>
            <a:picLocks noChangeAspect="1"/>
          </p:cNvPicPr>
          <p:nvPr/>
        </p:nvPicPr>
        <p:blipFill>
          <a:blip r:embed="rId4"/>
          <a:srcRect/>
          <a:stretch/>
        </p:blipFill>
        <p:spPr>
          <a:xfrm>
            <a:off x="4048772" y="863422"/>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14" name="TextBox 13">
            <a:extLst>
              <a:ext uri="{FF2B5EF4-FFF2-40B4-BE49-F238E27FC236}">
                <a16:creationId xmlns:a16="http://schemas.microsoft.com/office/drawing/2014/main" id="{C43E536B-30A9-AF47-88CD-B0C3BE6C4082}"/>
              </a:ext>
            </a:extLst>
          </p:cNvPr>
          <p:cNvSpPr txBox="1"/>
          <p:nvPr/>
        </p:nvSpPr>
        <p:spPr>
          <a:xfrm>
            <a:off x="744776" y="611752"/>
            <a:ext cx="2866176" cy="576120"/>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Related</a:t>
            </a:r>
          </a:p>
        </p:txBody>
      </p:sp>
      <p:sp>
        <p:nvSpPr>
          <p:cNvPr id="15" name="Rounded Rectangle 14">
            <a:hlinkClick r:id="rId3"/>
            <a:extLst>
              <a:ext uri="{FF2B5EF4-FFF2-40B4-BE49-F238E27FC236}">
                <a16:creationId xmlns:a16="http://schemas.microsoft.com/office/drawing/2014/main" id="{F66D41B6-E740-D140-BB0D-F39E37E14AAC}"/>
              </a:ext>
            </a:extLst>
          </p:cNvPr>
          <p:cNvSpPr/>
          <p:nvPr/>
        </p:nvSpPr>
        <p:spPr bwMode="auto">
          <a:xfrm>
            <a:off x="4486592" y="2671595"/>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Cost Management</a:t>
            </a:r>
          </a:p>
        </p:txBody>
      </p:sp>
      <p:pic>
        <p:nvPicPr>
          <p:cNvPr id="16" name="Picture 15">
            <a:hlinkClick r:id="rId5"/>
            <a:extLst>
              <a:ext uri="{FF2B5EF4-FFF2-40B4-BE49-F238E27FC236}">
                <a16:creationId xmlns:a16="http://schemas.microsoft.com/office/drawing/2014/main" id="{5C4E2841-866B-8541-B6A2-6E14C1BDA095}"/>
              </a:ext>
            </a:extLst>
          </p:cNvPr>
          <p:cNvPicPr>
            <a:picLocks noChangeAspect="1"/>
          </p:cNvPicPr>
          <p:nvPr/>
        </p:nvPicPr>
        <p:blipFill>
          <a:blip r:embed="rId6"/>
          <a:srcRect/>
          <a:stretch/>
        </p:blipFill>
        <p:spPr>
          <a:xfrm>
            <a:off x="8056810" y="863422"/>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17" name="Rounded Rectangle 16">
            <a:hlinkClick r:id="rId5"/>
            <a:extLst>
              <a:ext uri="{FF2B5EF4-FFF2-40B4-BE49-F238E27FC236}">
                <a16:creationId xmlns:a16="http://schemas.microsoft.com/office/drawing/2014/main" id="{955879B9-FF5D-0048-9554-EBC3EEC4272E}"/>
              </a:ext>
            </a:extLst>
          </p:cNvPr>
          <p:cNvSpPr/>
          <p:nvPr/>
        </p:nvSpPr>
        <p:spPr bwMode="auto">
          <a:xfrm>
            <a:off x="8494630" y="2671595"/>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Cost Optimization</a:t>
            </a:r>
          </a:p>
        </p:txBody>
      </p:sp>
      <p:pic>
        <p:nvPicPr>
          <p:cNvPr id="18" name="Picture 17">
            <a:hlinkClick r:id="rId7"/>
            <a:extLst>
              <a:ext uri="{FF2B5EF4-FFF2-40B4-BE49-F238E27FC236}">
                <a16:creationId xmlns:a16="http://schemas.microsoft.com/office/drawing/2014/main" id="{8E411872-98A0-784E-8CDB-FC13C254A00A}"/>
              </a:ext>
            </a:extLst>
          </p:cNvPr>
          <p:cNvPicPr>
            <a:picLocks noChangeAspect="1"/>
          </p:cNvPicPr>
          <p:nvPr/>
        </p:nvPicPr>
        <p:blipFill>
          <a:blip r:embed="rId8"/>
          <a:srcRect/>
          <a:stretch/>
        </p:blipFill>
        <p:spPr>
          <a:xfrm>
            <a:off x="4048772" y="3755451"/>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19" name="Rounded Rectangle 18">
            <a:hlinkClick r:id="rId7"/>
            <a:extLst>
              <a:ext uri="{FF2B5EF4-FFF2-40B4-BE49-F238E27FC236}">
                <a16:creationId xmlns:a16="http://schemas.microsoft.com/office/drawing/2014/main" id="{688AAFB8-C6B3-384F-A061-1D4221085CD3}"/>
              </a:ext>
            </a:extLst>
          </p:cNvPr>
          <p:cNvSpPr/>
          <p:nvPr/>
        </p:nvSpPr>
        <p:spPr bwMode="auto">
          <a:xfrm>
            <a:off x="4486592" y="5563624"/>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Scenario Planning</a:t>
            </a:r>
          </a:p>
        </p:txBody>
      </p:sp>
      <p:pic>
        <p:nvPicPr>
          <p:cNvPr id="20" name="Picture 19">
            <a:hlinkClick r:id="rId9"/>
            <a:extLst>
              <a:ext uri="{FF2B5EF4-FFF2-40B4-BE49-F238E27FC236}">
                <a16:creationId xmlns:a16="http://schemas.microsoft.com/office/drawing/2014/main" id="{8B59CCA0-7F30-5D49-BC06-CAB42990D906}"/>
              </a:ext>
            </a:extLst>
          </p:cNvPr>
          <p:cNvPicPr>
            <a:picLocks noChangeAspect="1"/>
          </p:cNvPicPr>
          <p:nvPr/>
        </p:nvPicPr>
        <p:blipFill>
          <a:blip r:embed="rId10"/>
          <a:srcRect/>
          <a:stretch/>
        </p:blipFill>
        <p:spPr>
          <a:xfrm>
            <a:off x="8056810" y="3755451"/>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21" name="Rounded Rectangle 20">
            <a:hlinkClick r:id="rId9"/>
            <a:extLst>
              <a:ext uri="{FF2B5EF4-FFF2-40B4-BE49-F238E27FC236}">
                <a16:creationId xmlns:a16="http://schemas.microsoft.com/office/drawing/2014/main" id="{4297B13F-5B10-404E-B4D7-56E27BEB5458}"/>
              </a:ext>
            </a:extLst>
          </p:cNvPr>
          <p:cNvSpPr/>
          <p:nvPr/>
        </p:nvSpPr>
        <p:spPr bwMode="auto">
          <a:xfrm>
            <a:off x="8494630" y="5563624"/>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Cost-Benefit Analysis</a:t>
            </a:r>
          </a:p>
        </p:txBody>
      </p:sp>
      <p:sp>
        <p:nvSpPr>
          <p:cNvPr id="22" name="TextBox 21">
            <a:extLst>
              <a:ext uri="{FF2B5EF4-FFF2-40B4-BE49-F238E27FC236}">
                <a16:creationId xmlns:a16="http://schemas.microsoft.com/office/drawing/2014/main" id="{CD32708B-4137-464E-B42A-197E5544EDD6}"/>
              </a:ext>
            </a:extLst>
          </p:cNvPr>
          <p:cNvSpPr txBox="1"/>
          <p:nvPr/>
        </p:nvSpPr>
        <p:spPr>
          <a:xfrm>
            <a:off x="744776" y="1356917"/>
            <a:ext cx="2514773" cy="2273186"/>
          </a:xfrm>
          <a:prstGeom prst="rect">
            <a:avLst/>
          </a:prstGeom>
          <a:solidFill>
            <a:schemeClr val="bg1"/>
          </a:solid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The following resources are related to this framework and can save you hours of work.</a:t>
            </a:r>
          </a:p>
          <a:p>
            <a:pPr marL="0" marR="0" lvl="0" indent="0" algn="l" defTabSz="912847" rtl="0" eaLnBrk="1" fontAlgn="auto" latinLnBrk="0" hangingPunct="1">
              <a:lnSpc>
                <a:spcPct val="15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endParaRPr>
          </a:p>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If you’re a free or paid member, log into You Exec first for a better download experience.</a:t>
            </a:r>
          </a:p>
        </p:txBody>
      </p:sp>
    </p:spTree>
    <p:extLst>
      <p:ext uri="{BB962C8B-B14F-4D97-AF65-F5344CB8AC3E}">
        <p14:creationId xmlns:p14="http://schemas.microsoft.com/office/powerpoint/2010/main" val="164888773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137582-D7BC-45B5-A716-FA439337F40E}"/>
              </a:ext>
            </a:extLst>
          </p:cNvPr>
          <p:cNvSpPr txBox="1"/>
          <p:nvPr/>
        </p:nvSpPr>
        <p:spPr>
          <a:xfrm>
            <a:off x="3775493" y="486545"/>
            <a:ext cx="4641014" cy="553998"/>
          </a:xfrm>
          <a:prstGeom prst="rect">
            <a:avLst/>
          </a:prstGeom>
          <a:noFill/>
        </p:spPr>
        <p:txBody>
          <a:bodyPr wrap="none" rtlCol="0">
            <a:spAutoFit/>
          </a:bodyPr>
          <a:lstStyle/>
          <a:p>
            <a:pPr algn="ctr"/>
            <a:r>
              <a:rPr lang="en-US" sz="3000" dirty="0">
                <a:solidFill>
                  <a:schemeClr val="tx2">
                    <a:lumMod val="60000"/>
                    <a:lumOff val="40000"/>
                  </a:schemeClr>
                </a:solidFill>
                <a:latin typeface="Montserrat" panose="00000500000000000000" pitchFamily="50" charset="0"/>
              </a:rPr>
              <a:t>Half-year Budget Table</a:t>
            </a:r>
          </a:p>
        </p:txBody>
      </p:sp>
      <p:sp>
        <p:nvSpPr>
          <p:cNvPr id="35" name="Graphic 32">
            <a:extLst>
              <a:ext uri="{FF2B5EF4-FFF2-40B4-BE49-F238E27FC236}">
                <a16:creationId xmlns:a16="http://schemas.microsoft.com/office/drawing/2014/main" id="{3A73A31A-7B26-4204-A89C-EE5D6F533D47}"/>
              </a:ext>
            </a:extLst>
          </p:cNvPr>
          <p:cNvSpPr/>
          <p:nvPr/>
        </p:nvSpPr>
        <p:spPr>
          <a:xfrm>
            <a:off x="863600" y="1388252"/>
            <a:ext cx="10464800" cy="4913800"/>
          </a:xfrm>
          <a:custGeom>
            <a:avLst/>
            <a:gdLst>
              <a:gd name="connsiteX0" fmla="*/ 8137208 w 8134350"/>
              <a:gd name="connsiteY0" fmla="*/ 188690 h 3819525"/>
              <a:gd name="connsiteX1" fmla="*/ 8137112 w 8134350"/>
              <a:gd name="connsiteY1" fmla="*/ 192405 h 3819525"/>
              <a:gd name="connsiteX2" fmla="*/ 8137208 w 8134350"/>
              <a:gd name="connsiteY2" fmla="*/ 192405 h 3819525"/>
              <a:gd name="connsiteX3" fmla="*/ 8137208 w 8134350"/>
              <a:gd name="connsiteY3" fmla="*/ 3634073 h 3819525"/>
              <a:gd name="connsiteX4" fmla="*/ 7945184 w 8134350"/>
              <a:gd name="connsiteY4" fmla="*/ 3825812 h 3819525"/>
              <a:gd name="connsiteX5" fmla="*/ 192119 w 8134350"/>
              <a:gd name="connsiteY5" fmla="*/ 3825812 h 3819525"/>
              <a:gd name="connsiteX6" fmla="*/ 0 w 8134350"/>
              <a:gd name="connsiteY6" fmla="*/ 3634073 h 3819525"/>
              <a:gd name="connsiteX7" fmla="*/ 0 w 8134350"/>
              <a:gd name="connsiteY7" fmla="*/ 569214 h 3819525"/>
              <a:gd name="connsiteX8" fmla="*/ 192119 w 8134350"/>
              <a:gd name="connsiteY8" fmla="*/ 377381 h 3819525"/>
              <a:gd name="connsiteX9" fmla="*/ 1548956 w 8134350"/>
              <a:gd name="connsiteY9" fmla="*/ 377381 h 3819525"/>
              <a:gd name="connsiteX10" fmla="*/ 1741646 w 8134350"/>
              <a:gd name="connsiteY10" fmla="*/ 192405 h 3819525"/>
              <a:gd name="connsiteX11" fmla="*/ 1741646 w 8134350"/>
              <a:gd name="connsiteY11" fmla="*/ 188690 h 3819525"/>
              <a:gd name="connsiteX12" fmla="*/ 1930622 w 8134350"/>
              <a:gd name="connsiteY12" fmla="*/ 0 h 3819525"/>
              <a:gd name="connsiteX13" fmla="*/ 7948327 w 8134350"/>
              <a:gd name="connsiteY13" fmla="*/ 0 h 3819525"/>
              <a:gd name="connsiteX14" fmla="*/ 8137208 w 8134350"/>
              <a:gd name="connsiteY14" fmla="*/ 188690 h 3819525"/>
              <a:gd name="connsiteX15" fmla="*/ 8137208 w 8134350"/>
              <a:gd name="connsiteY15" fmla="*/ 188690 h 381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134350" h="3819525">
                <a:moveTo>
                  <a:pt x="8137208" y="188690"/>
                </a:moveTo>
                <a:cubicBezTo>
                  <a:pt x="8137208" y="189929"/>
                  <a:pt x="8137208" y="191167"/>
                  <a:pt x="8137112" y="192405"/>
                </a:cubicBezTo>
                <a:lnTo>
                  <a:pt x="8137208" y="192405"/>
                </a:lnTo>
                <a:lnTo>
                  <a:pt x="8137208" y="3634073"/>
                </a:lnTo>
                <a:cubicBezTo>
                  <a:pt x="8137208" y="3739991"/>
                  <a:pt x="8051293" y="3825812"/>
                  <a:pt x="7945184" y="3825812"/>
                </a:cubicBezTo>
                <a:lnTo>
                  <a:pt x="192119" y="3825812"/>
                </a:lnTo>
                <a:cubicBezTo>
                  <a:pt x="86011" y="3825812"/>
                  <a:pt x="0" y="3739991"/>
                  <a:pt x="0" y="3634073"/>
                </a:cubicBezTo>
                <a:lnTo>
                  <a:pt x="0" y="569214"/>
                </a:lnTo>
                <a:cubicBezTo>
                  <a:pt x="0" y="463296"/>
                  <a:pt x="86011" y="377381"/>
                  <a:pt x="192119" y="377381"/>
                </a:cubicBezTo>
                <a:lnTo>
                  <a:pt x="1548956" y="377381"/>
                </a:lnTo>
                <a:cubicBezTo>
                  <a:pt x="1655350" y="377381"/>
                  <a:pt x="1741646" y="294608"/>
                  <a:pt x="1741646" y="192405"/>
                </a:cubicBezTo>
                <a:cubicBezTo>
                  <a:pt x="1741646" y="192405"/>
                  <a:pt x="1741646" y="192405"/>
                  <a:pt x="1741646" y="188690"/>
                </a:cubicBezTo>
                <a:cubicBezTo>
                  <a:pt x="1741646" y="84487"/>
                  <a:pt x="1826228" y="0"/>
                  <a:pt x="1930622" y="0"/>
                </a:cubicBezTo>
                <a:lnTo>
                  <a:pt x="7948327" y="0"/>
                </a:lnTo>
                <a:cubicBezTo>
                  <a:pt x="8052626" y="0"/>
                  <a:pt x="8137303" y="84487"/>
                  <a:pt x="8137208" y="188690"/>
                </a:cubicBezTo>
                <a:lnTo>
                  <a:pt x="8137208" y="188690"/>
                </a:lnTo>
                <a:close/>
              </a:path>
            </a:pathLst>
          </a:custGeom>
          <a:gradFill>
            <a:gsLst>
              <a:gs pos="9000">
                <a:schemeClr val="accent1"/>
              </a:gs>
              <a:gs pos="10000">
                <a:schemeClr val="bg1">
                  <a:alpha val="85000"/>
                </a:schemeClr>
              </a:gs>
            </a:gsLst>
            <a:lin ang="5400000" scaled="1"/>
          </a:gradFill>
          <a:ln w="3175" cap="flat">
            <a:noFill/>
            <a:prstDash val="solid"/>
            <a:miter/>
          </a:ln>
          <a:effectLst>
            <a:outerShdw blurRad="139700" dist="38100" dir="2700000" algn="tl" rotWithShape="0">
              <a:schemeClr val="accent1">
                <a:lumMod val="50000"/>
                <a:alpha val="10000"/>
              </a:schemeClr>
            </a:outerShdw>
          </a:effectLst>
        </p:spPr>
        <p:txBody>
          <a:bodyPr rtlCol="0" anchor="ctr"/>
          <a:lstStyle/>
          <a:p>
            <a:endParaRPr lang="en-US"/>
          </a:p>
        </p:txBody>
      </p:sp>
      <p:grpSp>
        <p:nvGrpSpPr>
          <p:cNvPr id="53" name="Group 52">
            <a:extLst>
              <a:ext uri="{FF2B5EF4-FFF2-40B4-BE49-F238E27FC236}">
                <a16:creationId xmlns:a16="http://schemas.microsoft.com/office/drawing/2014/main" id="{E95FC6FA-AE34-4DA6-99C6-53BD6B3E0713}"/>
              </a:ext>
            </a:extLst>
          </p:cNvPr>
          <p:cNvGrpSpPr/>
          <p:nvPr/>
        </p:nvGrpSpPr>
        <p:grpSpPr>
          <a:xfrm>
            <a:off x="3114626" y="2129565"/>
            <a:ext cx="6844816" cy="3905476"/>
            <a:chOff x="3276600" y="1040543"/>
            <a:chExt cx="6472945" cy="5179282"/>
          </a:xfrm>
        </p:grpSpPr>
        <p:cxnSp>
          <p:nvCxnSpPr>
            <p:cNvPr id="37" name="Straight Connector 36">
              <a:extLst>
                <a:ext uri="{FF2B5EF4-FFF2-40B4-BE49-F238E27FC236}">
                  <a16:creationId xmlns:a16="http://schemas.microsoft.com/office/drawing/2014/main" id="{2BF57EFB-E026-418C-B57A-E1E36F397287}"/>
                </a:ext>
              </a:extLst>
            </p:cNvPr>
            <p:cNvCxnSpPr/>
            <p:nvPr/>
          </p:nvCxnSpPr>
          <p:spPr>
            <a:xfrm>
              <a:off x="3276600" y="1040543"/>
              <a:ext cx="0" cy="5179282"/>
            </a:xfrm>
            <a:prstGeom prst="line">
              <a:avLst/>
            </a:prstGeom>
            <a:ln w="25400" cap="rnd">
              <a:solidFill>
                <a:schemeClr val="accent6">
                  <a:lumMod val="9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F1B6398-22E7-4945-9028-2E1F492BACE7}"/>
                </a:ext>
              </a:extLst>
            </p:cNvPr>
            <p:cNvCxnSpPr/>
            <p:nvPr/>
          </p:nvCxnSpPr>
          <p:spPr>
            <a:xfrm>
              <a:off x="4571189" y="1040543"/>
              <a:ext cx="0" cy="5179282"/>
            </a:xfrm>
            <a:prstGeom prst="line">
              <a:avLst/>
            </a:prstGeom>
            <a:ln w="25400" cap="rnd">
              <a:solidFill>
                <a:schemeClr val="accent6">
                  <a:lumMod val="9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C4BB3A6-A175-4D35-9A09-8C5FA3840BB0}"/>
                </a:ext>
              </a:extLst>
            </p:cNvPr>
            <p:cNvCxnSpPr/>
            <p:nvPr/>
          </p:nvCxnSpPr>
          <p:spPr>
            <a:xfrm>
              <a:off x="5865778" y="1040543"/>
              <a:ext cx="0" cy="5179282"/>
            </a:xfrm>
            <a:prstGeom prst="line">
              <a:avLst/>
            </a:prstGeom>
            <a:ln w="25400" cap="rnd">
              <a:solidFill>
                <a:schemeClr val="accent6">
                  <a:lumMod val="9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4C528C3-104A-4B77-B63F-792B2E926C14}"/>
                </a:ext>
              </a:extLst>
            </p:cNvPr>
            <p:cNvCxnSpPr/>
            <p:nvPr/>
          </p:nvCxnSpPr>
          <p:spPr>
            <a:xfrm>
              <a:off x="7160367" y="1040543"/>
              <a:ext cx="0" cy="5179282"/>
            </a:xfrm>
            <a:prstGeom prst="line">
              <a:avLst/>
            </a:prstGeom>
            <a:ln w="25400" cap="rnd">
              <a:solidFill>
                <a:schemeClr val="accent6">
                  <a:lumMod val="9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A59CD12-D221-4798-928A-5B3937FB9507}"/>
                </a:ext>
              </a:extLst>
            </p:cNvPr>
            <p:cNvCxnSpPr/>
            <p:nvPr/>
          </p:nvCxnSpPr>
          <p:spPr>
            <a:xfrm>
              <a:off x="8454956" y="1040543"/>
              <a:ext cx="0" cy="5179282"/>
            </a:xfrm>
            <a:prstGeom prst="line">
              <a:avLst/>
            </a:prstGeom>
            <a:ln w="25400" cap="rnd">
              <a:solidFill>
                <a:schemeClr val="accent6">
                  <a:lumMod val="9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EF05D3D-C778-4A5C-BB8B-AFBA12397D45}"/>
                </a:ext>
              </a:extLst>
            </p:cNvPr>
            <p:cNvCxnSpPr/>
            <p:nvPr/>
          </p:nvCxnSpPr>
          <p:spPr>
            <a:xfrm>
              <a:off x="9749545" y="1040543"/>
              <a:ext cx="0" cy="5179282"/>
            </a:xfrm>
            <a:prstGeom prst="line">
              <a:avLst/>
            </a:prstGeom>
            <a:ln w="25400" cap="rnd">
              <a:solidFill>
                <a:schemeClr val="accent6">
                  <a:lumMod val="90000"/>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04680764-1DC6-4006-86EE-4412E7A275C9}"/>
              </a:ext>
            </a:extLst>
          </p:cNvPr>
          <p:cNvGrpSpPr/>
          <p:nvPr/>
        </p:nvGrpSpPr>
        <p:grpSpPr>
          <a:xfrm>
            <a:off x="3362451" y="1478945"/>
            <a:ext cx="7586758" cy="292913"/>
            <a:chOff x="3510961" y="1634560"/>
            <a:chExt cx="7174579" cy="276999"/>
          </a:xfrm>
        </p:grpSpPr>
        <p:sp>
          <p:nvSpPr>
            <p:cNvPr id="38" name="TextBox 37">
              <a:extLst>
                <a:ext uri="{FF2B5EF4-FFF2-40B4-BE49-F238E27FC236}">
                  <a16:creationId xmlns:a16="http://schemas.microsoft.com/office/drawing/2014/main" id="{68DAE521-FCE1-47D9-B4D9-9F7B586DB516}"/>
                </a:ext>
              </a:extLst>
            </p:cNvPr>
            <p:cNvSpPr txBox="1"/>
            <p:nvPr/>
          </p:nvSpPr>
          <p:spPr>
            <a:xfrm>
              <a:off x="3510961" y="1634560"/>
              <a:ext cx="825867" cy="276999"/>
            </a:xfrm>
            <a:prstGeom prst="rect">
              <a:avLst/>
            </a:prstGeom>
            <a:noFill/>
          </p:spPr>
          <p:txBody>
            <a:bodyPr wrap="none" rtlCol="0" anchor="ctr" anchorCtr="0">
              <a:spAutoFit/>
            </a:bodyPr>
            <a:lstStyle/>
            <a:p>
              <a:pPr algn="ctr"/>
              <a:r>
                <a:rPr lang="en-US" sz="1200" b="1" dirty="0">
                  <a:solidFill>
                    <a:schemeClr val="bg1"/>
                  </a:solidFill>
                  <a:latin typeface="Montserrat" panose="00000500000000000000" pitchFamily="50" charset="0"/>
                </a:rPr>
                <a:t>January</a:t>
              </a:r>
            </a:p>
          </p:txBody>
        </p:sp>
        <p:sp>
          <p:nvSpPr>
            <p:cNvPr id="46" name="TextBox 45">
              <a:extLst>
                <a:ext uri="{FF2B5EF4-FFF2-40B4-BE49-F238E27FC236}">
                  <a16:creationId xmlns:a16="http://schemas.microsoft.com/office/drawing/2014/main" id="{61EF7664-CC03-4B4A-9688-D44D2931C967}"/>
                </a:ext>
              </a:extLst>
            </p:cNvPr>
            <p:cNvSpPr txBox="1"/>
            <p:nvPr/>
          </p:nvSpPr>
          <p:spPr>
            <a:xfrm>
              <a:off x="4763871" y="1634560"/>
              <a:ext cx="909223" cy="276999"/>
            </a:xfrm>
            <a:prstGeom prst="rect">
              <a:avLst/>
            </a:prstGeom>
            <a:noFill/>
          </p:spPr>
          <p:txBody>
            <a:bodyPr wrap="none" rtlCol="0" anchor="ctr" anchorCtr="0">
              <a:spAutoFit/>
            </a:bodyPr>
            <a:lstStyle/>
            <a:p>
              <a:pPr algn="ctr"/>
              <a:r>
                <a:rPr lang="en-US" sz="1200" b="1" dirty="0">
                  <a:solidFill>
                    <a:schemeClr val="bg1"/>
                  </a:solidFill>
                  <a:latin typeface="Montserrat" panose="00000500000000000000" pitchFamily="50" charset="0"/>
                </a:rPr>
                <a:t>February</a:t>
              </a:r>
            </a:p>
          </p:txBody>
        </p:sp>
        <p:sp>
          <p:nvSpPr>
            <p:cNvPr id="47" name="TextBox 46">
              <a:extLst>
                <a:ext uri="{FF2B5EF4-FFF2-40B4-BE49-F238E27FC236}">
                  <a16:creationId xmlns:a16="http://schemas.microsoft.com/office/drawing/2014/main" id="{295029A6-1BFB-430E-8DBB-71C7216DEDA8}"/>
                </a:ext>
              </a:extLst>
            </p:cNvPr>
            <p:cNvSpPr txBox="1"/>
            <p:nvPr/>
          </p:nvSpPr>
          <p:spPr>
            <a:xfrm>
              <a:off x="6168265" y="1634560"/>
              <a:ext cx="689612" cy="276999"/>
            </a:xfrm>
            <a:prstGeom prst="rect">
              <a:avLst/>
            </a:prstGeom>
            <a:noFill/>
          </p:spPr>
          <p:txBody>
            <a:bodyPr wrap="none" rtlCol="0" anchor="ctr" anchorCtr="0">
              <a:spAutoFit/>
            </a:bodyPr>
            <a:lstStyle/>
            <a:p>
              <a:pPr algn="ctr"/>
              <a:r>
                <a:rPr lang="en-US" sz="1200" b="1" dirty="0">
                  <a:solidFill>
                    <a:schemeClr val="bg1"/>
                  </a:solidFill>
                  <a:latin typeface="Montserrat" panose="00000500000000000000" pitchFamily="50" charset="0"/>
                </a:rPr>
                <a:t>March</a:t>
              </a:r>
            </a:p>
          </p:txBody>
        </p:sp>
        <p:sp>
          <p:nvSpPr>
            <p:cNvPr id="48" name="TextBox 47">
              <a:extLst>
                <a:ext uri="{FF2B5EF4-FFF2-40B4-BE49-F238E27FC236}">
                  <a16:creationId xmlns:a16="http://schemas.microsoft.com/office/drawing/2014/main" id="{F72D3B0F-9538-47F5-95C1-73ECBF361D7B}"/>
                </a:ext>
              </a:extLst>
            </p:cNvPr>
            <p:cNvSpPr txBox="1"/>
            <p:nvPr/>
          </p:nvSpPr>
          <p:spPr>
            <a:xfrm>
              <a:off x="7523769" y="1634560"/>
              <a:ext cx="567784" cy="276999"/>
            </a:xfrm>
            <a:prstGeom prst="rect">
              <a:avLst/>
            </a:prstGeom>
            <a:noFill/>
          </p:spPr>
          <p:txBody>
            <a:bodyPr wrap="none" rtlCol="0" anchor="ctr" anchorCtr="0">
              <a:spAutoFit/>
            </a:bodyPr>
            <a:lstStyle/>
            <a:p>
              <a:pPr algn="ctr"/>
              <a:r>
                <a:rPr lang="en-US" sz="1200" b="1" dirty="0">
                  <a:solidFill>
                    <a:schemeClr val="bg1"/>
                  </a:solidFill>
                  <a:latin typeface="Montserrat" panose="00000500000000000000" pitchFamily="50" charset="0"/>
                </a:rPr>
                <a:t>April</a:t>
              </a:r>
            </a:p>
          </p:txBody>
        </p:sp>
        <p:sp>
          <p:nvSpPr>
            <p:cNvPr id="49" name="TextBox 48">
              <a:extLst>
                <a:ext uri="{FF2B5EF4-FFF2-40B4-BE49-F238E27FC236}">
                  <a16:creationId xmlns:a16="http://schemas.microsoft.com/office/drawing/2014/main" id="{10188CBD-4BAF-4637-A568-02B9D4189B14}"/>
                </a:ext>
              </a:extLst>
            </p:cNvPr>
            <p:cNvSpPr txBox="1"/>
            <p:nvPr/>
          </p:nvSpPr>
          <p:spPr>
            <a:xfrm>
              <a:off x="8843204" y="1634560"/>
              <a:ext cx="518092" cy="276999"/>
            </a:xfrm>
            <a:prstGeom prst="rect">
              <a:avLst/>
            </a:prstGeom>
            <a:noFill/>
          </p:spPr>
          <p:txBody>
            <a:bodyPr wrap="none" rtlCol="0" anchor="ctr" anchorCtr="0">
              <a:spAutoFit/>
            </a:bodyPr>
            <a:lstStyle/>
            <a:p>
              <a:pPr algn="ctr"/>
              <a:r>
                <a:rPr lang="en-US" sz="1200" b="1" dirty="0">
                  <a:solidFill>
                    <a:schemeClr val="bg1"/>
                  </a:solidFill>
                  <a:latin typeface="Montserrat" panose="00000500000000000000" pitchFamily="50" charset="0"/>
                </a:rPr>
                <a:t>May</a:t>
              </a:r>
            </a:p>
          </p:txBody>
        </p:sp>
        <p:sp>
          <p:nvSpPr>
            <p:cNvPr id="50" name="TextBox 49">
              <a:extLst>
                <a:ext uri="{FF2B5EF4-FFF2-40B4-BE49-F238E27FC236}">
                  <a16:creationId xmlns:a16="http://schemas.microsoft.com/office/drawing/2014/main" id="{D17472B7-5EE2-4519-A407-A65EE10647E1}"/>
                </a:ext>
              </a:extLst>
            </p:cNvPr>
            <p:cNvSpPr txBox="1"/>
            <p:nvPr/>
          </p:nvSpPr>
          <p:spPr>
            <a:xfrm>
              <a:off x="10108138" y="1634560"/>
              <a:ext cx="577402" cy="276999"/>
            </a:xfrm>
            <a:prstGeom prst="rect">
              <a:avLst/>
            </a:prstGeom>
            <a:noFill/>
          </p:spPr>
          <p:txBody>
            <a:bodyPr wrap="none" rtlCol="0" anchor="ctr" anchorCtr="0">
              <a:spAutoFit/>
            </a:bodyPr>
            <a:lstStyle/>
            <a:p>
              <a:pPr algn="ctr"/>
              <a:r>
                <a:rPr lang="en-US" sz="1200" b="1" dirty="0">
                  <a:solidFill>
                    <a:schemeClr val="bg1"/>
                  </a:solidFill>
                  <a:latin typeface="Montserrat" panose="00000500000000000000" pitchFamily="50" charset="0"/>
                </a:rPr>
                <a:t>June</a:t>
              </a:r>
            </a:p>
          </p:txBody>
        </p:sp>
      </p:grpSp>
      <p:graphicFrame>
        <p:nvGraphicFramePr>
          <p:cNvPr id="54" name="Table 53">
            <a:extLst>
              <a:ext uri="{FF2B5EF4-FFF2-40B4-BE49-F238E27FC236}">
                <a16:creationId xmlns:a16="http://schemas.microsoft.com/office/drawing/2014/main" id="{1DECBCD5-5A1D-4172-A8C7-B9FEFD6A1E0B}"/>
              </a:ext>
            </a:extLst>
          </p:cNvPr>
          <p:cNvGraphicFramePr>
            <a:graphicFrameLocks noGrp="1"/>
          </p:cNvGraphicFramePr>
          <p:nvPr/>
        </p:nvGraphicFramePr>
        <p:xfrm>
          <a:off x="863589" y="2103786"/>
          <a:ext cx="10464827" cy="3931254"/>
        </p:xfrm>
        <a:graphic>
          <a:graphicData uri="http://schemas.openxmlformats.org/drawingml/2006/table">
            <a:tbl>
              <a:tblPr/>
              <a:tblGrid>
                <a:gridCol w="2257745">
                  <a:extLst>
                    <a:ext uri="{9D8B030D-6E8A-4147-A177-3AD203B41FA5}">
                      <a16:colId xmlns:a16="http://schemas.microsoft.com/office/drawing/2014/main" val="407341195"/>
                    </a:ext>
                  </a:extLst>
                </a:gridCol>
                <a:gridCol w="1367847">
                  <a:extLst>
                    <a:ext uri="{9D8B030D-6E8A-4147-A177-3AD203B41FA5}">
                      <a16:colId xmlns:a16="http://schemas.microsoft.com/office/drawing/2014/main" val="1216877061"/>
                    </a:ext>
                  </a:extLst>
                </a:gridCol>
                <a:gridCol w="1367847">
                  <a:extLst>
                    <a:ext uri="{9D8B030D-6E8A-4147-A177-3AD203B41FA5}">
                      <a16:colId xmlns:a16="http://schemas.microsoft.com/office/drawing/2014/main" val="1729453821"/>
                    </a:ext>
                  </a:extLst>
                </a:gridCol>
                <a:gridCol w="1367847">
                  <a:extLst>
                    <a:ext uri="{9D8B030D-6E8A-4147-A177-3AD203B41FA5}">
                      <a16:colId xmlns:a16="http://schemas.microsoft.com/office/drawing/2014/main" val="3801636961"/>
                    </a:ext>
                  </a:extLst>
                </a:gridCol>
                <a:gridCol w="1367847">
                  <a:extLst>
                    <a:ext uri="{9D8B030D-6E8A-4147-A177-3AD203B41FA5}">
                      <a16:colId xmlns:a16="http://schemas.microsoft.com/office/drawing/2014/main" val="4128117908"/>
                    </a:ext>
                  </a:extLst>
                </a:gridCol>
                <a:gridCol w="1367847">
                  <a:extLst>
                    <a:ext uri="{9D8B030D-6E8A-4147-A177-3AD203B41FA5}">
                      <a16:colId xmlns:a16="http://schemas.microsoft.com/office/drawing/2014/main" val="322972640"/>
                    </a:ext>
                  </a:extLst>
                </a:gridCol>
                <a:gridCol w="1367847">
                  <a:extLst>
                    <a:ext uri="{9D8B030D-6E8A-4147-A177-3AD203B41FA5}">
                      <a16:colId xmlns:a16="http://schemas.microsoft.com/office/drawing/2014/main" val="1082929460"/>
                    </a:ext>
                  </a:extLst>
                </a:gridCol>
              </a:tblGrid>
              <a:tr h="436806">
                <a:tc>
                  <a:txBody>
                    <a:bodyPr/>
                    <a:lstStyle/>
                    <a:p>
                      <a:pPr fontAlgn="t"/>
                      <a:r>
                        <a:rPr lang="en-US" sz="1100" dirty="0">
                          <a:effectLst/>
                          <a:latin typeface="Montserrat" panose="00000500000000000000" pitchFamily="50" charset="0"/>
                        </a:rPr>
                        <a:t>Social media marketing</a:t>
                      </a:r>
                    </a:p>
                  </a:txBody>
                  <a:tcPr marL="274320" marR="71896" marT="35948"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dirty="0">
                          <a:effectLst/>
                          <a:latin typeface="Montserrat" panose="00000500000000000000" pitchFamily="50" charset="0"/>
                        </a:rPr>
                        <a:t>$12,670</a:t>
                      </a:r>
                    </a:p>
                  </a:txBody>
                  <a:tcPr marL="71896" marR="71896" marT="35948"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dirty="0">
                          <a:effectLst/>
                          <a:latin typeface="Montserrat" panose="00000500000000000000" pitchFamily="50" charset="0"/>
                        </a:rPr>
                        <a:t>$11,087</a:t>
                      </a:r>
                    </a:p>
                  </a:txBody>
                  <a:tcPr marL="71896" marR="71896" marT="35948"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dirty="0">
                          <a:effectLst/>
                          <a:latin typeface="Montserrat" panose="00000500000000000000" pitchFamily="50" charset="0"/>
                        </a:rPr>
                        <a:t>-</a:t>
                      </a:r>
                    </a:p>
                  </a:txBody>
                  <a:tcPr marL="71896" marR="71896" marT="35948"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dirty="0">
                          <a:effectLst/>
                          <a:latin typeface="Montserrat" panose="00000500000000000000" pitchFamily="50" charset="0"/>
                        </a:rPr>
                        <a:t>-</a:t>
                      </a:r>
                    </a:p>
                  </a:txBody>
                  <a:tcPr marL="71896" marR="71896" marT="35948"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dirty="0">
                          <a:effectLst/>
                          <a:latin typeface="Montserrat" panose="00000500000000000000" pitchFamily="50" charset="0"/>
                        </a:rPr>
                        <a:t>-</a:t>
                      </a:r>
                    </a:p>
                  </a:txBody>
                  <a:tcPr marL="71896" marR="71896" marT="35948"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dirty="0">
                          <a:effectLst/>
                          <a:latin typeface="Montserrat" panose="00000500000000000000" pitchFamily="50" charset="0"/>
                        </a:rPr>
                        <a:t>$25,600</a:t>
                      </a:r>
                    </a:p>
                  </a:txBody>
                  <a:tcPr marL="71896" marR="71896" marT="35948"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2635138"/>
                  </a:ext>
                </a:extLst>
              </a:tr>
              <a:tr h="436806">
                <a:tc>
                  <a:txBody>
                    <a:bodyPr/>
                    <a:lstStyle/>
                    <a:p>
                      <a:pPr fontAlgn="t"/>
                      <a:r>
                        <a:rPr lang="en-US" sz="1100" dirty="0">
                          <a:effectLst/>
                          <a:latin typeface="Montserrat" panose="00000500000000000000" pitchFamily="50" charset="0"/>
                        </a:rPr>
                        <a:t>Content marketing</a:t>
                      </a:r>
                    </a:p>
                  </a:txBody>
                  <a:tcPr marL="274320" marR="71896" marT="35948"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dirty="0">
                          <a:effectLst/>
                          <a:latin typeface="Montserrat" panose="00000500000000000000" pitchFamily="50" charset="0"/>
                        </a:rPr>
                        <a:t>$83</a:t>
                      </a:r>
                    </a:p>
                  </a:txBody>
                  <a:tcPr marL="71896" marR="71896" marT="35948"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dirty="0">
                          <a:effectLst/>
                          <a:latin typeface="Montserrat" panose="00000500000000000000" pitchFamily="50" charset="0"/>
                        </a:rPr>
                        <a:t>-</a:t>
                      </a:r>
                    </a:p>
                  </a:txBody>
                  <a:tcPr marL="71896" marR="71896" marT="35948"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dirty="0">
                          <a:effectLst/>
                          <a:latin typeface="Montserrat" panose="00000500000000000000" pitchFamily="50" charset="0"/>
                        </a:rPr>
                        <a:t>$11,900</a:t>
                      </a:r>
                    </a:p>
                  </a:txBody>
                  <a:tcPr marL="71896" marR="71896" marT="35948"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dirty="0">
                          <a:effectLst/>
                          <a:latin typeface="Montserrat" panose="00000500000000000000" pitchFamily="50" charset="0"/>
                        </a:rPr>
                        <a:t>$13,780</a:t>
                      </a:r>
                    </a:p>
                  </a:txBody>
                  <a:tcPr marL="71896" marR="71896" marT="35948"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a:effectLst/>
                          <a:latin typeface="Montserrat" panose="00000500000000000000" pitchFamily="50" charset="0"/>
                        </a:rPr>
                        <a:t>-</a:t>
                      </a:r>
                    </a:p>
                  </a:txBody>
                  <a:tcPr marL="71896" marR="71896" marT="35948"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dirty="0">
                          <a:effectLst/>
                          <a:latin typeface="Montserrat" panose="00000500000000000000" pitchFamily="50" charset="0"/>
                        </a:rPr>
                        <a:t>$11,023</a:t>
                      </a:r>
                    </a:p>
                  </a:txBody>
                  <a:tcPr marL="71896" marR="71896" marT="35948"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7844471"/>
                  </a:ext>
                </a:extLst>
              </a:tr>
              <a:tr h="436806">
                <a:tc>
                  <a:txBody>
                    <a:bodyPr/>
                    <a:lstStyle/>
                    <a:p>
                      <a:pPr fontAlgn="t"/>
                      <a:r>
                        <a:rPr lang="en-US" sz="1100" dirty="0">
                          <a:effectLst/>
                          <a:latin typeface="Montserrat" panose="00000500000000000000" pitchFamily="50" charset="0"/>
                        </a:rPr>
                        <a:t>Personalization</a:t>
                      </a:r>
                    </a:p>
                  </a:txBody>
                  <a:tcPr marL="274320" marR="71896" marT="35948"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dirty="0">
                          <a:effectLst/>
                          <a:latin typeface="Montserrat" panose="00000500000000000000" pitchFamily="50" charset="0"/>
                        </a:rPr>
                        <a:t>$250</a:t>
                      </a:r>
                    </a:p>
                  </a:txBody>
                  <a:tcPr marL="71896" marR="71896" marT="35948"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dirty="0">
                          <a:effectLst/>
                          <a:latin typeface="Montserrat" panose="00000500000000000000" pitchFamily="50" charset="0"/>
                        </a:rPr>
                        <a:t>$13,780</a:t>
                      </a:r>
                    </a:p>
                  </a:txBody>
                  <a:tcPr marL="71896" marR="71896" marT="35948"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a:effectLst/>
                          <a:latin typeface="Montserrat" panose="00000500000000000000" pitchFamily="50" charset="0"/>
                        </a:rPr>
                        <a:t>-</a:t>
                      </a:r>
                    </a:p>
                  </a:txBody>
                  <a:tcPr marL="71896" marR="71896" marT="35948"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dirty="0">
                          <a:effectLst/>
                          <a:latin typeface="Montserrat" panose="00000500000000000000" pitchFamily="50" charset="0"/>
                        </a:rPr>
                        <a:t>$92</a:t>
                      </a:r>
                    </a:p>
                  </a:txBody>
                  <a:tcPr marL="71896" marR="71896" marT="35948"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dirty="0">
                          <a:effectLst/>
                          <a:latin typeface="Montserrat" panose="00000500000000000000" pitchFamily="50" charset="0"/>
                        </a:rPr>
                        <a:t>$13,900</a:t>
                      </a:r>
                    </a:p>
                  </a:txBody>
                  <a:tcPr marL="71896" marR="71896" marT="35948"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a:effectLst/>
                          <a:latin typeface="Montserrat" panose="00000500000000000000" pitchFamily="50" charset="0"/>
                        </a:rPr>
                        <a:t>-</a:t>
                      </a:r>
                    </a:p>
                  </a:txBody>
                  <a:tcPr marL="71896" marR="71896" marT="35948"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6318959"/>
                  </a:ext>
                </a:extLst>
              </a:tr>
              <a:tr h="436806">
                <a:tc>
                  <a:txBody>
                    <a:bodyPr/>
                    <a:lstStyle/>
                    <a:p>
                      <a:pPr fontAlgn="t"/>
                      <a:r>
                        <a:rPr lang="en-US" sz="1100" dirty="0">
                          <a:effectLst/>
                          <a:latin typeface="Montserrat" panose="00000500000000000000" pitchFamily="50" charset="0"/>
                        </a:rPr>
                        <a:t>Video advertising</a:t>
                      </a:r>
                    </a:p>
                  </a:txBody>
                  <a:tcPr marL="274320" marR="71896" marT="35948"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dirty="0">
                          <a:effectLst/>
                          <a:latin typeface="Montserrat" panose="00000500000000000000" pitchFamily="50" charset="0"/>
                        </a:rPr>
                        <a:t>$14,500</a:t>
                      </a:r>
                    </a:p>
                  </a:txBody>
                  <a:tcPr marL="71896" marR="71896" marT="35948"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dirty="0">
                          <a:effectLst/>
                          <a:latin typeface="Montserrat" panose="00000500000000000000" pitchFamily="50" charset="0"/>
                        </a:rPr>
                        <a:t>-</a:t>
                      </a:r>
                    </a:p>
                  </a:txBody>
                  <a:tcPr marL="71896" marR="71896" marT="35948"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a:effectLst/>
                          <a:latin typeface="Montserrat" panose="00000500000000000000" pitchFamily="50" charset="0"/>
                        </a:rPr>
                        <a:t>-</a:t>
                      </a:r>
                    </a:p>
                  </a:txBody>
                  <a:tcPr marL="71896" marR="71896" marT="35948"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a:effectLst/>
                          <a:latin typeface="Montserrat" panose="00000500000000000000" pitchFamily="50" charset="0"/>
                        </a:rPr>
                        <a:t>-</a:t>
                      </a:r>
                    </a:p>
                  </a:txBody>
                  <a:tcPr marL="71896" marR="71896" marT="35948"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US" sz="1100">
                        <a:effectLst/>
                        <a:latin typeface="Montserrat" panose="00000500000000000000" pitchFamily="50" charset="0"/>
                      </a:endParaRPr>
                    </a:p>
                  </a:txBody>
                  <a:tcPr marL="71896" marR="71896" marT="35948"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dirty="0">
                          <a:effectLst/>
                          <a:latin typeface="Montserrat" panose="00000500000000000000" pitchFamily="50" charset="0"/>
                        </a:rPr>
                        <a:t>$13,780</a:t>
                      </a:r>
                    </a:p>
                  </a:txBody>
                  <a:tcPr marL="71896" marR="71896" marT="35948"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5681988"/>
                  </a:ext>
                </a:extLst>
              </a:tr>
              <a:tr h="436806">
                <a:tc>
                  <a:txBody>
                    <a:bodyPr/>
                    <a:lstStyle/>
                    <a:p>
                      <a:pPr fontAlgn="t"/>
                      <a:r>
                        <a:rPr lang="en-US" sz="1100" dirty="0">
                          <a:effectLst/>
                          <a:latin typeface="Montserrat" panose="00000500000000000000" pitchFamily="50" charset="0"/>
                        </a:rPr>
                        <a:t>Lead generation</a:t>
                      </a:r>
                    </a:p>
                  </a:txBody>
                  <a:tcPr marL="274320" marR="71896" marT="35948"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dirty="0">
                          <a:effectLst/>
                          <a:latin typeface="Montserrat" panose="00000500000000000000" pitchFamily="50" charset="0"/>
                        </a:rPr>
                        <a:t>-</a:t>
                      </a:r>
                    </a:p>
                  </a:txBody>
                  <a:tcPr marL="71896" marR="71896" marT="35948"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dirty="0">
                          <a:effectLst/>
                          <a:latin typeface="Montserrat" panose="00000500000000000000" pitchFamily="50" charset="0"/>
                        </a:rPr>
                        <a:t>-</a:t>
                      </a:r>
                    </a:p>
                  </a:txBody>
                  <a:tcPr marL="71896" marR="71896" marT="35948"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dirty="0">
                          <a:effectLst/>
                          <a:latin typeface="Montserrat" panose="00000500000000000000" pitchFamily="50" charset="0"/>
                        </a:rPr>
                        <a:t>$99,890</a:t>
                      </a:r>
                    </a:p>
                  </a:txBody>
                  <a:tcPr marL="71896" marR="71896" marT="35948"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dirty="0">
                          <a:effectLst/>
                          <a:latin typeface="Montserrat" panose="00000500000000000000" pitchFamily="50" charset="0"/>
                        </a:rPr>
                        <a:t>$3,450</a:t>
                      </a:r>
                    </a:p>
                  </a:txBody>
                  <a:tcPr marL="71896" marR="71896" marT="35948"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a:effectLst/>
                          <a:latin typeface="Montserrat" panose="00000500000000000000" pitchFamily="50" charset="0"/>
                        </a:rPr>
                        <a:t>-</a:t>
                      </a:r>
                    </a:p>
                  </a:txBody>
                  <a:tcPr marL="71896" marR="71896" marT="35948"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a:effectLst/>
                          <a:latin typeface="Montserrat" panose="00000500000000000000" pitchFamily="50" charset="0"/>
                        </a:rPr>
                        <a:t>-</a:t>
                      </a:r>
                    </a:p>
                  </a:txBody>
                  <a:tcPr marL="71896" marR="71896" marT="35948"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7181532"/>
                  </a:ext>
                </a:extLst>
              </a:tr>
              <a:tr h="436806">
                <a:tc>
                  <a:txBody>
                    <a:bodyPr/>
                    <a:lstStyle/>
                    <a:p>
                      <a:pPr fontAlgn="t"/>
                      <a:r>
                        <a:rPr lang="en-US" sz="1100" dirty="0">
                          <a:effectLst/>
                          <a:latin typeface="Montserrat" panose="00000500000000000000" pitchFamily="50" charset="0"/>
                        </a:rPr>
                        <a:t>Marketing analytics</a:t>
                      </a:r>
                    </a:p>
                  </a:txBody>
                  <a:tcPr marL="274320" marR="71896" marT="35948"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dirty="0">
                          <a:effectLst/>
                          <a:latin typeface="Montserrat" panose="00000500000000000000" pitchFamily="50" charset="0"/>
                        </a:rPr>
                        <a:t>$67,900</a:t>
                      </a:r>
                    </a:p>
                  </a:txBody>
                  <a:tcPr marL="71896" marR="71896" marT="35948"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dirty="0">
                          <a:effectLst/>
                          <a:latin typeface="Montserrat" panose="00000500000000000000" pitchFamily="50" charset="0"/>
                        </a:rPr>
                        <a:t>-</a:t>
                      </a:r>
                    </a:p>
                  </a:txBody>
                  <a:tcPr marL="71896" marR="71896" marT="35948"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dirty="0">
                          <a:effectLst/>
                          <a:latin typeface="Montserrat" panose="00000500000000000000" pitchFamily="50" charset="0"/>
                        </a:rPr>
                        <a:t>-</a:t>
                      </a:r>
                    </a:p>
                  </a:txBody>
                  <a:tcPr marL="71896" marR="71896" marT="35948"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dirty="0">
                          <a:effectLst/>
                          <a:latin typeface="Montserrat" panose="00000500000000000000" pitchFamily="50" charset="0"/>
                        </a:rPr>
                        <a:t>$120</a:t>
                      </a:r>
                    </a:p>
                  </a:txBody>
                  <a:tcPr marL="71896" marR="71896" marT="35948"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US" sz="1100">
                        <a:effectLst/>
                        <a:latin typeface="Montserrat" panose="00000500000000000000" pitchFamily="50" charset="0"/>
                      </a:endParaRPr>
                    </a:p>
                  </a:txBody>
                  <a:tcPr marL="71896" marR="71896" marT="35948"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dirty="0">
                          <a:effectLst/>
                          <a:latin typeface="Montserrat" panose="00000500000000000000" pitchFamily="50" charset="0"/>
                        </a:rPr>
                        <a:t>$43</a:t>
                      </a:r>
                    </a:p>
                  </a:txBody>
                  <a:tcPr marL="71896" marR="71896" marT="35948"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545905"/>
                  </a:ext>
                </a:extLst>
              </a:tr>
              <a:tr h="436806">
                <a:tc>
                  <a:txBody>
                    <a:bodyPr/>
                    <a:lstStyle/>
                    <a:p>
                      <a:pPr fontAlgn="t"/>
                      <a:r>
                        <a:rPr lang="en-US" sz="1100" dirty="0">
                          <a:effectLst/>
                          <a:latin typeface="Montserrat" panose="00000500000000000000" pitchFamily="50" charset="0"/>
                        </a:rPr>
                        <a:t>Mobile marketing</a:t>
                      </a:r>
                    </a:p>
                  </a:txBody>
                  <a:tcPr marL="274320" marR="71896" marT="35948"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dirty="0">
                          <a:effectLst/>
                          <a:latin typeface="Montserrat" panose="00000500000000000000" pitchFamily="50" charset="0"/>
                        </a:rPr>
                        <a:t>-</a:t>
                      </a:r>
                    </a:p>
                  </a:txBody>
                  <a:tcPr marL="71896" marR="71896" marT="35948"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dirty="0">
                          <a:effectLst/>
                          <a:latin typeface="Montserrat" panose="00000500000000000000" pitchFamily="50" charset="0"/>
                        </a:rPr>
                        <a:t>-</a:t>
                      </a:r>
                    </a:p>
                  </a:txBody>
                  <a:tcPr marL="71896" marR="71896" marT="35948"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dirty="0">
                          <a:effectLst/>
                          <a:latin typeface="Montserrat" panose="00000500000000000000" pitchFamily="50" charset="0"/>
                        </a:rPr>
                        <a:t>$9,990</a:t>
                      </a:r>
                    </a:p>
                  </a:txBody>
                  <a:tcPr marL="71896" marR="71896" marT="35948"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dirty="0">
                          <a:effectLst/>
                          <a:latin typeface="Montserrat" panose="00000500000000000000" pitchFamily="50" charset="0"/>
                        </a:rPr>
                        <a:t>-</a:t>
                      </a:r>
                    </a:p>
                  </a:txBody>
                  <a:tcPr marL="71896" marR="71896" marT="35948"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dirty="0">
                          <a:effectLst/>
                          <a:latin typeface="Montserrat" panose="00000500000000000000" pitchFamily="50" charset="0"/>
                        </a:rPr>
                        <a:t>-</a:t>
                      </a:r>
                    </a:p>
                  </a:txBody>
                  <a:tcPr marL="71896" marR="71896" marT="35948"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dirty="0">
                          <a:effectLst/>
                          <a:latin typeface="Montserrat" panose="00000500000000000000" pitchFamily="50" charset="0"/>
                        </a:rPr>
                        <a:t>-</a:t>
                      </a:r>
                    </a:p>
                  </a:txBody>
                  <a:tcPr marL="71896" marR="71896" marT="35948"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1177409"/>
                  </a:ext>
                </a:extLst>
              </a:tr>
              <a:tr h="436806">
                <a:tc>
                  <a:txBody>
                    <a:bodyPr/>
                    <a:lstStyle/>
                    <a:p>
                      <a:pPr fontAlgn="t"/>
                      <a:r>
                        <a:rPr lang="en-US" sz="1100" dirty="0">
                          <a:effectLst/>
                          <a:latin typeface="Montserrat" panose="00000500000000000000" pitchFamily="50" charset="0"/>
                        </a:rPr>
                        <a:t>Email marketing</a:t>
                      </a:r>
                    </a:p>
                  </a:txBody>
                  <a:tcPr marL="274320" marR="71896" marT="35948"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dirty="0">
                          <a:effectLst/>
                          <a:latin typeface="Montserrat" panose="00000500000000000000" pitchFamily="50" charset="0"/>
                        </a:rPr>
                        <a:t>$13,780</a:t>
                      </a:r>
                    </a:p>
                  </a:txBody>
                  <a:tcPr marL="71896" marR="71896" marT="35948"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dirty="0">
                          <a:effectLst/>
                          <a:latin typeface="Montserrat" panose="00000500000000000000" pitchFamily="50" charset="0"/>
                        </a:rPr>
                        <a:t>-</a:t>
                      </a:r>
                    </a:p>
                  </a:txBody>
                  <a:tcPr marL="71896" marR="71896" marT="35948"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dirty="0">
                          <a:effectLst/>
                          <a:latin typeface="Montserrat" panose="00000500000000000000" pitchFamily="50" charset="0"/>
                        </a:rPr>
                        <a:t>-</a:t>
                      </a:r>
                    </a:p>
                  </a:txBody>
                  <a:tcPr marL="71896" marR="71896" marT="35948"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dirty="0">
                          <a:effectLst/>
                          <a:latin typeface="Montserrat" panose="00000500000000000000" pitchFamily="50" charset="0"/>
                        </a:rPr>
                        <a:t>$25,780</a:t>
                      </a:r>
                    </a:p>
                  </a:txBody>
                  <a:tcPr marL="71896" marR="71896" marT="35948"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dirty="0">
                          <a:effectLst/>
                          <a:latin typeface="Montserrat" panose="00000500000000000000" pitchFamily="50" charset="0"/>
                        </a:rPr>
                        <a:t>-</a:t>
                      </a:r>
                    </a:p>
                  </a:txBody>
                  <a:tcPr marL="71896" marR="71896" marT="35948"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dirty="0">
                          <a:effectLst/>
                          <a:latin typeface="Montserrat" panose="00000500000000000000" pitchFamily="50" charset="0"/>
                        </a:rPr>
                        <a:t>-</a:t>
                      </a:r>
                    </a:p>
                  </a:txBody>
                  <a:tcPr marL="71896" marR="71896" marT="35948"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1788940"/>
                  </a:ext>
                </a:extLst>
              </a:tr>
              <a:tr h="436806">
                <a:tc>
                  <a:txBody>
                    <a:bodyPr/>
                    <a:lstStyle/>
                    <a:p>
                      <a:pPr fontAlgn="t"/>
                      <a:r>
                        <a:rPr lang="en-US" sz="1100" b="1" dirty="0">
                          <a:solidFill>
                            <a:schemeClr val="accent1"/>
                          </a:solidFill>
                          <a:effectLst/>
                          <a:latin typeface="Montserrat" panose="00000500000000000000" pitchFamily="50" charset="0"/>
                        </a:rPr>
                        <a:t>Total:</a:t>
                      </a:r>
                    </a:p>
                  </a:txBody>
                  <a:tcPr marL="274320" marR="71896" marT="35948"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1" dirty="0">
                          <a:solidFill>
                            <a:schemeClr val="accent1"/>
                          </a:solidFill>
                          <a:effectLst/>
                          <a:latin typeface="Montserrat" panose="00000500000000000000" pitchFamily="50" charset="0"/>
                        </a:rPr>
                        <a:t>$10,9183</a:t>
                      </a:r>
                    </a:p>
                  </a:txBody>
                  <a:tcPr marL="71896" marR="71896" marT="35948"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1" dirty="0">
                          <a:solidFill>
                            <a:schemeClr val="accent1"/>
                          </a:solidFill>
                          <a:effectLst/>
                          <a:latin typeface="Montserrat" panose="00000500000000000000" pitchFamily="50" charset="0"/>
                        </a:rPr>
                        <a:t>$24,867</a:t>
                      </a:r>
                    </a:p>
                  </a:txBody>
                  <a:tcPr marL="71896" marR="71896" marT="35948"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1" dirty="0">
                          <a:solidFill>
                            <a:schemeClr val="accent1"/>
                          </a:solidFill>
                          <a:effectLst/>
                          <a:latin typeface="Montserrat" panose="00000500000000000000" pitchFamily="50" charset="0"/>
                        </a:rPr>
                        <a:t>$1,21,780</a:t>
                      </a:r>
                    </a:p>
                  </a:txBody>
                  <a:tcPr marL="71896" marR="71896" marT="35948"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1" dirty="0">
                          <a:solidFill>
                            <a:schemeClr val="accent1"/>
                          </a:solidFill>
                          <a:effectLst/>
                          <a:latin typeface="Montserrat" panose="00000500000000000000" pitchFamily="50" charset="0"/>
                        </a:rPr>
                        <a:t>$43,222</a:t>
                      </a:r>
                    </a:p>
                  </a:txBody>
                  <a:tcPr marL="71896" marR="71896" marT="35948"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1" dirty="0">
                          <a:solidFill>
                            <a:schemeClr val="accent1"/>
                          </a:solidFill>
                          <a:effectLst/>
                          <a:latin typeface="Montserrat" panose="00000500000000000000" pitchFamily="50" charset="0"/>
                        </a:rPr>
                        <a:t>$13,900</a:t>
                      </a:r>
                    </a:p>
                  </a:txBody>
                  <a:tcPr marL="71896" marR="71896" marT="35948"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100" b="1" dirty="0">
                          <a:solidFill>
                            <a:schemeClr val="accent1"/>
                          </a:solidFill>
                          <a:effectLst/>
                          <a:latin typeface="Montserrat" panose="00000500000000000000" pitchFamily="50" charset="0"/>
                        </a:rPr>
                        <a:t>$50,446</a:t>
                      </a:r>
                    </a:p>
                  </a:txBody>
                  <a:tcPr marL="71896" marR="71896" marT="35948"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6106527"/>
                  </a:ext>
                </a:extLst>
              </a:tr>
            </a:tbl>
          </a:graphicData>
        </a:graphic>
      </p:graphicFrame>
    </p:spTree>
    <p:extLst>
      <p:ext uri="{BB962C8B-B14F-4D97-AF65-F5344CB8AC3E}">
        <p14:creationId xmlns:p14="http://schemas.microsoft.com/office/powerpoint/2010/main" val="1658172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56EF05C-0B2F-17AB-F9C2-A9C9348121D0}"/>
              </a:ext>
            </a:extLst>
          </p:cNvPr>
          <p:cNvGrpSpPr/>
          <p:nvPr/>
        </p:nvGrpSpPr>
        <p:grpSpPr>
          <a:xfrm>
            <a:off x="2512785" y="1417758"/>
            <a:ext cx="6784472" cy="4804227"/>
            <a:chOff x="2512785" y="1417758"/>
            <a:chExt cx="6784472" cy="4804227"/>
          </a:xfrm>
        </p:grpSpPr>
        <p:sp>
          <p:nvSpPr>
            <p:cNvPr id="2" name="Rectangle: Rounded Corners 10">
              <a:extLst>
                <a:ext uri="{FF2B5EF4-FFF2-40B4-BE49-F238E27FC236}">
                  <a16:creationId xmlns:a16="http://schemas.microsoft.com/office/drawing/2014/main" id="{13715E73-0AF4-C239-D505-B85494AD6C0B}"/>
                </a:ext>
              </a:extLst>
            </p:cNvPr>
            <p:cNvSpPr/>
            <p:nvPr/>
          </p:nvSpPr>
          <p:spPr>
            <a:xfrm>
              <a:off x="2512785" y="1417758"/>
              <a:ext cx="1481381" cy="4804227"/>
            </a:xfrm>
            <a:prstGeom prst="roundRect">
              <a:avLst>
                <a:gd name="adj" fmla="val 14728"/>
              </a:avLst>
            </a:prstGeom>
            <a:solidFill>
              <a:srgbClr val="F2F5FA"/>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accent1"/>
                </a:solidFill>
                <a:latin typeface="Montserrat" panose="00000500000000000000" pitchFamily="50" charset="0"/>
              </a:endParaRPr>
            </a:p>
          </p:txBody>
        </p:sp>
        <p:sp>
          <p:nvSpPr>
            <p:cNvPr id="4" name="Rectangle: Rounded Corners 10">
              <a:extLst>
                <a:ext uri="{FF2B5EF4-FFF2-40B4-BE49-F238E27FC236}">
                  <a16:creationId xmlns:a16="http://schemas.microsoft.com/office/drawing/2014/main" id="{66E27999-4B90-5959-CCBA-8486E69EC573}"/>
                </a:ext>
              </a:extLst>
            </p:cNvPr>
            <p:cNvSpPr/>
            <p:nvPr/>
          </p:nvSpPr>
          <p:spPr>
            <a:xfrm>
              <a:off x="4280482" y="1417758"/>
              <a:ext cx="1481381" cy="4804227"/>
            </a:xfrm>
            <a:prstGeom prst="roundRect">
              <a:avLst>
                <a:gd name="adj" fmla="val 14728"/>
              </a:avLst>
            </a:prstGeom>
            <a:solidFill>
              <a:srgbClr val="F2F5FA"/>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accent1"/>
                </a:solidFill>
                <a:latin typeface="Montserrat" panose="00000500000000000000" pitchFamily="50" charset="0"/>
              </a:endParaRPr>
            </a:p>
          </p:txBody>
        </p:sp>
        <p:sp>
          <p:nvSpPr>
            <p:cNvPr id="5" name="Rectangle: Rounded Corners 10">
              <a:extLst>
                <a:ext uri="{FF2B5EF4-FFF2-40B4-BE49-F238E27FC236}">
                  <a16:creationId xmlns:a16="http://schemas.microsoft.com/office/drawing/2014/main" id="{51F34882-FD67-0009-7243-E21D826BC201}"/>
                </a:ext>
              </a:extLst>
            </p:cNvPr>
            <p:cNvSpPr/>
            <p:nvPr/>
          </p:nvSpPr>
          <p:spPr>
            <a:xfrm>
              <a:off x="6048179" y="1417758"/>
              <a:ext cx="1481381" cy="4804227"/>
            </a:xfrm>
            <a:prstGeom prst="roundRect">
              <a:avLst>
                <a:gd name="adj" fmla="val 14728"/>
              </a:avLst>
            </a:prstGeom>
            <a:solidFill>
              <a:srgbClr val="F2F5FA"/>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accent1"/>
                </a:solidFill>
                <a:latin typeface="Montserrat" panose="00000500000000000000" pitchFamily="50" charset="0"/>
              </a:endParaRPr>
            </a:p>
          </p:txBody>
        </p:sp>
        <p:sp>
          <p:nvSpPr>
            <p:cNvPr id="6" name="Rectangle: Rounded Corners 10">
              <a:extLst>
                <a:ext uri="{FF2B5EF4-FFF2-40B4-BE49-F238E27FC236}">
                  <a16:creationId xmlns:a16="http://schemas.microsoft.com/office/drawing/2014/main" id="{F150A148-2888-53FD-B7F1-BAF0F9E33FF7}"/>
                </a:ext>
              </a:extLst>
            </p:cNvPr>
            <p:cNvSpPr/>
            <p:nvPr/>
          </p:nvSpPr>
          <p:spPr>
            <a:xfrm>
              <a:off x="7815876" y="1417758"/>
              <a:ext cx="1481381" cy="4804227"/>
            </a:xfrm>
            <a:prstGeom prst="roundRect">
              <a:avLst>
                <a:gd name="adj" fmla="val 14728"/>
              </a:avLst>
            </a:prstGeom>
            <a:solidFill>
              <a:srgbClr val="F2F5FA"/>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accent1"/>
                </a:solidFill>
                <a:latin typeface="Montserrat" panose="00000500000000000000" pitchFamily="50" charset="0"/>
              </a:endParaRPr>
            </a:p>
          </p:txBody>
        </p:sp>
      </p:grpSp>
      <p:sp>
        <p:nvSpPr>
          <p:cNvPr id="8" name="Rectangle: Rounded Corners 7">
            <a:extLst>
              <a:ext uri="{FF2B5EF4-FFF2-40B4-BE49-F238E27FC236}">
                <a16:creationId xmlns:a16="http://schemas.microsoft.com/office/drawing/2014/main" id="{D63AD9B0-A20A-45FD-A8CE-8EE6870BA94E}"/>
              </a:ext>
            </a:extLst>
          </p:cNvPr>
          <p:cNvSpPr/>
          <p:nvPr/>
        </p:nvSpPr>
        <p:spPr>
          <a:xfrm>
            <a:off x="9610957" y="1417758"/>
            <a:ext cx="2139728" cy="4804227"/>
          </a:xfrm>
          <a:prstGeom prst="roundRect">
            <a:avLst>
              <a:gd name="adj" fmla="val 11548"/>
            </a:avLst>
          </a:prstGeom>
          <a:solidFill>
            <a:schemeClr val="accent6">
              <a:lumMod val="90000"/>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5" name="Table 64">
            <a:extLst>
              <a:ext uri="{FF2B5EF4-FFF2-40B4-BE49-F238E27FC236}">
                <a16:creationId xmlns:a16="http://schemas.microsoft.com/office/drawing/2014/main" id="{62DD1977-2C6D-4C3B-8200-27BE14EA7DA8}"/>
              </a:ext>
            </a:extLst>
          </p:cNvPr>
          <p:cNvGraphicFramePr>
            <a:graphicFrameLocks noGrp="1"/>
          </p:cNvGraphicFramePr>
          <p:nvPr/>
        </p:nvGraphicFramePr>
        <p:xfrm>
          <a:off x="443302" y="1661494"/>
          <a:ext cx="11304198" cy="3829275"/>
        </p:xfrm>
        <a:graphic>
          <a:graphicData uri="http://schemas.openxmlformats.org/drawingml/2006/table">
            <a:tbl>
              <a:tblPr/>
              <a:tblGrid>
                <a:gridCol w="1928423">
                  <a:extLst>
                    <a:ext uri="{9D8B030D-6E8A-4147-A177-3AD203B41FA5}">
                      <a16:colId xmlns:a16="http://schemas.microsoft.com/office/drawing/2014/main" val="407341195"/>
                    </a:ext>
                  </a:extLst>
                </a:gridCol>
                <a:gridCol w="1766888">
                  <a:extLst>
                    <a:ext uri="{9D8B030D-6E8A-4147-A177-3AD203B41FA5}">
                      <a16:colId xmlns:a16="http://schemas.microsoft.com/office/drawing/2014/main" val="1216877061"/>
                    </a:ext>
                  </a:extLst>
                </a:gridCol>
                <a:gridCol w="1766888">
                  <a:extLst>
                    <a:ext uri="{9D8B030D-6E8A-4147-A177-3AD203B41FA5}">
                      <a16:colId xmlns:a16="http://schemas.microsoft.com/office/drawing/2014/main" val="1729453821"/>
                    </a:ext>
                  </a:extLst>
                </a:gridCol>
                <a:gridCol w="1766888">
                  <a:extLst>
                    <a:ext uri="{9D8B030D-6E8A-4147-A177-3AD203B41FA5}">
                      <a16:colId xmlns:a16="http://schemas.microsoft.com/office/drawing/2014/main" val="3801636961"/>
                    </a:ext>
                  </a:extLst>
                </a:gridCol>
                <a:gridCol w="1766888">
                  <a:extLst>
                    <a:ext uri="{9D8B030D-6E8A-4147-A177-3AD203B41FA5}">
                      <a16:colId xmlns:a16="http://schemas.microsoft.com/office/drawing/2014/main" val="4128117908"/>
                    </a:ext>
                  </a:extLst>
                </a:gridCol>
                <a:gridCol w="2308223">
                  <a:extLst>
                    <a:ext uri="{9D8B030D-6E8A-4147-A177-3AD203B41FA5}">
                      <a16:colId xmlns:a16="http://schemas.microsoft.com/office/drawing/2014/main" val="2285821103"/>
                    </a:ext>
                  </a:extLst>
                </a:gridCol>
              </a:tblGrid>
              <a:tr h="425475">
                <a:tc>
                  <a:txBody>
                    <a:bodyPr/>
                    <a:lstStyle/>
                    <a:p>
                      <a:pPr fontAlgn="t"/>
                      <a:r>
                        <a:rPr lang="en-US" sz="1000">
                          <a:effectLst/>
                          <a:latin typeface="Montserrat" panose="00000500000000000000" pitchFamily="50" charset="0"/>
                        </a:rPr>
                        <a:t>Social media marketing</a:t>
                      </a:r>
                      <a:endParaRPr lang="en-US" sz="1000" dirty="0">
                        <a:effectLst/>
                        <a:latin typeface="Montserrat" panose="00000500000000000000" pitchFamily="50" charset="0"/>
                      </a:endParaRPr>
                    </a:p>
                  </a:txBody>
                  <a:tcPr marL="182880" marR="71896" marT="35948" marB="3594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effectLst/>
                          <a:latin typeface="Montserrat" panose="00000500000000000000" pitchFamily="50" charset="0"/>
                        </a:rPr>
                        <a:t>$12,670</a:t>
                      </a:r>
                      <a:endParaRPr lang="en-US" sz="1000" dirty="0">
                        <a:effectLst/>
                        <a:latin typeface="Montserrat" panose="00000500000000000000" pitchFamily="50" charset="0"/>
                      </a:endParaRPr>
                    </a:p>
                  </a:txBody>
                  <a:tcPr marL="71896" marR="71896" marT="35948" marB="3594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effectLst/>
                          <a:latin typeface="Montserrat" panose="00000500000000000000" pitchFamily="50" charset="0"/>
                        </a:rPr>
                        <a:t>$11,087</a:t>
                      </a:r>
                      <a:endParaRPr lang="en-US" sz="1000" dirty="0">
                        <a:effectLst/>
                        <a:latin typeface="Montserrat" panose="00000500000000000000" pitchFamily="50" charset="0"/>
                      </a:endParaRPr>
                    </a:p>
                  </a:txBody>
                  <a:tcPr marL="71896" marR="71896" marT="35948" marB="3594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effectLst/>
                          <a:latin typeface="Montserrat" panose="00000500000000000000" pitchFamily="50" charset="0"/>
                        </a:rPr>
                        <a:t>-</a:t>
                      </a:r>
                      <a:endParaRPr lang="en-US" sz="1000" dirty="0">
                        <a:effectLst/>
                        <a:latin typeface="Montserrat" panose="00000500000000000000" pitchFamily="50" charset="0"/>
                      </a:endParaRPr>
                    </a:p>
                  </a:txBody>
                  <a:tcPr marL="71896" marR="71896" marT="35948" marB="3594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effectLst/>
                          <a:latin typeface="Montserrat" panose="00000500000000000000" pitchFamily="50" charset="0"/>
                        </a:rPr>
                        <a:t>-</a:t>
                      </a:r>
                      <a:endParaRPr lang="en-US" sz="1000" dirty="0">
                        <a:effectLst/>
                        <a:latin typeface="Montserrat" panose="00000500000000000000" pitchFamily="50" charset="0"/>
                      </a:endParaRPr>
                    </a:p>
                  </a:txBody>
                  <a:tcPr marL="71896" marR="71896" marT="35948" marB="3594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Write your Note Here</a:t>
                      </a:r>
                    </a:p>
                  </a:txBody>
                  <a:tcPr marL="274320" marR="71896" marT="35948" marB="3594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2635138"/>
                  </a:ext>
                </a:extLst>
              </a:tr>
              <a:tr h="425475">
                <a:tc>
                  <a:txBody>
                    <a:bodyPr/>
                    <a:lstStyle/>
                    <a:p>
                      <a:pPr fontAlgn="t"/>
                      <a:r>
                        <a:rPr lang="en-US" sz="1000">
                          <a:effectLst/>
                          <a:latin typeface="Montserrat" panose="00000500000000000000" pitchFamily="50" charset="0"/>
                        </a:rPr>
                        <a:t>Content marketing</a:t>
                      </a:r>
                      <a:endParaRPr lang="en-US" sz="1000" dirty="0">
                        <a:effectLst/>
                        <a:latin typeface="Montserrat" panose="00000500000000000000" pitchFamily="50" charset="0"/>
                      </a:endParaRPr>
                    </a:p>
                  </a:txBody>
                  <a:tcPr marL="182880" marR="71896" marT="35948" marB="3594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effectLst/>
                          <a:latin typeface="Montserrat" panose="00000500000000000000" pitchFamily="50" charset="0"/>
                        </a:rPr>
                        <a:t>$83</a:t>
                      </a:r>
                      <a:endParaRPr lang="en-US" sz="1000" dirty="0">
                        <a:effectLst/>
                        <a:latin typeface="Montserrat" panose="00000500000000000000" pitchFamily="50" charset="0"/>
                      </a:endParaRPr>
                    </a:p>
                  </a:txBody>
                  <a:tcPr marL="71896" marR="71896" marT="35948" marB="3594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effectLst/>
                          <a:latin typeface="Montserrat" panose="00000500000000000000" pitchFamily="50" charset="0"/>
                        </a:rPr>
                        <a:t>-</a:t>
                      </a:r>
                      <a:endParaRPr lang="en-US" sz="1000" dirty="0">
                        <a:effectLst/>
                        <a:latin typeface="Montserrat" panose="00000500000000000000" pitchFamily="50" charset="0"/>
                      </a:endParaRPr>
                    </a:p>
                  </a:txBody>
                  <a:tcPr marL="71896" marR="71896" marT="35948" marB="3594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effectLst/>
                          <a:latin typeface="Montserrat" panose="00000500000000000000" pitchFamily="50" charset="0"/>
                        </a:rPr>
                        <a:t>$11,900</a:t>
                      </a:r>
                      <a:endParaRPr lang="en-US" sz="1000" dirty="0">
                        <a:effectLst/>
                        <a:latin typeface="Montserrat" panose="00000500000000000000" pitchFamily="50" charset="0"/>
                      </a:endParaRPr>
                    </a:p>
                  </a:txBody>
                  <a:tcPr marL="71896" marR="71896" marT="35948" marB="3594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effectLst/>
                          <a:latin typeface="Montserrat" panose="00000500000000000000" pitchFamily="50" charset="0"/>
                        </a:rPr>
                        <a:t>$13,780</a:t>
                      </a:r>
                      <a:endParaRPr lang="en-US" sz="1000" dirty="0">
                        <a:effectLst/>
                        <a:latin typeface="Montserrat" panose="00000500000000000000" pitchFamily="50" charset="0"/>
                      </a:endParaRPr>
                    </a:p>
                  </a:txBody>
                  <a:tcPr marL="71896" marR="71896" marT="35948" marB="3594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000" dirty="0">
                          <a:effectLst/>
                          <a:latin typeface="Montserrat" panose="00000500000000000000" pitchFamily="50" charset="0"/>
                        </a:rPr>
                        <a:t>Write your Note Here</a:t>
                      </a:r>
                    </a:p>
                  </a:txBody>
                  <a:tcPr marL="274320" marR="71896" marT="35948" marB="3594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7844471"/>
                  </a:ext>
                </a:extLst>
              </a:tr>
              <a:tr h="425475">
                <a:tc>
                  <a:txBody>
                    <a:bodyPr/>
                    <a:lstStyle/>
                    <a:p>
                      <a:pPr fontAlgn="t"/>
                      <a:r>
                        <a:rPr lang="en-US" sz="1000">
                          <a:effectLst/>
                          <a:latin typeface="Montserrat" panose="00000500000000000000" pitchFamily="50" charset="0"/>
                        </a:rPr>
                        <a:t>Personalization</a:t>
                      </a:r>
                      <a:endParaRPr lang="en-US" sz="1000" dirty="0">
                        <a:effectLst/>
                        <a:latin typeface="Montserrat" panose="00000500000000000000" pitchFamily="50" charset="0"/>
                      </a:endParaRPr>
                    </a:p>
                  </a:txBody>
                  <a:tcPr marL="182880" marR="71896" marT="35948" marB="3594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effectLst/>
                          <a:latin typeface="Montserrat" panose="00000500000000000000" pitchFamily="50" charset="0"/>
                        </a:rPr>
                        <a:t>$250</a:t>
                      </a:r>
                      <a:endParaRPr lang="en-US" sz="1000" dirty="0">
                        <a:effectLst/>
                        <a:latin typeface="Montserrat" panose="00000500000000000000" pitchFamily="50" charset="0"/>
                      </a:endParaRPr>
                    </a:p>
                  </a:txBody>
                  <a:tcPr marL="71896" marR="71896" marT="35948" marB="3594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effectLst/>
                          <a:latin typeface="Montserrat" panose="00000500000000000000" pitchFamily="50" charset="0"/>
                        </a:rPr>
                        <a:t>$13,780</a:t>
                      </a:r>
                      <a:endParaRPr lang="en-US" sz="1000" dirty="0">
                        <a:effectLst/>
                        <a:latin typeface="Montserrat" panose="00000500000000000000" pitchFamily="50" charset="0"/>
                      </a:endParaRPr>
                    </a:p>
                  </a:txBody>
                  <a:tcPr marL="71896" marR="71896" marT="35948" marB="3594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effectLst/>
                          <a:latin typeface="Montserrat" panose="00000500000000000000" pitchFamily="50" charset="0"/>
                        </a:rPr>
                        <a:t>-</a:t>
                      </a:r>
                    </a:p>
                  </a:txBody>
                  <a:tcPr marL="71896" marR="71896" marT="35948" marB="3594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effectLst/>
                          <a:latin typeface="Montserrat" panose="00000500000000000000" pitchFamily="50" charset="0"/>
                        </a:rPr>
                        <a:t>$92</a:t>
                      </a:r>
                      <a:endParaRPr lang="en-US" sz="1000" dirty="0">
                        <a:effectLst/>
                        <a:latin typeface="Montserrat" panose="00000500000000000000" pitchFamily="50" charset="0"/>
                      </a:endParaRPr>
                    </a:p>
                  </a:txBody>
                  <a:tcPr marL="71896" marR="71896" marT="35948" marB="3594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000" dirty="0">
                          <a:effectLst/>
                          <a:latin typeface="Montserrat" panose="00000500000000000000" pitchFamily="50" charset="0"/>
                        </a:rPr>
                        <a:t>Write your Note Here</a:t>
                      </a:r>
                    </a:p>
                  </a:txBody>
                  <a:tcPr marL="274320" marR="71896" marT="35948" marB="3594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6318959"/>
                  </a:ext>
                </a:extLst>
              </a:tr>
              <a:tr h="425475">
                <a:tc>
                  <a:txBody>
                    <a:bodyPr/>
                    <a:lstStyle/>
                    <a:p>
                      <a:pPr fontAlgn="t"/>
                      <a:r>
                        <a:rPr lang="en-US" sz="1000">
                          <a:effectLst/>
                          <a:latin typeface="Montserrat" panose="00000500000000000000" pitchFamily="50" charset="0"/>
                        </a:rPr>
                        <a:t>Video advertising</a:t>
                      </a:r>
                      <a:endParaRPr lang="en-US" sz="1000" dirty="0">
                        <a:effectLst/>
                        <a:latin typeface="Montserrat" panose="00000500000000000000" pitchFamily="50" charset="0"/>
                      </a:endParaRPr>
                    </a:p>
                  </a:txBody>
                  <a:tcPr marL="182880" marR="71896" marT="35948" marB="3594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effectLst/>
                          <a:latin typeface="Montserrat" panose="00000500000000000000" pitchFamily="50" charset="0"/>
                        </a:rPr>
                        <a:t>$14,500</a:t>
                      </a:r>
                      <a:endParaRPr lang="en-US" sz="1000" dirty="0">
                        <a:effectLst/>
                        <a:latin typeface="Montserrat" panose="00000500000000000000" pitchFamily="50" charset="0"/>
                      </a:endParaRPr>
                    </a:p>
                  </a:txBody>
                  <a:tcPr marL="71896" marR="71896" marT="35948" marB="3594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effectLst/>
                          <a:latin typeface="Montserrat" panose="00000500000000000000" pitchFamily="50" charset="0"/>
                        </a:rPr>
                        <a:t>-</a:t>
                      </a:r>
                      <a:endParaRPr lang="en-US" sz="1000" dirty="0">
                        <a:effectLst/>
                        <a:latin typeface="Montserrat" panose="00000500000000000000" pitchFamily="50" charset="0"/>
                      </a:endParaRPr>
                    </a:p>
                  </a:txBody>
                  <a:tcPr marL="71896" marR="71896" marT="35948" marB="3594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effectLst/>
                          <a:latin typeface="Montserrat" panose="00000500000000000000" pitchFamily="50" charset="0"/>
                        </a:rPr>
                        <a:t>-</a:t>
                      </a:r>
                    </a:p>
                  </a:txBody>
                  <a:tcPr marL="71896" marR="71896" marT="35948" marB="3594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effectLst/>
                          <a:latin typeface="Montserrat" panose="00000500000000000000" pitchFamily="50" charset="0"/>
                        </a:rPr>
                        <a:t>-</a:t>
                      </a:r>
                      <a:endParaRPr lang="en-US" sz="1000" dirty="0">
                        <a:effectLst/>
                        <a:latin typeface="Montserrat" panose="00000500000000000000" pitchFamily="50" charset="0"/>
                      </a:endParaRPr>
                    </a:p>
                  </a:txBody>
                  <a:tcPr marL="71896" marR="71896" marT="35948" marB="3594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000" dirty="0">
                          <a:effectLst/>
                          <a:latin typeface="Montserrat" panose="00000500000000000000" pitchFamily="50" charset="0"/>
                        </a:rPr>
                        <a:t>Write your Note Here</a:t>
                      </a:r>
                    </a:p>
                  </a:txBody>
                  <a:tcPr marL="274320" marR="71896" marT="35948" marB="3594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5681988"/>
                  </a:ext>
                </a:extLst>
              </a:tr>
              <a:tr h="425475">
                <a:tc>
                  <a:txBody>
                    <a:bodyPr/>
                    <a:lstStyle/>
                    <a:p>
                      <a:pPr fontAlgn="t"/>
                      <a:r>
                        <a:rPr lang="en-US" sz="1000">
                          <a:effectLst/>
                          <a:latin typeface="Montserrat" panose="00000500000000000000" pitchFamily="50" charset="0"/>
                        </a:rPr>
                        <a:t>Lead generation</a:t>
                      </a:r>
                      <a:endParaRPr lang="en-US" sz="1000" dirty="0">
                        <a:effectLst/>
                        <a:latin typeface="Montserrat" panose="00000500000000000000" pitchFamily="50" charset="0"/>
                      </a:endParaRPr>
                    </a:p>
                  </a:txBody>
                  <a:tcPr marL="182880" marR="71896" marT="35948" marB="3594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effectLst/>
                          <a:latin typeface="Montserrat" panose="00000500000000000000" pitchFamily="50" charset="0"/>
                        </a:rPr>
                        <a:t>-</a:t>
                      </a:r>
                      <a:endParaRPr lang="en-US" sz="1000" dirty="0">
                        <a:effectLst/>
                        <a:latin typeface="Montserrat" panose="00000500000000000000" pitchFamily="50" charset="0"/>
                      </a:endParaRPr>
                    </a:p>
                  </a:txBody>
                  <a:tcPr marL="71896" marR="71896" marT="35948" marB="3594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effectLst/>
                          <a:latin typeface="Montserrat" panose="00000500000000000000" pitchFamily="50" charset="0"/>
                        </a:rPr>
                        <a:t>-</a:t>
                      </a:r>
                      <a:endParaRPr lang="en-US" sz="1000" dirty="0">
                        <a:effectLst/>
                        <a:latin typeface="Montserrat" panose="00000500000000000000" pitchFamily="50" charset="0"/>
                      </a:endParaRPr>
                    </a:p>
                  </a:txBody>
                  <a:tcPr marL="71896" marR="71896" marT="35948" marB="3594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effectLst/>
                          <a:latin typeface="Montserrat" panose="00000500000000000000" pitchFamily="50" charset="0"/>
                        </a:rPr>
                        <a:t>$99,890</a:t>
                      </a:r>
                      <a:endParaRPr lang="en-US" sz="1000" dirty="0">
                        <a:effectLst/>
                        <a:latin typeface="Montserrat" panose="00000500000000000000" pitchFamily="50" charset="0"/>
                      </a:endParaRPr>
                    </a:p>
                  </a:txBody>
                  <a:tcPr marL="71896" marR="71896" marT="35948" marB="3594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effectLst/>
                          <a:latin typeface="Montserrat" panose="00000500000000000000" pitchFamily="50" charset="0"/>
                        </a:rPr>
                        <a:t>$3,450</a:t>
                      </a:r>
                      <a:endParaRPr lang="en-US" sz="1000" dirty="0">
                        <a:effectLst/>
                        <a:latin typeface="Montserrat" panose="00000500000000000000" pitchFamily="50" charset="0"/>
                      </a:endParaRPr>
                    </a:p>
                  </a:txBody>
                  <a:tcPr marL="71896" marR="71896" marT="35948" marB="3594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000" dirty="0">
                          <a:effectLst/>
                          <a:latin typeface="Montserrat" panose="00000500000000000000" pitchFamily="50" charset="0"/>
                        </a:rPr>
                        <a:t>Write your Note Here</a:t>
                      </a:r>
                    </a:p>
                  </a:txBody>
                  <a:tcPr marL="274320" marR="71896" marT="35948" marB="3594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7181532"/>
                  </a:ext>
                </a:extLst>
              </a:tr>
              <a:tr h="425475">
                <a:tc>
                  <a:txBody>
                    <a:bodyPr/>
                    <a:lstStyle/>
                    <a:p>
                      <a:pPr fontAlgn="t"/>
                      <a:r>
                        <a:rPr lang="en-US" sz="1000">
                          <a:effectLst/>
                          <a:latin typeface="Montserrat" panose="00000500000000000000" pitchFamily="50" charset="0"/>
                        </a:rPr>
                        <a:t>Marketing analytics</a:t>
                      </a:r>
                      <a:endParaRPr lang="en-US" sz="1000" dirty="0">
                        <a:effectLst/>
                        <a:latin typeface="Montserrat" panose="00000500000000000000" pitchFamily="50" charset="0"/>
                      </a:endParaRPr>
                    </a:p>
                  </a:txBody>
                  <a:tcPr marL="182880" marR="71896" marT="35948" marB="3594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effectLst/>
                          <a:latin typeface="Montserrat" panose="00000500000000000000" pitchFamily="50" charset="0"/>
                        </a:rPr>
                        <a:t>$67,900</a:t>
                      </a:r>
                      <a:endParaRPr lang="en-US" sz="1000" dirty="0">
                        <a:effectLst/>
                        <a:latin typeface="Montserrat" panose="00000500000000000000" pitchFamily="50" charset="0"/>
                      </a:endParaRPr>
                    </a:p>
                  </a:txBody>
                  <a:tcPr marL="71896" marR="71896" marT="35948" marB="3594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effectLst/>
                          <a:latin typeface="Montserrat" panose="00000500000000000000" pitchFamily="50" charset="0"/>
                        </a:rPr>
                        <a:t>-</a:t>
                      </a:r>
                      <a:endParaRPr lang="en-US" sz="1000" dirty="0">
                        <a:effectLst/>
                        <a:latin typeface="Montserrat" panose="00000500000000000000" pitchFamily="50" charset="0"/>
                      </a:endParaRPr>
                    </a:p>
                  </a:txBody>
                  <a:tcPr marL="71896" marR="71896" marT="35948" marB="3594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effectLst/>
                          <a:latin typeface="Montserrat" panose="00000500000000000000" pitchFamily="50" charset="0"/>
                        </a:rPr>
                        <a:t>-</a:t>
                      </a:r>
                      <a:endParaRPr lang="en-US" sz="1000" dirty="0">
                        <a:effectLst/>
                        <a:latin typeface="Montserrat" panose="00000500000000000000" pitchFamily="50" charset="0"/>
                      </a:endParaRPr>
                    </a:p>
                  </a:txBody>
                  <a:tcPr marL="71896" marR="71896" marT="35948" marB="3594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effectLst/>
                          <a:latin typeface="Montserrat" panose="00000500000000000000" pitchFamily="50" charset="0"/>
                        </a:rPr>
                        <a:t>$120</a:t>
                      </a:r>
                      <a:endParaRPr lang="en-US" sz="1000" dirty="0">
                        <a:effectLst/>
                        <a:latin typeface="Montserrat" panose="00000500000000000000" pitchFamily="50" charset="0"/>
                      </a:endParaRPr>
                    </a:p>
                  </a:txBody>
                  <a:tcPr marL="71896" marR="71896" marT="35948" marB="3594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000" dirty="0">
                          <a:effectLst/>
                          <a:latin typeface="Montserrat" panose="00000500000000000000" pitchFamily="50" charset="0"/>
                        </a:rPr>
                        <a:t>Write your Note Here</a:t>
                      </a:r>
                    </a:p>
                  </a:txBody>
                  <a:tcPr marL="274320" marR="71896" marT="35948" marB="3594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545905"/>
                  </a:ext>
                </a:extLst>
              </a:tr>
              <a:tr h="425475">
                <a:tc>
                  <a:txBody>
                    <a:bodyPr/>
                    <a:lstStyle/>
                    <a:p>
                      <a:pPr fontAlgn="t"/>
                      <a:r>
                        <a:rPr lang="en-US" sz="1000">
                          <a:effectLst/>
                          <a:latin typeface="Montserrat" panose="00000500000000000000" pitchFamily="50" charset="0"/>
                        </a:rPr>
                        <a:t>Mobile marketing</a:t>
                      </a:r>
                      <a:endParaRPr lang="en-US" sz="1000" dirty="0">
                        <a:effectLst/>
                        <a:latin typeface="Montserrat" panose="00000500000000000000" pitchFamily="50" charset="0"/>
                      </a:endParaRPr>
                    </a:p>
                  </a:txBody>
                  <a:tcPr marL="182880" marR="71896" marT="35948" marB="3594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effectLst/>
                          <a:latin typeface="Montserrat" panose="00000500000000000000" pitchFamily="50" charset="0"/>
                        </a:rPr>
                        <a:t>-</a:t>
                      </a:r>
                      <a:endParaRPr lang="en-US" sz="1000" dirty="0">
                        <a:effectLst/>
                        <a:latin typeface="Montserrat" panose="00000500000000000000" pitchFamily="50" charset="0"/>
                      </a:endParaRPr>
                    </a:p>
                  </a:txBody>
                  <a:tcPr marL="71896" marR="71896" marT="35948" marB="3594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effectLst/>
                          <a:latin typeface="Montserrat" panose="00000500000000000000" pitchFamily="50" charset="0"/>
                        </a:rPr>
                        <a:t>-</a:t>
                      </a:r>
                      <a:endParaRPr lang="en-US" sz="1000" dirty="0">
                        <a:effectLst/>
                        <a:latin typeface="Montserrat" panose="00000500000000000000" pitchFamily="50" charset="0"/>
                      </a:endParaRPr>
                    </a:p>
                  </a:txBody>
                  <a:tcPr marL="71896" marR="71896" marT="35948" marB="3594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effectLst/>
                          <a:latin typeface="Montserrat" panose="00000500000000000000" pitchFamily="50" charset="0"/>
                        </a:rPr>
                        <a:t>$9,990</a:t>
                      </a:r>
                      <a:endParaRPr lang="en-US" sz="1000" dirty="0">
                        <a:effectLst/>
                        <a:latin typeface="Montserrat" panose="00000500000000000000" pitchFamily="50" charset="0"/>
                      </a:endParaRPr>
                    </a:p>
                  </a:txBody>
                  <a:tcPr marL="71896" marR="71896" marT="35948" marB="3594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effectLst/>
                          <a:latin typeface="Montserrat" panose="00000500000000000000" pitchFamily="50" charset="0"/>
                        </a:rPr>
                        <a:t>-</a:t>
                      </a:r>
                      <a:endParaRPr lang="en-US" sz="1000" dirty="0">
                        <a:effectLst/>
                        <a:latin typeface="Montserrat" panose="00000500000000000000" pitchFamily="50" charset="0"/>
                      </a:endParaRPr>
                    </a:p>
                  </a:txBody>
                  <a:tcPr marL="71896" marR="71896" marT="35948" marB="3594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000" dirty="0">
                          <a:effectLst/>
                          <a:latin typeface="Montserrat" panose="00000500000000000000" pitchFamily="50" charset="0"/>
                        </a:rPr>
                        <a:t>Write your Note Here</a:t>
                      </a:r>
                    </a:p>
                  </a:txBody>
                  <a:tcPr marL="274320" marR="71896" marT="35948" marB="3594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1177409"/>
                  </a:ext>
                </a:extLst>
              </a:tr>
              <a:tr h="425475">
                <a:tc>
                  <a:txBody>
                    <a:bodyPr/>
                    <a:lstStyle/>
                    <a:p>
                      <a:pPr fontAlgn="t"/>
                      <a:r>
                        <a:rPr lang="en-US" sz="1000">
                          <a:effectLst/>
                          <a:latin typeface="Montserrat" panose="00000500000000000000" pitchFamily="50" charset="0"/>
                        </a:rPr>
                        <a:t>Email marketing</a:t>
                      </a:r>
                      <a:endParaRPr lang="en-US" sz="1000" dirty="0">
                        <a:effectLst/>
                        <a:latin typeface="Montserrat" panose="00000500000000000000" pitchFamily="50" charset="0"/>
                      </a:endParaRPr>
                    </a:p>
                  </a:txBody>
                  <a:tcPr marL="182880" marR="71896" marT="35948" marB="3594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effectLst/>
                          <a:latin typeface="Montserrat" panose="00000500000000000000" pitchFamily="50" charset="0"/>
                        </a:rPr>
                        <a:t>$13,780</a:t>
                      </a:r>
                      <a:endParaRPr lang="en-US" sz="1000" dirty="0">
                        <a:effectLst/>
                        <a:latin typeface="Montserrat" panose="00000500000000000000" pitchFamily="50" charset="0"/>
                      </a:endParaRPr>
                    </a:p>
                  </a:txBody>
                  <a:tcPr marL="71896" marR="71896" marT="35948" marB="3594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effectLst/>
                          <a:latin typeface="Montserrat" panose="00000500000000000000" pitchFamily="50" charset="0"/>
                        </a:rPr>
                        <a:t>-</a:t>
                      </a:r>
                      <a:endParaRPr lang="en-US" sz="1000" dirty="0">
                        <a:effectLst/>
                        <a:latin typeface="Montserrat" panose="00000500000000000000" pitchFamily="50" charset="0"/>
                      </a:endParaRPr>
                    </a:p>
                  </a:txBody>
                  <a:tcPr marL="71896" marR="71896" marT="35948" marB="3594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effectLst/>
                          <a:latin typeface="Montserrat" panose="00000500000000000000" pitchFamily="50" charset="0"/>
                        </a:rPr>
                        <a:t>-</a:t>
                      </a:r>
                      <a:endParaRPr lang="en-US" sz="1000" dirty="0">
                        <a:effectLst/>
                        <a:latin typeface="Montserrat" panose="00000500000000000000" pitchFamily="50" charset="0"/>
                      </a:endParaRPr>
                    </a:p>
                  </a:txBody>
                  <a:tcPr marL="71896" marR="71896" marT="35948" marB="3594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effectLst/>
                          <a:latin typeface="Montserrat" panose="00000500000000000000" pitchFamily="50" charset="0"/>
                        </a:rPr>
                        <a:t>$25,780</a:t>
                      </a:r>
                      <a:endParaRPr lang="en-US" sz="1000" dirty="0">
                        <a:effectLst/>
                        <a:latin typeface="Montserrat" panose="00000500000000000000" pitchFamily="50" charset="0"/>
                      </a:endParaRPr>
                    </a:p>
                  </a:txBody>
                  <a:tcPr marL="71896" marR="71896" marT="35948" marB="3594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000" dirty="0">
                          <a:effectLst/>
                          <a:latin typeface="Montserrat" panose="00000500000000000000" pitchFamily="50" charset="0"/>
                        </a:rPr>
                        <a:t>Write your Note Here</a:t>
                      </a:r>
                    </a:p>
                  </a:txBody>
                  <a:tcPr marL="274320" marR="71896" marT="35948" marB="3594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1788940"/>
                  </a:ext>
                </a:extLst>
              </a:tr>
              <a:tr h="425475">
                <a:tc>
                  <a:txBody>
                    <a:bodyPr/>
                    <a:lstStyle/>
                    <a:p>
                      <a:pPr fontAlgn="t"/>
                      <a:r>
                        <a:rPr lang="en-US" sz="1000" b="1">
                          <a:solidFill>
                            <a:schemeClr val="tx1"/>
                          </a:solidFill>
                          <a:effectLst/>
                          <a:latin typeface="Montserrat" panose="00000500000000000000" pitchFamily="50" charset="0"/>
                        </a:rPr>
                        <a:t>Total:</a:t>
                      </a:r>
                      <a:endParaRPr lang="en-US" sz="1000" b="1" dirty="0">
                        <a:solidFill>
                          <a:schemeClr val="tx1"/>
                        </a:solidFill>
                        <a:effectLst/>
                        <a:latin typeface="Montserrat" panose="00000500000000000000" pitchFamily="50" charset="0"/>
                      </a:endParaRPr>
                    </a:p>
                  </a:txBody>
                  <a:tcPr marL="182880" marR="71896" marT="35948" marB="3594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1" dirty="0">
                          <a:solidFill>
                            <a:schemeClr val="tx1"/>
                          </a:solidFill>
                          <a:effectLst/>
                          <a:latin typeface="Montserrat" panose="00000500000000000000" pitchFamily="50" charset="0"/>
                        </a:rPr>
                        <a:t>$10,9183</a:t>
                      </a:r>
                    </a:p>
                  </a:txBody>
                  <a:tcPr marL="71896" marR="71896" marT="35948" marB="3594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1">
                          <a:solidFill>
                            <a:schemeClr val="tx1"/>
                          </a:solidFill>
                          <a:effectLst/>
                          <a:latin typeface="Montserrat" panose="00000500000000000000" pitchFamily="50" charset="0"/>
                        </a:rPr>
                        <a:t>$24,867</a:t>
                      </a:r>
                      <a:endParaRPr lang="en-US" sz="1000" b="1" dirty="0">
                        <a:solidFill>
                          <a:schemeClr val="tx1"/>
                        </a:solidFill>
                        <a:effectLst/>
                        <a:latin typeface="Montserrat" panose="00000500000000000000" pitchFamily="50" charset="0"/>
                      </a:endParaRPr>
                    </a:p>
                  </a:txBody>
                  <a:tcPr marL="71896" marR="71896" marT="35948" marB="3594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1">
                          <a:solidFill>
                            <a:schemeClr val="tx1"/>
                          </a:solidFill>
                          <a:effectLst/>
                          <a:latin typeface="Montserrat" panose="00000500000000000000" pitchFamily="50" charset="0"/>
                        </a:rPr>
                        <a:t>$1,21,780</a:t>
                      </a:r>
                      <a:endParaRPr lang="en-US" sz="1000" b="1" dirty="0">
                        <a:solidFill>
                          <a:schemeClr val="tx1"/>
                        </a:solidFill>
                        <a:effectLst/>
                        <a:latin typeface="Montserrat" panose="00000500000000000000" pitchFamily="50" charset="0"/>
                      </a:endParaRPr>
                    </a:p>
                  </a:txBody>
                  <a:tcPr marL="71896" marR="71896" marT="35948" marB="3594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1">
                          <a:solidFill>
                            <a:schemeClr val="tx1"/>
                          </a:solidFill>
                          <a:effectLst/>
                          <a:latin typeface="Montserrat" panose="00000500000000000000" pitchFamily="50" charset="0"/>
                        </a:rPr>
                        <a:t>$43,222</a:t>
                      </a:r>
                      <a:endParaRPr lang="en-US" sz="1000" b="1" dirty="0">
                        <a:solidFill>
                          <a:schemeClr val="tx1"/>
                        </a:solidFill>
                        <a:effectLst/>
                        <a:latin typeface="Montserrat" panose="00000500000000000000" pitchFamily="50" charset="0"/>
                      </a:endParaRPr>
                    </a:p>
                  </a:txBody>
                  <a:tcPr marL="71896" marR="71896" marT="35948" marB="3594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000" dirty="0">
                          <a:effectLst/>
                          <a:latin typeface="Montserrat" panose="00000500000000000000" pitchFamily="50" charset="0"/>
                        </a:rPr>
                        <a:t>Write your Note Here</a:t>
                      </a:r>
                    </a:p>
                  </a:txBody>
                  <a:tcPr marL="274320" marR="71896" marT="35948" marB="35948"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6106527"/>
                  </a:ext>
                </a:extLst>
              </a:tr>
            </a:tbl>
          </a:graphicData>
        </a:graphic>
      </p:graphicFrame>
      <p:grpSp>
        <p:nvGrpSpPr>
          <p:cNvPr id="23" name="Group 22">
            <a:extLst>
              <a:ext uri="{FF2B5EF4-FFF2-40B4-BE49-F238E27FC236}">
                <a16:creationId xmlns:a16="http://schemas.microsoft.com/office/drawing/2014/main" id="{025E4059-1D43-4ED0-8A42-83DF0979F67C}"/>
              </a:ext>
            </a:extLst>
          </p:cNvPr>
          <p:cNvGrpSpPr/>
          <p:nvPr/>
        </p:nvGrpSpPr>
        <p:grpSpPr>
          <a:xfrm>
            <a:off x="2512785" y="1417758"/>
            <a:ext cx="1481381" cy="4804227"/>
            <a:chOff x="2525485" y="1248229"/>
            <a:chExt cx="1481381" cy="4804227"/>
          </a:xfrm>
          <a:effectLst/>
        </p:grpSpPr>
        <p:sp>
          <p:nvSpPr>
            <p:cNvPr id="3" name="Rectangle: Rounded Corners 2">
              <a:extLst>
                <a:ext uri="{FF2B5EF4-FFF2-40B4-BE49-F238E27FC236}">
                  <a16:creationId xmlns:a16="http://schemas.microsoft.com/office/drawing/2014/main" id="{A558CB4D-6D76-452E-89A1-E272EAF89965}"/>
                </a:ext>
              </a:extLst>
            </p:cNvPr>
            <p:cNvSpPr/>
            <p:nvPr/>
          </p:nvSpPr>
          <p:spPr>
            <a:xfrm>
              <a:off x="2525485" y="1248229"/>
              <a:ext cx="1481381" cy="4804227"/>
            </a:xfrm>
            <a:prstGeom prst="round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96B2AF3B-8A89-4594-B499-507288362082}"/>
                </a:ext>
              </a:extLst>
            </p:cNvPr>
            <p:cNvSpPr/>
            <p:nvPr/>
          </p:nvSpPr>
          <p:spPr>
            <a:xfrm>
              <a:off x="2525485" y="5564981"/>
              <a:ext cx="1481381" cy="487475"/>
            </a:xfrm>
            <a:prstGeom prst="roundRect">
              <a:avLst>
                <a:gd name="adj" fmla="val 50000"/>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1"/>
                  </a:solidFill>
                  <a:latin typeface="Montserrat" panose="00000500000000000000" pitchFamily="50" charset="0"/>
                </a:rPr>
                <a:t>QUARTER 1</a:t>
              </a:r>
            </a:p>
          </p:txBody>
        </p:sp>
        <p:grpSp>
          <p:nvGrpSpPr>
            <p:cNvPr id="19" name="Group 18">
              <a:extLst>
                <a:ext uri="{FF2B5EF4-FFF2-40B4-BE49-F238E27FC236}">
                  <a16:creationId xmlns:a16="http://schemas.microsoft.com/office/drawing/2014/main" id="{29CB2602-7D0C-4D18-983B-5012BB5B8C14}"/>
                </a:ext>
              </a:extLst>
            </p:cNvPr>
            <p:cNvGrpSpPr/>
            <p:nvPr/>
          </p:nvGrpSpPr>
          <p:grpSpPr>
            <a:xfrm>
              <a:off x="2525485" y="5321243"/>
              <a:ext cx="1481381" cy="487475"/>
              <a:chOff x="2525485" y="6473088"/>
              <a:chExt cx="1481381" cy="487475"/>
            </a:xfrm>
          </p:grpSpPr>
          <p:grpSp>
            <p:nvGrpSpPr>
              <p:cNvPr id="18" name="Group 17">
                <a:extLst>
                  <a:ext uri="{FF2B5EF4-FFF2-40B4-BE49-F238E27FC236}">
                    <a16:creationId xmlns:a16="http://schemas.microsoft.com/office/drawing/2014/main" id="{2E70DEE1-662A-49ED-9167-3FEB74CB3221}"/>
                  </a:ext>
                </a:extLst>
              </p:cNvPr>
              <p:cNvGrpSpPr/>
              <p:nvPr/>
            </p:nvGrpSpPr>
            <p:grpSpPr>
              <a:xfrm>
                <a:off x="2525485" y="6473088"/>
                <a:ext cx="243738" cy="487475"/>
                <a:chOff x="2525485" y="6473088"/>
                <a:chExt cx="243738" cy="487475"/>
              </a:xfrm>
            </p:grpSpPr>
            <p:sp>
              <p:nvSpPr>
                <p:cNvPr id="17" name="Freeform: Shape 16">
                  <a:extLst>
                    <a:ext uri="{FF2B5EF4-FFF2-40B4-BE49-F238E27FC236}">
                      <a16:creationId xmlns:a16="http://schemas.microsoft.com/office/drawing/2014/main" id="{3828228C-9A0D-4F5E-A00C-D2429DC4AB12}"/>
                    </a:ext>
                  </a:extLst>
                </p:cNvPr>
                <p:cNvSpPr/>
                <p:nvPr/>
              </p:nvSpPr>
              <p:spPr>
                <a:xfrm>
                  <a:off x="2525485" y="6716825"/>
                  <a:ext cx="243738" cy="243738"/>
                </a:xfrm>
                <a:custGeom>
                  <a:avLst/>
                  <a:gdLst>
                    <a:gd name="connsiteX0" fmla="*/ 0 w 243738"/>
                    <a:gd name="connsiteY0" fmla="*/ 0 h 243738"/>
                    <a:gd name="connsiteX1" fmla="*/ 243738 w 243738"/>
                    <a:gd name="connsiteY1" fmla="*/ 0 h 243738"/>
                    <a:gd name="connsiteX2" fmla="*/ 4952 w 243738"/>
                    <a:gd name="connsiteY2" fmla="*/ 194616 h 243738"/>
                    <a:gd name="connsiteX3" fmla="*/ 0 w 243738"/>
                    <a:gd name="connsiteY3" fmla="*/ 243738 h 243738"/>
                    <a:gd name="connsiteX4" fmla="*/ 0 w 243738"/>
                    <a:gd name="connsiteY4" fmla="*/ 243737 h 243738"/>
                    <a:gd name="connsiteX5" fmla="*/ 0 w 243738"/>
                    <a:gd name="connsiteY5" fmla="*/ 0 h 24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738" h="243738">
                      <a:moveTo>
                        <a:pt x="0" y="0"/>
                      </a:moveTo>
                      <a:lnTo>
                        <a:pt x="243738" y="0"/>
                      </a:lnTo>
                      <a:cubicBezTo>
                        <a:pt x="125952" y="0"/>
                        <a:pt x="27680" y="83549"/>
                        <a:pt x="4952" y="194616"/>
                      </a:cubicBezTo>
                      <a:lnTo>
                        <a:pt x="0" y="243738"/>
                      </a:lnTo>
                      <a:lnTo>
                        <a:pt x="0" y="243737"/>
                      </a:lnTo>
                      <a:lnTo>
                        <a:pt x="0" y="0"/>
                      </a:lnTo>
                      <a:close/>
                    </a:path>
                  </a:pathLst>
                </a:cu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67D9E4DC-654F-4599-8A2A-09737C351036}"/>
                    </a:ext>
                  </a:extLst>
                </p:cNvPr>
                <p:cNvSpPr/>
                <p:nvPr/>
              </p:nvSpPr>
              <p:spPr>
                <a:xfrm>
                  <a:off x="2525485" y="6473088"/>
                  <a:ext cx="243738" cy="243737"/>
                </a:xfrm>
                <a:custGeom>
                  <a:avLst/>
                  <a:gdLst>
                    <a:gd name="connsiteX0" fmla="*/ 0 w 243738"/>
                    <a:gd name="connsiteY0" fmla="*/ 0 h 243737"/>
                    <a:gd name="connsiteX1" fmla="*/ 4952 w 243738"/>
                    <a:gd name="connsiteY1" fmla="*/ 49121 h 243737"/>
                    <a:gd name="connsiteX2" fmla="*/ 243738 w 243738"/>
                    <a:gd name="connsiteY2" fmla="*/ 243737 h 243737"/>
                    <a:gd name="connsiteX3" fmla="*/ 0 w 243738"/>
                    <a:gd name="connsiteY3" fmla="*/ 243737 h 243737"/>
                    <a:gd name="connsiteX4" fmla="*/ 0 w 243738"/>
                    <a:gd name="connsiteY4" fmla="*/ 0 h 243737"/>
                    <a:gd name="connsiteX5" fmla="*/ 0 w 243738"/>
                    <a:gd name="connsiteY5" fmla="*/ 0 h 24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738" h="243737">
                      <a:moveTo>
                        <a:pt x="0" y="0"/>
                      </a:moveTo>
                      <a:lnTo>
                        <a:pt x="4952" y="49121"/>
                      </a:lnTo>
                      <a:cubicBezTo>
                        <a:pt x="27680" y="160188"/>
                        <a:pt x="125952" y="243737"/>
                        <a:pt x="243738" y="243737"/>
                      </a:cubicBezTo>
                      <a:lnTo>
                        <a:pt x="0" y="243737"/>
                      </a:lnTo>
                      <a:lnTo>
                        <a:pt x="0" y="0"/>
                      </a:lnTo>
                      <a:lnTo>
                        <a:pt x="0" y="0"/>
                      </a:lnTo>
                      <a:close/>
                    </a:path>
                  </a:pathLst>
                </a:cu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0" name="Group 19">
                <a:extLst>
                  <a:ext uri="{FF2B5EF4-FFF2-40B4-BE49-F238E27FC236}">
                    <a16:creationId xmlns:a16="http://schemas.microsoft.com/office/drawing/2014/main" id="{0B0A65FE-C5C1-421F-B1E1-9501BC0AE7E8}"/>
                  </a:ext>
                </a:extLst>
              </p:cNvPr>
              <p:cNvGrpSpPr/>
              <p:nvPr/>
            </p:nvGrpSpPr>
            <p:grpSpPr>
              <a:xfrm flipH="1">
                <a:off x="3763128" y="6473088"/>
                <a:ext cx="243738" cy="487475"/>
                <a:chOff x="2525485" y="6473088"/>
                <a:chExt cx="243738" cy="487475"/>
              </a:xfrm>
            </p:grpSpPr>
            <p:sp>
              <p:nvSpPr>
                <p:cNvPr id="21" name="Freeform: Shape 20">
                  <a:extLst>
                    <a:ext uri="{FF2B5EF4-FFF2-40B4-BE49-F238E27FC236}">
                      <a16:creationId xmlns:a16="http://schemas.microsoft.com/office/drawing/2014/main" id="{EDE67054-99DE-46D9-AC4C-B5AA1C668DFD}"/>
                    </a:ext>
                  </a:extLst>
                </p:cNvPr>
                <p:cNvSpPr/>
                <p:nvPr/>
              </p:nvSpPr>
              <p:spPr>
                <a:xfrm>
                  <a:off x="2525485" y="6716825"/>
                  <a:ext cx="243738" cy="243738"/>
                </a:xfrm>
                <a:custGeom>
                  <a:avLst/>
                  <a:gdLst>
                    <a:gd name="connsiteX0" fmla="*/ 0 w 243738"/>
                    <a:gd name="connsiteY0" fmla="*/ 0 h 243738"/>
                    <a:gd name="connsiteX1" fmla="*/ 243738 w 243738"/>
                    <a:gd name="connsiteY1" fmla="*/ 0 h 243738"/>
                    <a:gd name="connsiteX2" fmla="*/ 4952 w 243738"/>
                    <a:gd name="connsiteY2" fmla="*/ 194616 h 243738"/>
                    <a:gd name="connsiteX3" fmla="*/ 0 w 243738"/>
                    <a:gd name="connsiteY3" fmla="*/ 243738 h 243738"/>
                    <a:gd name="connsiteX4" fmla="*/ 0 w 243738"/>
                    <a:gd name="connsiteY4" fmla="*/ 243737 h 243738"/>
                    <a:gd name="connsiteX5" fmla="*/ 0 w 243738"/>
                    <a:gd name="connsiteY5" fmla="*/ 0 h 24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738" h="243738">
                      <a:moveTo>
                        <a:pt x="0" y="0"/>
                      </a:moveTo>
                      <a:lnTo>
                        <a:pt x="243738" y="0"/>
                      </a:lnTo>
                      <a:cubicBezTo>
                        <a:pt x="125952" y="0"/>
                        <a:pt x="27680" y="83549"/>
                        <a:pt x="4952" y="194616"/>
                      </a:cubicBezTo>
                      <a:lnTo>
                        <a:pt x="0" y="243738"/>
                      </a:lnTo>
                      <a:lnTo>
                        <a:pt x="0" y="243737"/>
                      </a:lnTo>
                      <a:lnTo>
                        <a:pt x="0" y="0"/>
                      </a:lnTo>
                      <a:close/>
                    </a:path>
                  </a:pathLst>
                </a:cu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C1B77101-344C-41A7-8CF0-ECD9E3BAC73C}"/>
                    </a:ext>
                  </a:extLst>
                </p:cNvPr>
                <p:cNvSpPr/>
                <p:nvPr/>
              </p:nvSpPr>
              <p:spPr>
                <a:xfrm>
                  <a:off x="2525485" y="6473088"/>
                  <a:ext cx="243738" cy="243737"/>
                </a:xfrm>
                <a:custGeom>
                  <a:avLst/>
                  <a:gdLst>
                    <a:gd name="connsiteX0" fmla="*/ 0 w 243738"/>
                    <a:gd name="connsiteY0" fmla="*/ 0 h 243737"/>
                    <a:gd name="connsiteX1" fmla="*/ 4952 w 243738"/>
                    <a:gd name="connsiteY1" fmla="*/ 49121 h 243737"/>
                    <a:gd name="connsiteX2" fmla="*/ 243738 w 243738"/>
                    <a:gd name="connsiteY2" fmla="*/ 243737 h 243737"/>
                    <a:gd name="connsiteX3" fmla="*/ 0 w 243738"/>
                    <a:gd name="connsiteY3" fmla="*/ 243737 h 243737"/>
                    <a:gd name="connsiteX4" fmla="*/ 0 w 243738"/>
                    <a:gd name="connsiteY4" fmla="*/ 0 h 243737"/>
                    <a:gd name="connsiteX5" fmla="*/ 0 w 243738"/>
                    <a:gd name="connsiteY5" fmla="*/ 0 h 24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738" h="243737">
                      <a:moveTo>
                        <a:pt x="0" y="0"/>
                      </a:moveTo>
                      <a:lnTo>
                        <a:pt x="4952" y="49121"/>
                      </a:lnTo>
                      <a:cubicBezTo>
                        <a:pt x="27680" y="160188"/>
                        <a:pt x="125952" y="243737"/>
                        <a:pt x="243738" y="243737"/>
                      </a:cubicBezTo>
                      <a:lnTo>
                        <a:pt x="0" y="243737"/>
                      </a:lnTo>
                      <a:lnTo>
                        <a:pt x="0" y="0"/>
                      </a:lnTo>
                      <a:lnTo>
                        <a:pt x="0" y="0"/>
                      </a:lnTo>
                      <a:close/>
                    </a:path>
                  </a:pathLst>
                </a:cu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grpSp>
        <p:nvGrpSpPr>
          <p:cNvPr id="25" name="Group 24">
            <a:extLst>
              <a:ext uri="{FF2B5EF4-FFF2-40B4-BE49-F238E27FC236}">
                <a16:creationId xmlns:a16="http://schemas.microsoft.com/office/drawing/2014/main" id="{CD6E953F-DFF5-4E59-840D-723801CE3CE4}"/>
              </a:ext>
            </a:extLst>
          </p:cNvPr>
          <p:cNvGrpSpPr/>
          <p:nvPr/>
        </p:nvGrpSpPr>
        <p:grpSpPr>
          <a:xfrm>
            <a:off x="4280482" y="1417758"/>
            <a:ext cx="1481381" cy="4804227"/>
            <a:chOff x="2525485" y="1248229"/>
            <a:chExt cx="1481381" cy="4804227"/>
          </a:xfrm>
          <a:effectLst/>
        </p:grpSpPr>
        <p:sp>
          <p:nvSpPr>
            <p:cNvPr id="26" name="Rectangle: Rounded Corners 25">
              <a:extLst>
                <a:ext uri="{FF2B5EF4-FFF2-40B4-BE49-F238E27FC236}">
                  <a16:creationId xmlns:a16="http://schemas.microsoft.com/office/drawing/2014/main" id="{91B194B5-6657-447C-8431-50A0EA85CF15}"/>
                </a:ext>
              </a:extLst>
            </p:cNvPr>
            <p:cNvSpPr/>
            <p:nvPr/>
          </p:nvSpPr>
          <p:spPr>
            <a:xfrm>
              <a:off x="2525485" y="1248229"/>
              <a:ext cx="1481381" cy="4804227"/>
            </a:xfrm>
            <a:prstGeom prst="round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428AA3A0-600A-47DF-A762-0810103EE21A}"/>
                </a:ext>
              </a:extLst>
            </p:cNvPr>
            <p:cNvSpPr/>
            <p:nvPr/>
          </p:nvSpPr>
          <p:spPr>
            <a:xfrm>
              <a:off x="2525485" y="5564981"/>
              <a:ext cx="1481381" cy="487475"/>
            </a:xfrm>
            <a:prstGeom prst="roundRect">
              <a:avLst>
                <a:gd name="adj" fmla="val 50000"/>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2"/>
                  </a:solidFill>
                  <a:latin typeface="Montserrat" panose="00000500000000000000" pitchFamily="50" charset="0"/>
                </a:rPr>
                <a:t>QUARTER 2</a:t>
              </a:r>
            </a:p>
          </p:txBody>
        </p:sp>
        <p:grpSp>
          <p:nvGrpSpPr>
            <p:cNvPr id="28" name="Group 27">
              <a:extLst>
                <a:ext uri="{FF2B5EF4-FFF2-40B4-BE49-F238E27FC236}">
                  <a16:creationId xmlns:a16="http://schemas.microsoft.com/office/drawing/2014/main" id="{81ED9299-93D0-45DF-A36A-5F82EC880FDE}"/>
                </a:ext>
              </a:extLst>
            </p:cNvPr>
            <p:cNvGrpSpPr/>
            <p:nvPr/>
          </p:nvGrpSpPr>
          <p:grpSpPr>
            <a:xfrm>
              <a:off x="2525485" y="5321243"/>
              <a:ext cx="1481381" cy="487475"/>
              <a:chOff x="2525485" y="6473088"/>
              <a:chExt cx="1481381" cy="487475"/>
            </a:xfrm>
          </p:grpSpPr>
          <p:grpSp>
            <p:nvGrpSpPr>
              <p:cNvPr id="29" name="Group 28">
                <a:extLst>
                  <a:ext uri="{FF2B5EF4-FFF2-40B4-BE49-F238E27FC236}">
                    <a16:creationId xmlns:a16="http://schemas.microsoft.com/office/drawing/2014/main" id="{7D943C26-8C4E-4389-B825-16AE2ED34DEF}"/>
                  </a:ext>
                </a:extLst>
              </p:cNvPr>
              <p:cNvGrpSpPr/>
              <p:nvPr/>
            </p:nvGrpSpPr>
            <p:grpSpPr>
              <a:xfrm>
                <a:off x="2525485" y="6473088"/>
                <a:ext cx="243738" cy="487475"/>
                <a:chOff x="2525485" y="6473088"/>
                <a:chExt cx="243738" cy="487475"/>
              </a:xfrm>
            </p:grpSpPr>
            <p:sp>
              <p:nvSpPr>
                <p:cNvPr id="33" name="Freeform: Shape 32">
                  <a:extLst>
                    <a:ext uri="{FF2B5EF4-FFF2-40B4-BE49-F238E27FC236}">
                      <a16:creationId xmlns:a16="http://schemas.microsoft.com/office/drawing/2014/main" id="{BE0D0AD9-EBC9-4D06-9323-06E9548E7CDF}"/>
                    </a:ext>
                  </a:extLst>
                </p:cNvPr>
                <p:cNvSpPr/>
                <p:nvPr/>
              </p:nvSpPr>
              <p:spPr>
                <a:xfrm>
                  <a:off x="2525485" y="6716825"/>
                  <a:ext cx="243738" cy="243738"/>
                </a:xfrm>
                <a:custGeom>
                  <a:avLst/>
                  <a:gdLst>
                    <a:gd name="connsiteX0" fmla="*/ 0 w 243738"/>
                    <a:gd name="connsiteY0" fmla="*/ 0 h 243738"/>
                    <a:gd name="connsiteX1" fmla="*/ 243738 w 243738"/>
                    <a:gd name="connsiteY1" fmla="*/ 0 h 243738"/>
                    <a:gd name="connsiteX2" fmla="*/ 4952 w 243738"/>
                    <a:gd name="connsiteY2" fmla="*/ 194616 h 243738"/>
                    <a:gd name="connsiteX3" fmla="*/ 0 w 243738"/>
                    <a:gd name="connsiteY3" fmla="*/ 243738 h 243738"/>
                    <a:gd name="connsiteX4" fmla="*/ 0 w 243738"/>
                    <a:gd name="connsiteY4" fmla="*/ 243737 h 243738"/>
                    <a:gd name="connsiteX5" fmla="*/ 0 w 243738"/>
                    <a:gd name="connsiteY5" fmla="*/ 0 h 24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738" h="243738">
                      <a:moveTo>
                        <a:pt x="0" y="0"/>
                      </a:moveTo>
                      <a:lnTo>
                        <a:pt x="243738" y="0"/>
                      </a:lnTo>
                      <a:cubicBezTo>
                        <a:pt x="125952" y="0"/>
                        <a:pt x="27680" y="83549"/>
                        <a:pt x="4952" y="194616"/>
                      </a:cubicBezTo>
                      <a:lnTo>
                        <a:pt x="0" y="243738"/>
                      </a:lnTo>
                      <a:lnTo>
                        <a:pt x="0" y="243737"/>
                      </a:lnTo>
                      <a:lnTo>
                        <a:pt x="0" y="0"/>
                      </a:lnTo>
                      <a:close/>
                    </a:path>
                  </a:pathLst>
                </a:cu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3">
                  <a:extLst>
                    <a:ext uri="{FF2B5EF4-FFF2-40B4-BE49-F238E27FC236}">
                      <a16:creationId xmlns:a16="http://schemas.microsoft.com/office/drawing/2014/main" id="{78745A1F-600A-4832-869C-B125F7F38979}"/>
                    </a:ext>
                  </a:extLst>
                </p:cNvPr>
                <p:cNvSpPr/>
                <p:nvPr/>
              </p:nvSpPr>
              <p:spPr>
                <a:xfrm>
                  <a:off x="2525485" y="6473088"/>
                  <a:ext cx="243738" cy="243737"/>
                </a:xfrm>
                <a:custGeom>
                  <a:avLst/>
                  <a:gdLst>
                    <a:gd name="connsiteX0" fmla="*/ 0 w 243738"/>
                    <a:gd name="connsiteY0" fmla="*/ 0 h 243737"/>
                    <a:gd name="connsiteX1" fmla="*/ 4952 w 243738"/>
                    <a:gd name="connsiteY1" fmla="*/ 49121 h 243737"/>
                    <a:gd name="connsiteX2" fmla="*/ 243738 w 243738"/>
                    <a:gd name="connsiteY2" fmla="*/ 243737 h 243737"/>
                    <a:gd name="connsiteX3" fmla="*/ 0 w 243738"/>
                    <a:gd name="connsiteY3" fmla="*/ 243737 h 243737"/>
                    <a:gd name="connsiteX4" fmla="*/ 0 w 243738"/>
                    <a:gd name="connsiteY4" fmla="*/ 0 h 243737"/>
                    <a:gd name="connsiteX5" fmla="*/ 0 w 243738"/>
                    <a:gd name="connsiteY5" fmla="*/ 0 h 24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738" h="243737">
                      <a:moveTo>
                        <a:pt x="0" y="0"/>
                      </a:moveTo>
                      <a:lnTo>
                        <a:pt x="4952" y="49121"/>
                      </a:lnTo>
                      <a:cubicBezTo>
                        <a:pt x="27680" y="160188"/>
                        <a:pt x="125952" y="243737"/>
                        <a:pt x="243738" y="243737"/>
                      </a:cubicBezTo>
                      <a:lnTo>
                        <a:pt x="0" y="243737"/>
                      </a:lnTo>
                      <a:lnTo>
                        <a:pt x="0" y="0"/>
                      </a:lnTo>
                      <a:lnTo>
                        <a:pt x="0" y="0"/>
                      </a:lnTo>
                      <a:close/>
                    </a:path>
                  </a:pathLst>
                </a:cu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0" name="Group 29">
                <a:extLst>
                  <a:ext uri="{FF2B5EF4-FFF2-40B4-BE49-F238E27FC236}">
                    <a16:creationId xmlns:a16="http://schemas.microsoft.com/office/drawing/2014/main" id="{FB51D44E-938C-4EC4-80DA-2A54FE1626A4}"/>
                  </a:ext>
                </a:extLst>
              </p:cNvPr>
              <p:cNvGrpSpPr/>
              <p:nvPr/>
            </p:nvGrpSpPr>
            <p:grpSpPr>
              <a:xfrm flipH="1">
                <a:off x="3763128" y="6473088"/>
                <a:ext cx="243738" cy="487475"/>
                <a:chOff x="2525485" y="6473088"/>
                <a:chExt cx="243738" cy="487475"/>
              </a:xfrm>
            </p:grpSpPr>
            <p:sp>
              <p:nvSpPr>
                <p:cNvPr id="31" name="Freeform: Shape 30">
                  <a:extLst>
                    <a:ext uri="{FF2B5EF4-FFF2-40B4-BE49-F238E27FC236}">
                      <a16:creationId xmlns:a16="http://schemas.microsoft.com/office/drawing/2014/main" id="{CFB2C772-E856-442E-882D-2C69716AB595}"/>
                    </a:ext>
                  </a:extLst>
                </p:cNvPr>
                <p:cNvSpPr/>
                <p:nvPr/>
              </p:nvSpPr>
              <p:spPr>
                <a:xfrm>
                  <a:off x="2525485" y="6716825"/>
                  <a:ext cx="243738" cy="243738"/>
                </a:xfrm>
                <a:custGeom>
                  <a:avLst/>
                  <a:gdLst>
                    <a:gd name="connsiteX0" fmla="*/ 0 w 243738"/>
                    <a:gd name="connsiteY0" fmla="*/ 0 h 243738"/>
                    <a:gd name="connsiteX1" fmla="*/ 243738 w 243738"/>
                    <a:gd name="connsiteY1" fmla="*/ 0 h 243738"/>
                    <a:gd name="connsiteX2" fmla="*/ 4952 w 243738"/>
                    <a:gd name="connsiteY2" fmla="*/ 194616 h 243738"/>
                    <a:gd name="connsiteX3" fmla="*/ 0 w 243738"/>
                    <a:gd name="connsiteY3" fmla="*/ 243738 h 243738"/>
                    <a:gd name="connsiteX4" fmla="*/ 0 w 243738"/>
                    <a:gd name="connsiteY4" fmla="*/ 243737 h 243738"/>
                    <a:gd name="connsiteX5" fmla="*/ 0 w 243738"/>
                    <a:gd name="connsiteY5" fmla="*/ 0 h 24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738" h="243738">
                      <a:moveTo>
                        <a:pt x="0" y="0"/>
                      </a:moveTo>
                      <a:lnTo>
                        <a:pt x="243738" y="0"/>
                      </a:lnTo>
                      <a:cubicBezTo>
                        <a:pt x="125952" y="0"/>
                        <a:pt x="27680" y="83549"/>
                        <a:pt x="4952" y="194616"/>
                      </a:cubicBezTo>
                      <a:lnTo>
                        <a:pt x="0" y="243738"/>
                      </a:lnTo>
                      <a:lnTo>
                        <a:pt x="0" y="243737"/>
                      </a:lnTo>
                      <a:lnTo>
                        <a:pt x="0" y="0"/>
                      </a:lnTo>
                      <a:close/>
                    </a:path>
                  </a:pathLst>
                </a:cu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CFC54035-1044-4FFC-AFDC-6EBACAB4BC91}"/>
                    </a:ext>
                  </a:extLst>
                </p:cNvPr>
                <p:cNvSpPr/>
                <p:nvPr/>
              </p:nvSpPr>
              <p:spPr>
                <a:xfrm>
                  <a:off x="2525485" y="6473088"/>
                  <a:ext cx="243738" cy="243737"/>
                </a:xfrm>
                <a:custGeom>
                  <a:avLst/>
                  <a:gdLst>
                    <a:gd name="connsiteX0" fmla="*/ 0 w 243738"/>
                    <a:gd name="connsiteY0" fmla="*/ 0 h 243737"/>
                    <a:gd name="connsiteX1" fmla="*/ 4952 w 243738"/>
                    <a:gd name="connsiteY1" fmla="*/ 49121 h 243737"/>
                    <a:gd name="connsiteX2" fmla="*/ 243738 w 243738"/>
                    <a:gd name="connsiteY2" fmla="*/ 243737 h 243737"/>
                    <a:gd name="connsiteX3" fmla="*/ 0 w 243738"/>
                    <a:gd name="connsiteY3" fmla="*/ 243737 h 243737"/>
                    <a:gd name="connsiteX4" fmla="*/ 0 w 243738"/>
                    <a:gd name="connsiteY4" fmla="*/ 0 h 243737"/>
                    <a:gd name="connsiteX5" fmla="*/ 0 w 243738"/>
                    <a:gd name="connsiteY5" fmla="*/ 0 h 24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738" h="243737">
                      <a:moveTo>
                        <a:pt x="0" y="0"/>
                      </a:moveTo>
                      <a:lnTo>
                        <a:pt x="4952" y="49121"/>
                      </a:lnTo>
                      <a:cubicBezTo>
                        <a:pt x="27680" y="160188"/>
                        <a:pt x="125952" y="243737"/>
                        <a:pt x="243738" y="243737"/>
                      </a:cubicBezTo>
                      <a:lnTo>
                        <a:pt x="0" y="243737"/>
                      </a:lnTo>
                      <a:lnTo>
                        <a:pt x="0" y="0"/>
                      </a:lnTo>
                      <a:lnTo>
                        <a:pt x="0" y="0"/>
                      </a:lnTo>
                      <a:close/>
                    </a:path>
                  </a:pathLst>
                </a:cu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grpSp>
        <p:nvGrpSpPr>
          <p:cNvPr id="35" name="Group 34">
            <a:extLst>
              <a:ext uri="{FF2B5EF4-FFF2-40B4-BE49-F238E27FC236}">
                <a16:creationId xmlns:a16="http://schemas.microsoft.com/office/drawing/2014/main" id="{F7CFC470-0EB4-45ED-8767-8DC42961CC93}"/>
              </a:ext>
            </a:extLst>
          </p:cNvPr>
          <p:cNvGrpSpPr/>
          <p:nvPr/>
        </p:nvGrpSpPr>
        <p:grpSpPr>
          <a:xfrm>
            <a:off x="6048179" y="1417758"/>
            <a:ext cx="1481381" cy="4804227"/>
            <a:chOff x="2525485" y="1248229"/>
            <a:chExt cx="1481381" cy="4804227"/>
          </a:xfrm>
          <a:effectLst/>
        </p:grpSpPr>
        <p:sp>
          <p:nvSpPr>
            <p:cNvPr id="36" name="Rectangle: Rounded Corners 35">
              <a:extLst>
                <a:ext uri="{FF2B5EF4-FFF2-40B4-BE49-F238E27FC236}">
                  <a16:creationId xmlns:a16="http://schemas.microsoft.com/office/drawing/2014/main" id="{5C36BB6A-7A7F-4B0A-AEEA-97A85554FB78}"/>
                </a:ext>
              </a:extLst>
            </p:cNvPr>
            <p:cNvSpPr/>
            <p:nvPr/>
          </p:nvSpPr>
          <p:spPr>
            <a:xfrm>
              <a:off x="2525485" y="1248229"/>
              <a:ext cx="1481381" cy="4804227"/>
            </a:xfrm>
            <a:prstGeom prst="round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72CA8A01-0975-4819-B868-6C25C6ED5DA4}"/>
                </a:ext>
              </a:extLst>
            </p:cNvPr>
            <p:cNvSpPr/>
            <p:nvPr/>
          </p:nvSpPr>
          <p:spPr>
            <a:xfrm>
              <a:off x="2525485" y="5564981"/>
              <a:ext cx="1481381" cy="487475"/>
            </a:xfrm>
            <a:prstGeom prst="roundRect">
              <a:avLst>
                <a:gd name="adj" fmla="val 50000"/>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3"/>
                  </a:solidFill>
                  <a:latin typeface="Montserrat" panose="00000500000000000000" pitchFamily="50" charset="0"/>
                </a:rPr>
                <a:t>QUARTER 3</a:t>
              </a:r>
            </a:p>
          </p:txBody>
        </p:sp>
        <p:grpSp>
          <p:nvGrpSpPr>
            <p:cNvPr id="38" name="Group 37">
              <a:extLst>
                <a:ext uri="{FF2B5EF4-FFF2-40B4-BE49-F238E27FC236}">
                  <a16:creationId xmlns:a16="http://schemas.microsoft.com/office/drawing/2014/main" id="{1462CA97-E257-43C5-B864-4FD04F0FA39F}"/>
                </a:ext>
              </a:extLst>
            </p:cNvPr>
            <p:cNvGrpSpPr/>
            <p:nvPr/>
          </p:nvGrpSpPr>
          <p:grpSpPr>
            <a:xfrm>
              <a:off x="2525485" y="5321243"/>
              <a:ext cx="1481381" cy="487475"/>
              <a:chOff x="2525485" y="6473088"/>
              <a:chExt cx="1481381" cy="487475"/>
            </a:xfrm>
          </p:grpSpPr>
          <p:grpSp>
            <p:nvGrpSpPr>
              <p:cNvPr id="39" name="Group 38">
                <a:extLst>
                  <a:ext uri="{FF2B5EF4-FFF2-40B4-BE49-F238E27FC236}">
                    <a16:creationId xmlns:a16="http://schemas.microsoft.com/office/drawing/2014/main" id="{25440CCD-BED9-4C86-BBB4-6CFB88370CF4}"/>
                  </a:ext>
                </a:extLst>
              </p:cNvPr>
              <p:cNvGrpSpPr/>
              <p:nvPr/>
            </p:nvGrpSpPr>
            <p:grpSpPr>
              <a:xfrm>
                <a:off x="2525485" y="6473088"/>
                <a:ext cx="243738" cy="487475"/>
                <a:chOff x="2525485" y="6473088"/>
                <a:chExt cx="243738" cy="487475"/>
              </a:xfrm>
            </p:grpSpPr>
            <p:sp>
              <p:nvSpPr>
                <p:cNvPr id="43" name="Freeform: Shape 42">
                  <a:extLst>
                    <a:ext uri="{FF2B5EF4-FFF2-40B4-BE49-F238E27FC236}">
                      <a16:creationId xmlns:a16="http://schemas.microsoft.com/office/drawing/2014/main" id="{6E972022-3EEB-496C-8537-9B0CFC2B521B}"/>
                    </a:ext>
                  </a:extLst>
                </p:cNvPr>
                <p:cNvSpPr/>
                <p:nvPr/>
              </p:nvSpPr>
              <p:spPr>
                <a:xfrm>
                  <a:off x="2525485" y="6716825"/>
                  <a:ext cx="243738" cy="243738"/>
                </a:xfrm>
                <a:custGeom>
                  <a:avLst/>
                  <a:gdLst>
                    <a:gd name="connsiteX0" fmla="*/ 0 w 243738"/>
                    <a:gd name="connsiteY0" fmla="*/ 0 h 243738"/>
                    <a:gd name="connsiteX1" fmla="*/ 243738 w 243738"/>
                    <a:gd name="connsiteY1" fmla="*/ 0 h 243738"/>
                    <a:gd name="connsiteX2" fmla="*/ 4952 w 243738"/>
                    <a:gd name="connsiteY2" fmla="*/ 194616 h 243738"/>
                    <a:gd name="connsiteX3" fmla="*/ 0 w 243738"/>
                    <a:gd name="connsiteY3" fmla="*/ 243738 h 243738"/>
                    <a:gd name="connsiteX4" fmla="*/ 0 w 243738"/>
                    <a:gd name="connsiteY4" fmla="*/ 243737 h 243738"/>
                    <a:gd name="connsiteX5" fmla="*/ 0 w 243738"/>
                    <a:gd name="connsiteY5" fmla="*/ 0 h 24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738" h="243738">
                      <a:moveTo>
                        <a:pt x="0" y="0"/>
                      </a:moveTo>
                      <a:lnTo>
                        <a:pt x="243738" y="0"/>
                      </a:lnTo>
                      <a:cubicBezTo>
                        <a:pt x="125952" y="0"/>
                        <a:pt x="27680" y="83549"/>
                        <a:pt x="4952" y="194616"/>
                      </a:cubicBezTo>
                      <a:lnTo>
                        <a:pt x="0" y="243738"/>
                      </a:lnTo>
                      <a:lnTo>
                        <a:pt x="0" y="243737"/>
                      </a:lnTo>
                      <a:lnTo>
                        <a:pt x="0" y="0"/>
                      </a:lnTo>
                      <a:close/>
                    </a:path>
                  </a:pathLst>
                </a:cu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Shape 43">
                  <a:extLst>
                    <a:ext uri="{FF2B5EF4-FFF2-40B4-BE49-F238E27FC236}">
                      <a16:creationId xmlns:a16="http://schemas.microsoft.com/office/drawing/2014/main" id="{E05B6D27-AE4E-4380-8A63-91715FDB725B}"/>
                    </a:ext>
                  </a:extLst>
                </p:cNvPr>
                <p:cNvSpPr/>
                <p:nvPr/>
              </p:nvSpPr>
              <p:spPr>
                <a:xfrm>
                  <a:off x="2525485" y="6473088"/>
                  <a:ext cx="243738" cy="243737"/>
                </a:xfrm>
                <a:custGeom>
                  <a:avLst/>
                  <a:gdLst>
                    <a:gd name="connsiteX0" fmla="*/ 0 w 243738"/>
                    <a:gd name="connsiteY0" fmla="*/ 0 h 243737"/>
                    <a:gd name="connsiteX1" fmla="*/ 4952 w 243738"/>
                    <a:gd name="connsiteY1" fmla="*/ 49121 h 243737"/>
                    <a:gd name="connsiteX2" fmla="*/ 243738 w 243738"/>
                    <a:gd name="connsiteY2" fmla="*/ 243737 h 243737"/>
                    <a:gd name="connsiteX3" fmla="*/ 0 w 243738"/>
                    <a:gd name="connsiteY3" fmla="*/ 243737 h 243737"/>
                    <a:gd name="connsiteX4" fmla="*/ 0 w 243738"/>
                    <a:gd name="connsiteY4" fmla="*/ 0 h 243737"/>
                    <a:gd name="connsiteX5" fmla="*/ 0 w 243738"/>
                    <a:gd name="connsiteY5" fmla="*/ 0 h 24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738" h="243737">
                      <a:moveTo>
                        <a:pt x="0" y="0"/>
                      </a:moveTo>
                      <a:lnTo>
                        <a:pt x="4952" y="49121"/>
                      </a:lnTo>
                      <a:cubicBezTo>
                        <a:pt x="27680" y="160188"/>
                        <a:pt x="125952" y="243737"/>
                        <a:pt x="243738" y="243737"/>
                      </a:cubicBezTo>
                      <a:lnTo>
                        <a:pt x="0" y="243737"/>
                      </a:lnTo>
                      <a:lnTo>
                        <a:pt x="0" y="0"/>
                      </a:lnTo>
                      <a:lnTo>
                        <a:pt x="0" y="0"/>
                      </a:lnTo>
                      <a:close/>
                    </a:path>
                  </a:pathLst>
                </a:cu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40" name="Group 39">
                <a:extLst>
                  <a:ext uri="{FF2B5EF4-FFF2-40B4-BE49-F238E27FC236}">
                    <a16:creationId xmlns:a16="http://schemas.microsoft.com/office/drawing/2014/main" id="{F4D6ED93-EECB-4C7E-A5B0-1F66EECEC09A}"/>
                  </a:ext>
                </a:extLst>
              </p:cNvPr>
              <p:cNvGrpSpPr/>
              <p:nvPr/>
            </p:nvGrpSpPr>
            <p:grpSpPr>
              <a:xfrm flipH="1">
                <a:off x="3763128" y="6473088"/>
                <a:ext cx="243738" cy="487475"/>
                <a:chOff x="2525485" y="6473088"/>
                <a:chExt cx="243738" cy="487475"/>
              </a:xfrm>
            </p:grpSpPr>
            <p:sp>
              <p:nvSpPr>
                <p:cNvPr id="41" name="Freeform: Shape 40">
                  <a:extLst>
                    <a:ext uri="{FF2B5EF4-FFF2-40B4-BE49-F238E27FC236}">
                      <a16:creationId xmlns:a16="http://schemas.microsoft.com/office/drawing/2014/main" id="{304E9FE2-8900-45FE-B5C3-04658248F322}"/>
                    </a:ext>
                  </a:extLst>
                </p:cNvPr>
                <p:cNvSpPr/>
                <p:nvPr/>
              </p:nvSpPr>
              <p:spPr>
                <a:xfrm>
                  <a:off x="2525485" y="6716825"/>
                  <a:ext cx="243738" cy="243738"/>
                </a:xfrm>
                <a:custGeom>
                  <a:avLst/>
                  <a:gdLst>
                    <a:gd name="connsiteX0" fmla="*/ 0 w 243738"/>
                    <a:gd name="connsiteY0" fmla="*/ 0 h 243738"/>
                    <a:gd name="connsiteX1" fmla="*/ 243738 w 243738"/>
                    <a:gd name="connsiteY1" fmla="*/ 0 h 243738"/>
                    <a:gd name="connsiteX2" fmla="*/ 4952 w 243738"/>
                    <a:gd name="connsiteY2" fmla="*/ 194616 h 243738"/>
                    <a:gd name="connsiteX3" fmla="*/ 0 w 243738"/>
                    <a:gd name="connsiteY3" fmla="*/ 243738 h 243738"/>
                    <a:gd name="connsiteX4" fmla="*/ 0 w 243738"/>
                    <a:gd name="connsiteY4" fmla="*/ 243737 h 243738"/>
                    <a:gd name="connsiteX5" fmla="*/ 0 w 243738"/>
                    <a:gd name="connsiteY5" fmla="*/ 0 h 24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738" h="243738">
                      <a:moveTo>
                        <a:pt x="0" y="0"/>
                      </a:moveTo>
                      <a:lnTo>
                        <a:pt x="243738" y="0"/>
                      </a:lnTo>
                      <a:cubicBezTo>
                        <a:pt x="125952" y="0"/>
                        <a:pt x="27680" y="83549"/>
                        <a:pt x="4952" y="194616"/>
                      </a:cubicBezTo>
                      <a:lnTo>
                        <a:pt x="0" y="243738"/>
                      </a:lnTo>
                      <a:lnTo>
                        <a:pt x="0" y="243737"/>
                      </a:lnTo>
                      <a:lnTo>
                        <a:pt x="0" y="0"/>
                      </a:lnTo>
                      <a:close/>
                    </a:path>
                  </a:pathLst>
                </a:cu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Shape 41">
                  <a:extLst>
                    <a:ext uri="{FF2B5EF4-FFF2-40B4-BE49-F238E27FC236}">
                      <a16:creationId xmlns:a16="http://schemas.microsoft.com/office/drawing/2014/main" id="{00270001-8070-4386-B3D2-39E222063894}"/>
                    </a:ext>
                  </a:extLst>
                </p:cNvPr>
                <p:cNvSpPr/>
                <p:nvPr/>
              </p:nvSpPr>
              <p:spPr>
                <a:xfrm>
                  <a:off x="2525485" y="6473088"/>
                  <a:ext cx="243738" cy="243737"/>
                </a:xfrm>
                <a:custGeom>
                  <a:avLst/>
                  <a:gdLst>
                    <a:gd name="connsiteX0" fmla="*/ 0 w 243738"/>
                    <a:gd name="connsiteY0" fmla="*/ 0 h 243737"/>
                    <a:gd name="connsiteX1" fmla="*/ 4952 w 243738"/>
                    <a:gd name="connsiteY1" fmla="*/ 49121 h 243737"/>
                    <a:gd name="connsiteX2" fmla="*/ 243738 w 243738"/>
                    <a:gd name="connsiteY2" fmla="*/ 243737 h 243737"/>
                    <a:gd name="connsiteX3" fmla="*/ 0 w 243738"/>
                    <a:gd name="connsiteY3" fmla="*/ 243737 h 243737"/>
                    <a:gd name="connsiteX4" fmla="*/ 0 w 243738"/>
                    <a:gd name="connsiteY4" fmla="*/ 0 h 243737"/>
                    <a:gd name="connsiteX5" fmla="*/ 0 w 243738"/>
                    <a:gd name="connsiteY5" fmla="*/ 0 h 24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738" h="243737">
                      <a:moveTo>
                        <a:pt x="0" y="0"/>
                      </a:moveTo>
                      <a:lnTo>
                        <a:pt x="4952" y="49121"/>
                      </a:lnTo>
                      <a:cubicBezTo>
                        <a:pt x="27680" y="160188"/>
                        <a:pt x="125952" y="243737"/>
                        <a:pt x="243738" y="243737"/>
                      </a:cubicBezTo>
                      <a:lnTo>
                        <a:pt x="0" y="243737"/>
                      </a:lnTo>
                      <a:lnTo>
                        <a:pt x="0" y="0"/>
                      </a:lnTo>
                      <a:lnTo>
                        <a:pt x="0" y="0"/>
                      </a:lnTo>
                      <a:close/>
                    </a:path>
                  </a:pathLst>
                </a:cu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grpSp>
        <p:nvGrpSpPr>
          <p:cNvPr id="45" name="Group 44">
            <a:extLst>
              <a:ext uri="{FF2B5EF4-FFF2-40B4-BE49-F238E27FC236}">
                <a16:creationId xmlns:a16="http://schemas.microsoft.com/office/drawing/2014/main" id="{AFA8F059-27CB-49E0-B712-3E6D96406453}"/>
              </a:ext>
            </a:extLst>
          </p:cNvPr>
          <p:cNvGrpSpPr/>
          <p:nvPr/>
        </p:nvGrpSpPr>
        <p:grpSpPr>
          <a:xfrm>
            <a:off x="7815876" y="1417758"/>
            <a:ext cx="1481381" cy="4804227"/>
            <a:chOff x="2525485" y="1248229"/>
            <a:chExt cx="1481381" cy="4804227"/>
          </a:xfrm>
          <a:effectLst/>
        </p:grpSpPr>
        <p:sp>
          <p:nvSpPr>
            <p:cNvPr id="46" name="Rectangle: Rounded Corners 45">
              <a:extLst>
                <a:ext uri="{FF2B5EF4-FFF2-40B4-BE49-F238E27FC236}">
                  <a16:creationId xmlns:a16="http://schemas.microsoft.com/office/drawing/2014/main" id="{8E8C7EAD-2CFC-4215-B508-EA148B4920E3}"/>
                </a:ext>
              </a:extLst>
            </p:cNvPr>
            <p:cNvSpPr/>
            <p:nvPr/>
          </p:nvSpPr>
          <p:spPr>
            <a:xfrm>
              <a:off x="2525485" y="1248229"/>
              <a:ext cx="1481381" cy="4804227"/>
            </a:xfrm>
            <a:prstGeom prst="round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D1380FB1-13DD-49AA-99A0-F3B01359BA8B}"/>
                </a:ext>
              </a:extLst>
            </p:cNvPr>
            <p:cNvSpPr/>
            <p:nvPr/>
          </p:nvSpPr>
          <p:spPr>
            <a:xfrm>
              <a:off x="2525485" y="5564981"/>
              <a:ext cx="1481381" cy="487475"/>
            </a:xfrm>
            <a:prstGeom prst="roundRect">
              <a:avLst>
                <a:gd name="adj" fmla="val 50000"/>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4"/>
                  </a:solidFill>
                  <a:latin typeface="Montserrat" panose="00000500000000000000" pitchFamily="50" charset="0"/>
                </a:rPr>
                <a:t>QUARTER 4</a:t>
              </a:r>
            </a:p>
          </p:txBody>
        </p:sp>
        <p:grpSp>
          <p:nvGrpSpPr>
            <p:cNvPr id="48" name="Group 47">
              <a:extLst>
                <a:ext uri="{FF2B5EF4-FFF2-40B4-BE49-F238E27FC236}">
                  <a16:creationId xmlns:a16="http://schemas.microsoft.com/office/drawing/2014/main" id="{73252793-665C-4F3C-B86C-793DB2AD0896}"/>
                </a:ext>
              </a:extLst>
            </p:cNvPr>
            <p:cNvGrpSpPr/>
            <p:nvPr/>
          </p:nvGrpSpPr>
          <p:grpSpPr>
            <a:xfrm>
              <a:off x="2525485" y="5321243"/>
              <a:ext cx="1481381" cy="487475"/>
              <a:chOff x="2525485" y="6473088"/>
              <a:chExt cx="1481381" cy="487475"/>
            </a:xfrm>
          </p:grpSpPr>
          <p:grpSp>
            <p:nvGrpSpPr>
              <p:cNvPr id="49" name="Group 48">
                <a:extLst>
                  <a:ext uri="{FF2B5EF4-FFF2-40B4-BE49-F238E27FC236}">
                    <a16:creationId xmlns:a16="http://schemas.microsoft.com/office/drawing/2014/main" id="{ABD904C0-3908-4065-BCEC-6B9C5D005283}"/>
                  </a:ext>
                </a:extLst>
              </p:cNvPr>
              <p:cNvGrpSpPr/>
              <p:nvPr/>
            </p:nvGrpSpPr>
            <p:grpSpPr>
              <a:xfrm>
                <a:off x="2525485" y="6473088"/>
                <a:ext cx="243738" cy="487475"/>
                <a:chOff x="2525485" y="6473088"/>
                <a:chExt cx="243738" cy="487475"/>
              </a:xfrm>
            </p:grpSpPr>
            <p:sp>
              <p:nvSpPr>
                <p:cNvPr id="53" name="Freeform: Shape 52">
                  <a:extLst>
                    <a:ext uri="{FF2B5EF4-FFF2-40B4-BE49-F238E27FC236}">
                      <a16:creationId xmlns:a16="http://schemas.microsoft.com/office/drawing/2014/main" id="{0DC31701-8183-42D4-95EB-0E4973A0B944}"/>
                    </a:ext>
                  </a:extLst>
                </p:cNvPr>
                <p:cNvSpPr/>
                <p:nvPr/>
              </p:nvSpPr>
              <p:spPr>
                <a:xfrm>
                  <a:off x="2525485" y="6716825"/>
                  <a:ext cx="243738" cy="243738"/>
                </a:xfrm>
                <a:custGeom>
                  <a:avLst/>
                  <a:gdLst>
                    <a:gd name="connsiteX0" fmla="*/ 0 w 243738"/>
                    <a:gd name="connsiteY0" fmla="*/ 0 h 243738"/>
                    <a:gd name="connsiteX1" fmla="*/ 243738 w 243738"/>
                    <a:gd name="connsiteY1" fmla="*/ 0 h 243738"/>
                    <a:gd name="connsiteX2" fmla="*/ 4952 w 243738"/>
                    <a:gd name="connsiteY2" fmla="*/ 194616 h 243738"/>
                    <a:gd name="connsiteX3" fmla="*/ 0 w 243738"/>
                    <a:gd name="connsiteY3" fmla="*/ 243738 h 243738"/>
                    <a:gd name="connsiteX4" fmla="*/ 0 w 243738"/>
                    <a:gd name="connsiteY4" fmla="*/ 243737 h 243738"/>
                    <a:gd name="connsiteX5" fmla="*/ 0 w 243738"/>
                    <a:gd name="connsiteY5" fmla="*/ 0 h 24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738" h="243738">
                      <a:moveTo>
                        <a:pt x="0" y="0"/>
                      </a:moveTo>
                      <a:lnTo>
                        <a:pt x="243738" y="0"/>
                      </a:lnTo>
                      <a:cubicBezTo>
                        <a:pt x="125952" y="0"/>
                        <a:pt x="27680" y="83549"/>
                        <a:pt x="4952" y="194616"/>
                      </a:cubicBezTo>
                      <a:lnTo>
                        <a:pt x="0" y="243738"/>
                      </a:lnTo>
                      <a:lnTo>
                        <a:pt x="0" y="243737"/>
                      </a:lnTo>
                      <a:lnTo>
                        <a:pt x="0" y="0"/>
                      </a:lnTo>
                      <a:close/>
                    </a:path>
                  </a:pathLst>
                </a:cu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Freeform: Shape 53">
                  <a:extLst>
                    <a:ext uri="{FF2B5EF4-FFF2-40B4-BE49-F238E27FC236}">
                      <a16:creationId xmlns:a16="http://schemas.microsoft.com/office/drawing/2014/main" id="{D566CD33-D23F-4E83-9DB5-E54C47D591AE}"/>
                    </a:ext>
                  </a:extLst>
                </p:cNvPr>
                <p:cNvSpPr/>
                <p:nvPr/>
              </p:nvSpPr>
              <p:spPr>
                <a:xfrm>
                  <a:off x="2525485" y="6473088"/>
                  <a:ext cx="243738" cy="243737"/>
                </a:xfrm>
                <a:custGeom>
                  <a:avLst/>
                  <a:gdLst>
                    <a:gd name="connsiteX0" fmla="*/ 0 w 243738"/>
                    <a:gd name="connsiteY0" fmla="*/ 0 h 243737"/>
                    <a:gd name="connsiteX1" fmla="*/ 4952 w 243738"/>
                    <a:gd name="connsiteY1" fmla="*/ 49121 h 243737"/>
                    <a:gd name="connsiteX2" fmla="*/ 243738 w 243738"/>
                    <a:gd name="connsiteY2" fmla="*/ 243737 h 243737"/>
                    <a:gd name="connsiteX3" fmla="*/ 0 w 243738"/>
                    <a:gd name="connsiteY3" fmla="*/ 243737 h 243737"/>
                    <a:gd name="connsiteX4" fmla="*/ 0 w 243738"/>
                    <a:gd name="connsiteY4" fmla="*/ 0 h 243737"/>
                    <a:gd name="connsiteX5" fmla="*/ 0 w 243738"/>
                    <a:gd name="connsiteY5" fmla="*/ 0 h 24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738" h="243737">
                      <a:moveTo>
                        <a:pt x="0" y="0"/>
                      </a:moveTo>
                      <a:lnTo>
                        <a:pt x="4952" y="49121"/>
                      </a:lnTo>
                      <a:cubicBezTo>
                        <a:pt x="27680" y="160188"/>
                        <a:pt x="125952" y="243737"/>
                        <a:pt x="243738" y="243737"/>
                      </a:cubicBezTo>
                      <a:lnTo>
                        <a:pt x="0" y="243737"/>
                      </a:lnTo>
                      <a:lnTo>
                        <a:pt x="0" y="0"/>
                      </a:lnTo>
                      <a:lnTo>
                        <a:pt x="0" y="0"/>
                      </a:lnTo>
                      <a:close/>
                    </a:path>
                  </a:pathLst>
                </a:cu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0" name="Group 49">
                <a:extLst>
                  <a:ext uri="{FF2B5EF4-FFF2-40B4-BE49-F238E27FC236}">
                    <a16:creationId xmlns:a16="http://schemas.microsoft.com/office/drawing/2014/main" id="{4C7D8C02-3B35-4E26-AB8F-A0BEA21DEE93}"/>
                  </a:ext>
                </a:extLst>
              </p:cNvPr>
              <p:cNvGrpSpPr/>
              <p:nvPr/>
            </p:nvGrpSpPr>
            <p:grpSpPr>
              <a:xfrm flipH="1">
                <a:off x="3763128" y="6473088"/>
                <a:ext cx="243738" cy="487475"/>
                <a:chOff x="2525485" y="6473088"/>
                <a:chExt cx="243738" cy="487475"/>
              </a:xfrm>
            </p:grpSpPr>
            <p:sp>
              <p:nvSpPr>
                <p:cNvPr id="51" name="Freeform: Shape 50">
                  <a:extLst>
                    <a:ext uri="{FF2B5EF4-FFF2-40B4-BE49-F238E27FC236}">
                      <a16:creationId xmlns:a16="http://schemas.microsoft.com/office/drawing/2014/main" id="{2F795B91-42B7-4881-8F6C-04E36A9B4627}"/>
                    </a:ext>
                  </a:extLst>
                </p:cNvPr>
                <p:cNvSpPr/>
                <p:nvPr/>
              </p:nvSpPr>
              <p:spPr>
                <a:xfrm>
                  <a:off x="2525485" y="6716825"/>
                  <a:ext cx="243738" cy="243738"/>
                </a:xfrm>
                <a:custGeom>
                  <a:avLst/>
                  <a:gdLst>
                    <a:gd name="connsiteX0" fmla="*/ 0 w 243738"/>
                    <a:gd name="connsiteY0" fmla="*/ 0 h 243738"/>
                    <a:gd name="connsiteX1" fmla="*/ 243738 w 243738"/>
                    <a:gd name="connsiteY1" fmla="*/ 0 h 243738"/>
                    <a:gd name="connsiteX2" fmla="*/ 4952 w 243738"/>
                    <a:gd name="connsiteY2" fmla="*/ 194616 h 243738"/>
                    <a:gd name="connsiteX3" fmla="*/ 0 w 243738"/>
                    <a:gd name="connsiteY3" fmla="*/ 243738 h 243738"/>
                    <a:gd name="connsiteX4" fmla="*/ 0 w 243738"/>
                    <a:gd name="connsiteY4" fmla="*/ 243737 h 243738"/>
                    <a:gd name="connsiteX5" fmla="*/ 0 w 243738"/>
                    <a:gd name="connsiteY5" fmla="*/ 0 h 24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738" h="243738">
                      <a:moveTo>
                        <a:pt x="0" y="0"/>
                      </a:moveTo>
                      <a:lnTo>
                        <a:pt x="243738" y="0"/>
                      </a:lnTo>
                      <a:cubicBezTo>
                        <a:pt x="125952" y="0"/>
                        <a:pt x="27680" y="83549"/>
                        <a:pt x="4952" y="194616"/>
                      </a:cubicBezTo>
                      <a:lnTo>
                        <a:pt x="0" y="243738"/>
                      </a:lnTo>
                      <a:lnTo>
                        <a:pt x="0" y="243737"/>
                      </a:lnTo>
                      <a:lnTo>
                        <a:pt x="0" y="0"/>
                      </a:lnTo>
                      <a:close/>
                    </a:path>
                  </a:pathLst>
                </a:cu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Shape 51">
                  <a:extLst>
                    <a:ext uri="{FF2B5EF4-FFF2-40B4-BE49-F238E27FC236}">
                      <a16:creationId xmlns:a16="http://schemas.microsoft.com/office/drawing/2014/main" id="{E0CD2B72-D570-41BD-8385-A47777AC78F6}"/>
                    </a:ext>
                  </a:extLst>
                </p:cNvPr>
                <p:cNvSpPr/>
                <p:nvPr/>
              </p:nvSpPr>
              <p:spPr>
                <a:xfrm>
                  <a:off x="2525485" y="6473088"/>
                  <a:ext cx="243738" cy="243737"/>
                </a:xfrm>
                <a:custGeom>
                  <a:avLst/>
                  <a:gdLst>
                    <a:gd name="connsiteX0" fmla="*/ 0 w 243738"/>
                    <a:gd name="connsiteY0" fmla="*/ 0 h 243737"/>
                    <a:gd name="connsiteX1" fmla="*/ 4952 w 243738"/>
                    <a:gd name="connsiteY1" fmla="*/ 49121 h 243737"/>
                    <a:gd name="connsiteX2" fmla="*/ 243738 w 243738"/>
                    <a:gd name="connsiteY2" fmla="*/ 243737 h 243737"/>
                    <a:gd name="connsiteX3" fmla="*/ 0 w 243738"/>
                    <a:gd name="connsiteY3" fmla="*/ 243737 h 243737"/>
                    <a:gd name="connsiteX4" fmla="*/ 0 w 243738"/>
                    <a:gd name="connsiteY4" fmla="*/ 0 h 243737"/>
                    <a:gd name="connsiteX5" fmla="*/ 0 w 243738"/>
                    <a:gd name="connsiteY5" fmla="*/ 0 h 24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738" h="243737">
                      <a:moveTo>
                        <a:pt x="0" y="0"/>
                      </a:moveTo>
                      <a:lnTo>
                        <a:pt x="4952" y="49121"/>
                      </a:lnTo>
                      <a:cubicBezTo>
                        <a:pt x="27680" y="160188"/>
                        <a:pt x="125952" y="243737"/>
                        <a:pt x="243738" y="243737"/>
                      </a:cubicBezTo>
                      <a:lnTo>
                        <a:pt x="0" y="243737"/>
                      </a:lnTo>
                      <a:lnTo>
                        <a:pt x="0" y="0"/>
                      </a:lnTo>
                      <a:lnTo>
                        <a:pt x="0" y="0"/>
                      </a:lnTo>
                      <a:close/>
                    </a:path>
                  </a:pathLst>
                </a:cu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111" name="Rectangle: Rounded Corners 110">
            <a:extLst>
              <a:ext uri="{FF2B5EF4-FFF2-40B4-BE49-F238E27FC236}">
                <a16:creationId xmlns:a16="http://schemas.microsoft.com/office/drawing/2014/main" id="{ACF6EB8C-F851-4883-8EB1-2B2FCBA06928}"/>
              </a:ext>
            </a:extLst>
          </p:cNvPr>
          <p:cNvSpPr/>
          <p:nvPr/>
        </p:nvSpPr>
        <p:spPr>
          <a:xfrm>
            <a:off x="9610958" y="5734510"/>
            <a:ext cx="2139728" cy="487475"/>
          </a:xfrm>
          <a:prstGeom prst="roundRect">
            <a:avLst>
              <a:gd name="adj" fmla="val 50000"/>
            </a:avLst>
          </a:prstGeom>
          <a:solidFill>
            <a:schemeClr val="accent6"/>
          </a:solidFill>
          <a:ln w="25400">
            <a:solidFill>
              <a:srgbClr val="E0E7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2"/>
                </a:solidFill>
                <a:latin typeface="Montserrat" panose="00000500000000000000" pitchFamily="50" charset="0"/>
              </a:rPr>
              <a:t>NOTES</a:t>
            </a:r>
          </a:p>
        </p:txBody>
      </p:sp>
      <p:sp>
        <p:nvSpPr>
          <p:cNvPr id="112" name="TextBox 111">
            <a:extLst>
              <a:ext uri="{FF2B5EF4-FFF2-40B4-BE49-F238E27FC236}">
                <a16:creationId xmlns:a16="http://schemas.microsoft.com/office/drawing/2014/main" id="{9898471F-F138-488F-BAB4-B06ED8440782}"/>
              </a:ext>
            </a:extLst>
          </p:cNvPr>
          <p:cNvSpPr txBox="1"/>
          <p:nvPr/>
        </p:nvSpPr>
        <p:spPr>
          <a:xfrm>
            <a:off x="4183456" y="486545"/>
            <a:ext cx="3825086" cy="553998"/>
          </a:xfrm>
          <a:prstGeom prst="rect">
            <a:avLst/>
          </a:prstGeom>
          <a:noFill/>
        </p:spPr>
        <p:txBody>
          <a:bodyPr wrap="none" rtlCol="0">
            <a:spAutoFit/>
          </a:bodyPr>
          <a:lstStyle/>
          <a:p>
            <a:pPr algn="ctr"/>
            <a:r>
              <a:rPr lang="en-US" sz="3000" dirty="0">
                <a:solidFill>
                  <a:schemeClr val="tx2">
                    <a:lumMod val="60000"/>
                    <a:lumOff val="40000"/>
                  </a:schemeClr>
                </a:solidFill>
                <a:latin typeface="Montserrat" panose="00000500000000000000" pitchFamily="50" charset="0"/>
              </a:rPr>
              <a:t>Budget by Quarter</a:t>
            </a:r>
          </a:p>
        </p:txBody>
      </p:sp>
      <p:sp>
        <p:nvSpPr>
          <p:cNvPr id="113" name="Rectangle 112">
            <a:extLst>
              <a:ext uri="{FF2B5EF4-FFF2-40B4-BE49-F238E27FC236}">
                <a16:creationId xmlns:a16="http://schemas.microsoft.com/office/drawing/2014/main" id="{69793252-7830-4F88-AB35-98481EFFD67C}"/>
              </a:ext>
            </a:extLst>
          </p:cNvPr>
          <p:cNvSpPr/>
          <p:nvPr/>
        </p:nvSpPr>
        <p:spPr>
          <a:xfrm>
            <a:off x="441314" y="5734510"/>
            <a:ext cx="2071470" cy="487475"/>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r>
              <a:rPr lang="en-US" sz="2000" b="1" dirty="0">
                <a:solidFill>
                  <a:schemeClr val="accent6">
                    <a:lumMod val="90000"/>
                  </a:schemeClr>
                </a:solidFill>
                <a:latin typeface="Montserrat" panose="00000500000000000000" pitchFamily="50" charset="0"/>
              </a:rPr>
              <a:t>20XX</a:t>
            </a:r>
          </a:p>
        </p:txBody>
      </p:sp>
    </p:spTree>
    <p:extLst>
      <p:ext uri="{BB962C8B-B14F-4D97-AF65-F5344CB8AC3E}">
        <p14:creationId xmlns:p14="http://schemas.microsoft.com/office/powerpoint/2010/main" val="1390207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Rounded Corners 98">
            <a:extLst>
              <a:ext uri="{FF2B5EF4-FFF2-40B4-BE49-F238E27FC236}">
                <a16:creationId xmlns:a16="http://schemas.microsoft.com/office/drawing/2014/main" id="{49A316D4-83D0-4471-AC0A-5EED5DDE7461}"/>
              </a:ext>
            </a:extLst>
          </p:cNvPr>
          <p:cNvSpPr/>
          <p:nvPr/>
        </p:nvSpPr>
        <p:spPr>
          <a:xfrm>
            <a:off x="8556849" y="2487484"/>
            <a:ext cx="2804974" cy="3486427"/>
          </a:xfrm>
          <a:prstGeom prst="roundRect">
            <a:avLst>
              <a:gd name="adj" fmla="val 8008"/>
            </a:avLst>
          </a:prstGeom>
          <a:solidFill>
            <a:schemeClr val="bg1">
              <a:alpha val="85000"/>
            </a:schemeClr>
          </a:solidFill>
          <a:ln>
            <a:noFill/>
          </a:ln>
          <a:effectLst>
            <a:outerShdw blurRad="152400" dist="63500" dir="5400000" sx="97000" sy="97000" algn="t"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latin typeface="Montserrat" panose="00000500000000000000" pitchFamily="50" charset="0"/>
            </a:endParaRPr>
          </a:p>
        </p:txBody>
      </p:sp>
      <p:sp>
        <p:nvSpPr>
          <p:cNvPr id="3" name="Rectangle: Rounded Corners 2">
            <a:extLst>
              <a:ext uri="{FF2B5EF4-FFF2-40B4-BE49-F238E27FC236}">
                <a16:creationId xmlns:a16="http://schemas.microsoft.com/office/drawing/2014/main" id="{262206D4-950C-4B68-8CCA-88B533085354}"/>
              </a:ext>
            </a:extLst>
          </p:cNvPr>
          <p:cNvSpPr/>
          <p:nvPr/>
        </p:nvSpPr>
        <p:spPr>
          <a:xfrm>
            <a:off x="2306460" y="2487484"/>
            <a:ext cx="2804974" cy="3486427"/>
          </a:xfrm>
          <a:prstGeom prst="roundRect">
            <a:avLst>
              <a:gd name="adj" fmla="val 8008"/>
            </a:avLst>
          </a:prstGeom>
          <a:solidFill>
            <a:schemeClr val="bg1">
              <a:alpha val="85000"/>
            </a:schemeClr>
          </a:solidFill>
          <a:ln>
            <a:noFill/>
          </a:ln>
          <a:effectLst>
            <a:outerShdw blurRad="152400" dist="63500" dir="5400000" sx="97000" sy="97000" algn="t"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latin typeface="Montserrat" panose="00000500000000000000" pitchFamily="50" charset="0"/>
            </a:endParaRPr>
          </a:p>
        </p:txBody>
      </p:sp>
      <p:sp>
        <p:nvSpPr>
          <p:cNvPr id="4" name="TextBox 3">
            <a:extLst>
              <a:ext uri="{FF2B5EF4-FFF2-40B4-BE49-F238E27FC236}">
                <a16:creationId xmlns:a16="http://schemas.microsoft.com/office/drawing/2014/main" id="{34AFD30F-FB01-480F-AEFE-2EEA827F4C7B}"/>
              </a:ext>
            </a:extLst>
          </p:cNvPr>
          <p:cNvSpPr txBox="1"/>
          <p:nvPr/>
        </p:nvSpPr>
        <p:spPr>
          <a:xfrm>
            <a:off x="4183456" y="828674"/>
            <a:ext cx="3825086" cy="553998"/>
          </a:xfrm>
          <a:prstGeom prst="rect">
            <a:avLst/>
          </a:prstGeom>
          <a:noFill/>
        </p:spPr>
        <p:txBody>
          <a:bodyPr wrap="none" rtlCol="0">
            <a:spAutoFit/>
          </a:bodyPr>
          <a:lstStyle/>
          <a:p>
            <a:pPr algn="ctr"/>
            <a:r>
              <a:rPr lang="en-US" sz="3000" dirty="0">
                <a:solidFill>
                  <a:schemeClr val="tx2">
                    <a:lumMod val="60000"/>
                    <a:lumOff val="40000"/>
                  </a:schemeClr>
                </a:solidFill>
                <a:latin typeface="Montserrat" panose="00000500000000000000" pitchFamily="50" charset="0"/>
              </a:rPr>
              <a:t>Budget by Quarter</a:t>
            </a:r>
          </a:p>
        </p:txBody>
      </p:sp>
      <p:sp>
        <p:nvSpPr>
          <p:cNvPr id="76" name="Rectangle: Rounded Corners 75">
            <a:extLst>
              <a:ext uri="{FF2B5EF4-FFF2-40B4-BE49-F238E27FC236}">
                <a16:creationId xmlns:a16="http://schemas.microsoft.com/office/drawing/2014/main" id="{68AC05A4-879C-41C5-ABDB-71262FAE06F7}"/>
              </a:ext>
            </a:extLst>
          </p:cNvPr>
          <p:cNvSpPr/>
          <p:nvPr/>
        </p:nvSpPr>
        <p:spPr>
          <a:xfrm>
            <a:off x="5431654" y="2487484"/>
            <a:ext cx="2804974" cy="3486427"/>
          </a:xfrm>
          <a:prstGeom prst="roundRect">
            <a:avLst>
              <a:gd name="adj" fmla="val 8008"/>
            </a:avLst>
          </a:prstGeom>
          <a:solidFill>
            <a:schemeClr val="bg1">
              <a:alpha val="85000"/>
            </a:schemeClr>
          </a:solidFill>
          <a:ln>
            <a:noFill/>
          </a:ln>
          <a:effectLst>
            <a:outerShdw blurRad="152400" dist="63500" dir="5400000" sx="97000" sy="97000" algn="t"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latin typeface="Montserrat" panose="00000500000000000000" pitchFamily="50" charset="0"/>
            </a:endParaRPr>
          </a:p>
        </p:txBody>
      </p:sp>
      <p:sp>
        <p:nvSpPr>
          <p:cNvPr id="77" name="Rectangle: Rounded Corners 76">
            <a:extLst>
              <a:ext uri="{FF2B5EF4-FFF2-40B4-BE49-F238E27FC236}">
                <a16:creationId xmlns:a16="http://schemas.microsoft.com/office/drawing/2014/main" id="{E54890C7-B3EA-49A6-BE0D-3421E703152D}"/>
              </a:ext>
            </a:extLst>
          </p:cNvPr>
          <p:cNvSpPr/>
          <p:nvPr/>
        </p:nvSpPr>
        <p:spPr>
          <a:xfrm>
            <a:off x="5431654" y="1958557"/>
            <a:ext cx="2804974" cy="44834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Montserrat" panose="00000500000000000000" pitchFamily="50" charset="0"/>
              </a:rPr>
              <a:t>FEBRUARY 20XX</a:t>
            </a:r>
          </a:p>
        </p:txBody>
      </p:sp>
      <p:grpSp>
        <p:nvGrpSpPr>
          <p:cNvPr id="78" name="Group 77">
            <a:extLst>
              <a:ext uri="{FF2B5EF4-FFF2-40B4-BE49-F238E27FC236}">
                <a16:creationId xmlns:a16="http://schemas.microsoft.com/office/drawing/2014/main" id="{C0AEFE47-BF93-4753-8A93-C80713D336AD}"/>
              </a:ext>
            </a:extLst>
          </p:cNvPr>
          <p:cNvGrpSpPr/>
          <p:nvPr/>
        </p:nvGrpSpPr>
        <p:grpSpPr>
          <a:xfrm>
            <a:off x="5589610" y="2599129"/>
            <a:ext cx="2622916" cy="246221"/>
            <a:chOff x="2581842" y="1976763"/>
            <a:chExt cx="2622916" cy="246221"/>
          </a:xfrm>
        </p:grpSpPr>
        <p:sp>
          <p:nvSpPr>
            <p:cNvPr id="95" name="TextBox 94">
              <a:extLst>
                <a:ext uri="{FF2B5EF4-FFF2-40B4-BE49-F238E27FC236}">
                  <a16:creationId xmlns:a16="http://schemas.microsoft.com/office/drawing/2014/main" id="{C9C3BB80-596C-4476-B571-688A6A05A545}"/>
                </a:ext>
              </a:extLst>
            </p:cNvPr>
            <p:cNvSpPr txBox="1"/>
            <p:nvPr/>
          </p:nvSpPr>
          <p:spPr>
            <a:xfrm>
              <a:off x="2581842" y="1976763"/>
              <a:ext cx="619080" cy="246221"/>
            </a:xfrm>
            <a:prstGeom prst="rect">
              <a:avLst/>
            </a:prstGeom>
            <a:noFill/>
          </p:spPr>
          <p:txBody>
            <a:bodyPr wrap="none" rtlCol="0">
              <a:spAutoFit/>
            </a:bodyPr>
            <a:lstStyle/>
            <a:p>
              <a:pPr algn="ctr"/>
              <a:r>
                <a:rPr lang="en-US" sz="1000" b="1" dirty="0">
                  <a:latin typeface="Montserrat" panose="00000500000000000000" pitchFamily="50" charset="0"/>
                </a:rPr>
                <a:t>Actual</a:t>
              </a:r>
            </a:p>
          </p:txBody>
        </p:sp>
        <p:sp>
          <p:nvSpPr>
            <p:cNvPr id="96" name="TextBox 95">
              <a:extLst>
                <a:ext uri="{FF2B5EF4-FFF2-40B4-BE49-F238E27FC236}">
                  <a16:creationId xmlns:a16="http://schemas.microsoft.com/office/drawing/2014/main" id="{2F1FA779-51A3-4862-A896-16EC822678F4}"/>
                </a:ext>
              </a:extLst>
            </p:cNvPr>
            <p:cNvSpPr txBox="1"/>
            <p:nvPr/>
          </p:nvSpPr>
          <p:spPr>
            <a:xfrm>
              <a:off x="3406228" y="1976763"/>
              <a:ext cx="840295" cy="246221"/>
            </a:xfrm>
            <a:prstGeom prst="rect">
              <a:avLst/>
            </a:prstGeom>
            <a:noFill/>
          </p:spPr>
          <p:txBody>
            <a:bodyPr wrap="none" rtlCol="0">
              <a:spAutoFit/>
            </a:bodyPr>
            <a:lstStyle/>
            <a:p>
              <a:pPr algn="ctr"/>
              <a:r>
                <a:rPr lang="en-US" sz="1000" b="1" dirty="0">
                  <a:latin typeface="Montserrat" panose="00000500000000000000" pitchFamily="50" charset="0"/>
                </a:rPr>
                <a:t>Predicted</a:t>
              </a:r>
            </a:p>
          </p:txBody>
        </p:sp>
        <p:sp>
          <p:nvSpPr>
            <p:cNvPr id="97" name="TextBox 96">
              <a:extLst>
                <a:ext uri="{FF2B5EF4-FFF2-40B4-BE49-F238E27FC236}">
                  <a16:creationId xmlns:a16="http://schemas.microsoft.com/office/drawing/2014/main" id="{DA698914-146A-46E1-B2E5-2C52C24EDA07}"/>
                </a:ext>
              </a:extLst>
            </p:cNvPr>
            <p:cNvSpPr txBox="1"/>
            <p:nvPr/>
          </p:nvSpPr>
          <p:spPr>
            <a:xfrm>
              <a:off x="4317977" y="1976763"/>
              <a:ext cx="886781" cy="246221"/>
            </a:xfrm>
            <a:prstGeom prst="rect">
              <a:avLst/>
            </a:prstGeom>
            <a:noFill/>
          </p:spPr>
          <p:txBody>
            <a:bodyPr wrap="none" rtlCol="0">
              <a:spAutoFit/>
            </a:bodyPr>
            <a:lstStyle/>
            <a:p>
              <a:pPr algn="ctr"/>
              <a:r>
                <a:rPr lang="en-US" sz="1000" b="1" dirty="0">
                  <a:latin typeface="Montserrat" panose="00000500000000000000" pitchFamily="50" charset="0"/>
                </a:rPr>
                <a:t>Difference</a:t>
              </a:r>
            </a:p>
          </p:txBody>
        </p:sp>
      </p:grpSp>
      <p:grpSp>
        <p:nvGrpSpPr>
          <p:cNvPr id="79" name="Group 78">
            <a:extLst>
              <a:ext uri="{FF2B5EF4-FFF2-40B4-BE49-F238E27FC236}">
                <a16:creationId xmlns:a16="http://schemas.microsoft.com/office/drawing/2014/main" id="{2B81EC40-B6DF-47C2-9236-8B4CFE006E3C}"/>
              </a:ext>
            </a:extLst>
          </p:cNvPr>
          <p:cNvGrpSpPr/>
          <p:nvPr/>
        </p:nvGrpSpPr>
        <p:grpSpPr>
          <a:xfrm>
            <a:off x="6366646" y="2487484"/>
            <a:ext cx="934992" cy="3486427"/>
            <a:chOff x="3358878" y="1868615"/>
            <a:chExt cx="934992" cy="4179760"/>
          </a:xfrm>
        </p:grpSpPr>
        <p:cxnSp>
          <p:nvCxnSpPr>
            <p:cNvPr id="93" name="Straight Connector 92">
              <a:extLst>
                <a:ext uri="{FF2B5EF4-FFF2-40B4-BE49-F238E27FC236}">
                  <a16:creationId xmlns:a16="http://schemas.microsoft.com/office/drawing/2014/main" id="{9AAA1C3A-D508-45B0-A9C7-4B09A83F4D80}"/>
                </a:ext>
              </a:extLst>
            </p:cNvPr>
            <p:cNvCxnSpPr>
              <a:cxnSpLocks/>
            </p:cNvCxnSpPr>
            <p:nvPr/>
          </p:nvCxnSpPr>
          <p:spPr>
            <a:xfrm>
              <a:off x="3358878" y="1868615"/>
              <a:ext cx="0" cy="4179760"/>
            </a:xfrm>
            <a:prstGeom prst="line">
              <a:avLst/>
            </a:prstGeom>
            <a:ln w="254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D8EECC8-A9C3-419D-A0B3-F725D7F7CF89}"/>
                </a:ext>
              </a:extLst>
            </p:cNvPr>
            <p:cNvCxnSpPr>
              <a:cxnSpLocks/>
            </p:cNvCxnSpPr>
            <p:nvPr/>
          </p:nvCxnSpPr>
          <p:spPr>
            <a:xfrm>
              <a:off x="4293870" y="1868615"/>
              <a:ext cx="0" cy="4179760"/>
            </a:xfrm>
            <a:prstGeom prst="line">
              <a:avLst/>
            </a:prstGeom>
            <a:ln w="25400"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0" name="TextBox 79">
            <a:extLst>
              <a:ext uri="{FF2B5EF4-FFF2-40B4-BE49-F238E27FC236}">
                <a16:creationId xmlns:a16="http://schemas.microsoft.com/office/drawing/2014/main" id="{47FAE6BE-163B-4F14-9E2F-4695559E8CA1}"/>
              </a:ext>
            </a:extLst>
          </p:cNvPr>
          <p:cNvSpPr txBox="1"/>
          <p:nvPr/>
        </p:nvSpPr>
        <p:spPr>
          <a:xfrm>
            <a:off x="5531102" y="3036741"/>
            <a:ext cx="736100" cy="246221"/>
          </a:xfrm>
          <a:prstGeom prst="rect">
            <a:avLst/>
          </a:prstGeom>
          <a:noFill/>
        </p:spPr>
        <p:txBody>
          <a:bodyPr wrap="none" rtlCol="0">
            <a:spAutoFit/>
          </a:bodyPr>
          <a:lstStyle/>
          <a:p>
            <a:pPr algn="ctr"/>
            <a:r>
              <a:rPr lang="en-US" sz="1000" dirty="0">
                <a:latin typeface="Montserrat" panose="00000500000000000000" pitchFamily="50" charset="0"/>
              </a:rPr>
              <a:t>$155,000</a:t>
            </a:r>
          </a:p>
        </p:txBody>
      </p:sp>
      <p:sp>
        <p:nvSpPr>
          <p:cNvPr id="81" name="TextBox 80">
            <a:extLst>
              <a:ext uri="{FF2B5EF4-FFF2-40B4-BE49-F238E27FC236}">
                <a16:creationId xmlns:a16="http://schemas.microsoft.com/office/drawing/2014/main" id="{E33FEFA2-200C-498C-934B-49C6A95666D1}"/>
              </a:ext>
            </a:extLst>
          </p:cNvPr>
          <p:cNvSpPr txBox="1"/>
          <p:nvPr/>
        </p:nvSpPr>
        <p:spPr>
          <a:xfrm>
            <a:off x="6459684" y="3036741"/>
            <a:ext cx="748923" cy="246221"/>
          </a:xfrm>
          <a:prstGeom prst="rect">
            <a:avLst/>
          </a:prstGeom>
          <a:noFill/>
        </p:spPr>
        <p:txBody>
          <a:bodyPr wrap="none" rtlCol="0">
            <a:spAutoFit/>
          </a:bodyPr>
          <a:lstStyle/>
          <a:p>
            <a:pPr algn="ctr"/>
            <a:r>
              <a:rPr lang="en-US" sz="1000" dirty="0">
                <a:latin typeface="Montserrat" panose="00000500000000000000" pitchFamily="50" charset="0"/>
              </a:rPr>
              <a:t>$150,000</a:t>
            </a:r>
          </a:p>
        </p:txBody>
      </p:sp>
      <p:sp>
        <p:nvSpPr>
          <p:cNvPr id="82" name="TextBox 81">
            <a:extLst>
              <a:ext uri="{FF2B5EF4-FFF2-40B4-BE49-F238E27FC236}">
                <a16:creationId xmlns:a16="http://schemas.microsoft.com/office/drawing/2014/main" id="{176E1B3D-A0A9-4646-9CB3-B08242278990}"/>
              </a:ext>
            </a:extLst>
          </p:cNvPr>
          <p:cNvSpPr txBox="1"/>
          <p:nvPr/>
        </p:nvSpPr>
        <p:spPr>
          <a:xfrm>
            <a:off x="7450781" y="3036741"/>
            <a:ext cx="636713" cy="246221"/>
          </a:xfrm>
          <a:prstGeom prst="rect">
            <a:avLst/>
          </a:prstGeom>
          <a:noFill/>
        </p:spPr>
        <p:txBody>
          <a:bodyPr wrap="none" rtlCol="0">
            <a:spAutoFit/>
          </a:bodyPr>
          <a:lstStyle/>
          <a:p>
            <a:pPr algn="ctr"/>
            <a:r>
              <a:rPr lang="en-US" sz="1000" b="1" dirty="0">
                <a:solidFill>
                  <a:schemeClr val="accent3"/>
                </a:solidFill>
                <a:latin typeface="Montserrat" panose="00000500000000000000" pitchFamily="50" charset="0"/>
              </a:rPr>
              <a:t>$5,000</a:t>
            </a:r>
          </a:p>
        </p:txBody>
      </p:sp>
      <p:sp>
        <p:nvSpPr>
          <p:cNvPr id="83" name="TextBox 82">
            <a:extLst>
              <a:ext uri="{FF2B5EF4-FFF2-40B4-BE49-F238E27FC236}">
                <a16:creationId xmlns:a16="http://schemas.microsoft.com/office/drawing/2014/main" id="{807CD814-E0FA-49EB-9985-9B69A3A720AA}"/>
              </a:ext>
            </a:extLst>
          </p:cNvPr>
          <p:cNvSpPr txBox="1"/>
          <p:nvPr/>
        </p:nvSpPr>
        <p:spPr>
          <a:xfrm>
            <a:off x="5518279" y="3484986"/>
            <a:ext cx="761747" cy="246221"/>
          </a:xfrm>
          <a:prstGeom prst="rect">
            <a:avLst/>
          </a:prstGeom>
          <a:noFill/>
        </p:spPr>
        <p:txBody>
          <a:bodyPr wrap="none" rtlCol="0">
            <a:spAutoFit/>
          </a:bodyPr>
          <a:lstStyle/>
          <a:p>
            <a:pPr algn="ctr"/>
            <a:r>
              <a:rPr lang="en-US" sz="1000" dirty="0">
                <a:latin typeface="Montserrat" panose="00000500000000000000" pitchFamily="50" charset="0"/>
              </a:rPr>
              <a:t>$140,000</a:t>
            </a:r>
          </a:p>
        </p:txBody>
      </p:sp>
      <p:sp>
        <p:nvSpPr>
          <p:cNvPr id="84" name="TextBox 83">
            <a:extLst>
              <a:ext uri="{FF2B5EF4-FFF2-40B4-BE49-F238E27FC236}">
                <a16:creationId xmlns:a16="http://schemas.microsoft.com/office/drawing/2014/main" id="{BA572A7D-287B-4E89-9907-24A44AE4E6F0}"/>
              </a:ext>
            </a:extLst>
          </p:cNvPr>
          <p:cNvSpPr txBox="1"/>
          <p:nvPr/>
        </p:nvSpPr>
        <p:spPr>
          <a:xfrm>
            <a:off x="6459684" y="3484986"/>
            <a:ext cx="748923" cy="246221"/>
          </a:xfrm>
          <a:prstGeom prst="rect">
            <a:avLst/>
          </a:prstGeom>
          <a:noFill/>
        </p:spPr>
        <p:txBody>
          <a:bodyPr wrap="none" rtlCol="0">
            <a:spAutoFit/>
          </a:bodyPr>
          <a:lstStyle/>
          <a:p>
            <a:pPr algn="ctr"/>
            <a:r>
              <a:rPr lang="en-US" sz="1000" dirty="0">
                <a:latin typeface="Montserrat" panose="00000500000000000000" pitchFamily="50" charset="0"/>
              </a:rPr>
              <a:t>$130,000</a:t>
            </a:r>
          </a:p>
        </p:txBody>
      </p:sp>
      <p:sp>
        <p:nvSpPr>
          <p:cNvPr id="85" name="TextBox 84">
            <a:extLst>
              <a:ext uri="{FF2B5EF4-FFF2-40B4-BE49-F238E27FC236}">
                <a16:creationId xmlns:a16="http://schemas.microsoft.com/office/drawing/2014/main" id="{071D2C35-3C53-47EB-B3F0-4080D388C2CE}"/>
              </a:ext>
            </a:extLst>
          </p:cNvPr>
          <p:cNvSpPr txBox="1"/>
          <p:nvPr/>
        </p:nvSpPr>
        <p:spPr>
          <a:xfrm>
            <a:off x="7396279" y="3484986"/>
            <a:ext cx="745717" cy="246221"/>
          </a:xfrm>
          <a:prstGeom prst="rect">
            <a:avLst/>
          </a:prstGeom>
          <a:noFill/>
        </p:spPr>
        <p:txBody>
          <a:bodyPr wrap="none" rtlCol="0">
            <a:spAutoFit/>
          </a:bodyPr>
          <a:lstStyle/>
          <a:p>
            <a:pPr algn="ctr"/>
            <a:r>
              <a:rPr lang="en-US" sz="1000" b="1" dirty="0">
                <a:solidFill>
                  <a:schemeClr val="accent2"/>
                </a:solidFill>
                <a:latin typeface="Montserrat" panose="00000500000000000000" pitchFamily="50" charset="0"/>
              </a:rPr>
              <a:t>-$10,000</a:t>
            </a:r>
          </a:p>
        </p:txBody>
      </p:sp>
      <p:sp>
        <p:nvSpPr>
          <p:cNvPr id="86" name="TextBox 85">
            <a:extLst>
              <a:ext uri="{FF2B5EF4-FFF2-40B4-BE49-F238E27FC236}">
                <a16:creationId xmlns:a16="http://schemas.microsoft.com/office/drawing/2014/main" id="{7DA7D4C5-7992-4089-9631-DEEFFC1FD0C9}"/>
              </a:ext>
            </a:extLst>
          </p:cNvPr>
          <p:cNvSpPr txBox="1"/>
          <p:nvPr/>
        </p:nvSpPr>
        <p:spPr>
          <a:xfrm>
            <a:off x="5555949" y="3933231"/>
            <a:ext cx="686406" cy="246221"/>
          </a:xfrm>
          <a:prstGeom prst="rect">
            <a:avLst/>
          </a:prstGeom>
          <a:noFill/>
        </p:spPr>
        <p:txBody>
          <a:bodyPr wrap="none" rtlCol="0">
            <a:spAutoFit/>
          </a:bodyPr>
          <a:lstStyle/>
          <a:p>
            <a:pPr algn="ctr"/>
            <a:r>
              <a:rPr lang="en-US" sz="1000" b="1" dirty="0">
                <a:solidFill>
                  <a:schemeClr val="accent3"/>
                </a:solidFill>
                <a:latin typeface="Montserrat" panose="00000500000000000000" pitchFamily="50" charset="0"/>
              </a:rPr>
              <a:t>$15,000</a:t>
            </a:r>
          </a:p>
        </p:txBody>
      </p:sp>
      <p:sp>
        <p:nvSpPr>
          <p:cNvPr id="87" name="TextBox 86">
            <a:extLst>
              <a:ext uri="{FF2B5EF4-FFF2-40B4-BE49-F238E27FC236}">
                <a16:creationId xmlns:a16="http://schemas.microsoft.com/office/drawing/2014/main" id="{F31B2935-2427-4C49-9907-C4FAB58EEE1F}"/>
              </a:ext>
            </a:extLst>
          </p:cNvPr>
          <p:cNvSpPr txBox="1"/>
          <p:nvPr/>
        </p:nvSpPr>
        <p:spPr>
          <a:xfrm>
            <a:off x="5549537" y="5178437"/>
            <a:ext cx="699230" cy="246221"/>
          </a:xfrm>
          <a:prstGeom prst="rect">
            <a:avLst/>
          </a:prstGeom>
          <a:noFill/>
        </p:spPr>
        <p:txBody>
          <a:bodyPr wrap="none" rtlCol="0">
            <a:spAutoFit/>
          </a:bodyPr>
          <a:lstStyle/>
          <a:p>
            <a:pPr algn="ctr"/>
            <a:r>
              <a:rPr lang="en-US" sz="1000" dirty="0">
                <a:latin typeface="Montserrat" panose="00000500000000000000" pitchFamily="50" charset="0"/>
              </a:rPr>
              <a:t>$85,000</a:t>
            </a:r>
          </a:p>
        </p:txBody>
      </p:sp>
      <p:sp>
        <p:nvSpPr>
          <p:cNvPr id="88" name="TextBox 87">
            <a:extLst>
              <a:ext uri="{FF2B5EF4-FFF2-40B4-BE49-F238E27FC236}">
                <a16:creationId xmlns:a16="http://schemas.microsoft.com/office/drawing/2014/main" id="{611CE40B-2495-49B6-8AAE-0E15A6D4EF68}"/>
              </a:ext>
            </a:extLst>
          </p:cNvPr>
          <p:cNvSpPr txBox="1"/>
          <p:nvPr/>
        </p:nvSpPr>
        <p:spPr>
          <a:xfrm>
            <a:off x="6479721" y="5178437"/>
            <a:ext cx="708848" cy="246221"/>
          </a:xfrm>
          <a:prstGeom prst="rect">
            <a:avLst/>
          </a:prstGeom>
          <a:noFill/>
        </p:spPr>
        <p:txBody>
          <a:bodyPr wrap="none" rtlCol="0">
            <a:spAutoFit/>
          </a:bodyPr>
          <a:lstStyle/>
          <a:p>
            <a:pPr algn="ctr"/>
            <a:r>
              <a:rPr lang="en-US" sz="1000" dirty="0">
                <a:latin typeface="Montserrat" panose="00000500000000000000" pitchFamily="50" charset="0"/>
              </a:rPr>
              <a:t>$90,000</a:t>
            </a:r>
          </a:p>
        </p:txBody>
      </p:sp>
      <p:sp>
        <p:nvSpPr>
          <p:cNvPr id="89" name="TextBox 88">
            <a:extLst>
              <a:ext uri="{FF2B5EF4-FFF2-40B4-BE49-F238E27FC236}">
                <a16:creationId xmlns:a16="http://schemas.microsoft.com/office/drawing/2014/main" id="{6152489A-E580-4381-83BD-C0E381C6423F}"/>
              </a:ext>
            </a:extLst>
          </p:cNvPr>
          <p:cNvSpPr txBox="1"/>
          <p:nvPr/>
        </p:nvSpPr>
        <p:spPr>
          <a:xfrm>
            <a:off x="7425933" y="5178437"/>
            <a:ext cx="686406" cy="246221"/>
          </a:xfrm>
          <a:prstGeom prst="rect">
            <a:avLst/>
          </a:prstGeom>
          <a:noFill/>
        </p:spPr>
        <p:txBody>
          <a:bodyPr wrap="none" rtlCol="0">
            <a:spAutoFit/>
          </a:bodyPr>
          <a:lstStyle/>
          <a:p>
            <a:pPr algn="ctr"/>
            <a:r>
              <a:rPr lang="en-US" sz="1000" b="1" dirty="0">
                <a:solidFill>
                  <a:schemeClr val="accent2"/>
                </a:solidFill>
                <a:latin typeface="Montserrat" panose="00000500000000000000" pitchFamily="50" charset="0"/>
              </a:rPr>
              <a:t>-$5,000</a:t>
            </a:r>
          </a:p>
        </p:txBody>
      </p:sp>
      <p:sp>
        <p:nvSpPr>
          <p:cNvPr id="90" name="TextBox 89">
            <a:extLst>
              <a:ext uri="{FF2B5EF4-FFF2-40B4-BE49-F238E27FC236}">
                <a16:creationId xmlns:a16="http://schemas.microsoft.com/office/drawing/2014/main" id="{EC563AE0-8D59-4136-A62C-AD93B2F4F9F6}"/>
              </a:ext>
            </a:extLst>
          </p:cNvPr>
          <p:cNvSpPr txBox="1"/>
          <p:nvPr/>
        </p:nvSpPr>
        <p:spPr>
          <a:xfrm>
            <a:off x="5547934" y="5626682"/>
            <a:ext cx="702436" cy="246221"/>
          </a:xfrm>
          <a:prstGeom prst="rect">
            <a:avLst/>
          </a:prstGeom>
          <a:noFill/>
        </p:spPr>
        <p:txBody>
          <a:bodyPr wrap="none" rtlCol="0">
            <a:spAutoFit/>
          </a:bodyPr>
          <a:lstStyle/>
          <a:p>
            <a:pPr algn="ctr"/>
            <a:r>
              <a:rPr lang="en-US" sz="1000" dirty="0">
                <a:latin typeface="Montserrat" panose="00000500000000000000" pitchFamily="50" charset="0"/>
              </a:rPr>
              <a:t>$30,000</a:t>
            </a:r>
          </a:p>
        </p:txBody>
      </p:sp>
      <p:sp>
        <p:nvSpPr>
          <p:cNvPr id="91" name="TextBox 90">
            <a:extLst>
              <a:ext uri="{FF2B5EF4-FFF2-40B4-BE49-F238E27FC236}">
                <a16:creationId xmlns:a16="http://schemas.microsoft.com/office/drawing/2014/main" id="{1A05FB1A-8A98-4A66-9669-EC662E14BEE8}"/>
              </a:ext>
            </a:extLst>
          </p:cNvPr>
          <p:cNvSpPr txBox="1"/>
          <p:nvPr/>
        </p:nvSpPr>
        <p:spPr>
          <a:xfrm>
            <a:off x="6489339" y="5626682"/>
            <a:ext cx="689612" cy="246221"/>
          </a:xfrm>
          <a:prstGeom prst="rect">
            <a:avLst/>
          </a:prstGeom>
          <a:noFill/>
        </p:spPr>
        <p:txBody>
          <a:bodyPr wrap="none" rtlCol="0">
            <a:spAutoFit/>
          </a:bodyPr>
          <a:lstStyle/>
          <a:p>
            <a:pPr algn="ctr"/>
            <a:r>
              <a:rPr lang="en-US" sz="1000" dirty="0">
                <a:latin typeface="Montserrat" panose="00000500000000000000" pitchFamily="50" charset="0"/>
              </a:rPr>
              <a:t>$25,000</a:t>
            </a:r>
          </a:p>
        </p:txBody>
      </p:sp>
      <p:sp>
        <p:nvSpPr>
          <p:cNvPr id="92" name="TextBox 91">
            <a:extLst>
              <a:ext uri="{FF2B5EF4-FFF2-40B4-BE49-F238E27FC236}">
                <a16:creationId xmlns:a16="http://schemas.microsoft.com/office/drawing/2014/main" id="{E3413E01-0BB7-424B-B867-92CE0BD0C4BC}"/>
              </a:ext>
            </a:extLst>
          </p:cNvPr>
          <p:cNvSpPr txBox="1"/>
          <p:nvPr/>
        </p:nvSpPr>
        <p:spPr>
          <a:xfrm>
            <a:off x="7450780" y="5626682"/>
            <a:ext cx="636713" cy="246221"/>
          </a:xfrm>
          <a:prstGeom prst="rect">
            <a:avLst/>
          </a:prstGeom>
          <a:noFill/>
        </p:spPr>
        <p:txBody>
          <a:bodyPr wrap="none" rtlCol="0">
            <a:spAutoFit/>
          </a:bodyPr>
          <a:lstStyle/>
          <a:p>
            <a:pPr algn="ctr"/>
            <a:r>
              <a:rPr lang="en-US" sz="1000" b="1" dirty="0">
                <a:solidFill>
                  <a:schemeClr val="accent3"/>
                </a:solidFill>
                <a:latin typeface="Montserrat" panose="00000500000000000000" pitchFamily="50" charset="0"/>
              </a:rPr>
              <a:t>$5,000</a:t>
            </a:r>
          </a:p>
        </p:txBody>
      </p:sp>
      <p:sp>
        <p:nvSpPr>
          <p:cNvPr id="100" name="Rectangle: Rounded Corners 99">
            <a:extLst>
              <a:ext uri="{FF2B5EF4-FFF2-40B4-BE49-F238E27FC236}">
                <a16:creationId xmlns:a16="http://schemas.microsoft.com/office/drawing/2014/main" id="{E18B4D72-EB62-41A9-AD81-1FFBAC5B062E}"/>
              </a:ext>
            </a:extLst>
          </p:cNvPr>
          <p:cNvSpPr/>
          <p:nvPr/>
        </p:nvSpPr>
        <p:spPr>
          <a:xfrm>
            <a:off x="8556849" y="1958557"/>
            <a:ext cx="2804974" cy="44834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Montserrat" panose="00000500000000000000" pitchFamily="50" charset="0"/>
              </a:rPr>
              <a:t>MARCH 20XX</a:t>
            </a:r>
          </a:p>
        </p:txBody>
      </p:sp>
      <p:grpSp>
        <p:nvGrpSpPr>
          <p:cNvPr id="101" name="Group 100">
            <a:extLst>
              <a:ext uri="{FF2B5EF4-FFF2-40B4-BE49-F238E27FC236}">
                <a16:creationId xmlns:a16="http://schemas.microsoft.com/office/drawing/2014/main" id="{CFC460FC-72B9-415B-BFED-701E36638710}"/>
              </a:ext>
            </a:extLst>
          </p:cNvPr>
          <p:cNvGrpSpPr/>
          <p:nvPr/>
        </p:nvGrpSpPr>
        <p:grpSpPr>
          <a:xfrm>
            <a:off x="8714805" y="2599129"/>
            <a:ext cx="2622916" cy="246221"/>
            <a:chOff x="2581842" y="1976763"/>
            <a:chExt cx="2622916" cy="246221"/>
          </a:xfrm>
        </p:grpSpPr>
        <p:sp>
          <p:nvSpPr>
            <p:cNvPr id="118" name="TextBox 117">
              <a:extLst>
                <a:ext uri="{FF2B5EF4-FFF2-40B4-BE49-F238E27FC236}">
                  <a16:creationId xmlns:a16="http://schemas.microsoft.com/office/drawing/2014/main" id="{F4177368-7853-4709-9067-8EDD3E579887}"/>
                </a:ext>
              </a:extLst>
            </p:cNvPr>
            <p:cNvSpPr txBox="1"/>
            <p:nvPr/>
          </p:nvSpPr>
          <p:spPr>
            <a:xfrm>
              <a:off x="2581842" y="1976763"/>
              <a:ext cx="619080" cy="246221"/>
            </a:xfrm>
            <a:prstGeom prst="rect">
              <a:avLst/>
            </a:prstGeom>
            <a:noFill/>
          </p:spPr>
          <p:txBody>
            <a:bodyPr wrap="none" rtlCol="0">
              <a:spAutoFit/>
            </a:bodyPr>
            <a:lstStyle/>
            <a:p>
              <a:pPr algn="ctr"/>
              <a:r>
                <a:rPr lang="en-US" sz="1000" b="1" dirty="0">
                  <a:latin typeface="Montserrat" panose="00000500000000000000" pitchFamily="50" charset="0"/>
                </a:rPr>
                <a:t>Actual</a:t>
              </a:r>
            </a:p>
          </p:txBody>
        </p:sp>
        <p:sp>
          <p:nvSpPr>
            <p:cNvPr id="119" name="TextBox 118">
              <a:extLst>
                <a:ext uri="{FF2B5EF4-FFF2-40B4-BE49-F238E27FC236}">
                  <a16:creationId xmlns:a16="http://schemas.microsoft.com/office/drawing/2014/main" id="{76F22BB7-64C9-4BDA-94D8-3162D257DC33}"/>
                </a:ext>
              </a:extLst>
            </p:cNvPr>
            <p:cNvSpPr txBox="1"/>
            <p:nvPr/>
          </p:nvSpPr>
          <p:spPr>
            <a:xfrm>
              <a:off x="3406228" y="1976763"/>
              <a:ext cx="840295" cy="246221"/>
            </a:xfrm>
            <a:prstGeom prst="rect">
              <a:avLst/>
            </a:prstGeom>
            <a:noFill/>
          </p:spPr>
          <p:txBody>
            <a:bodyPr wrap="none" rtlCol="0">
              <a:spAutoFit/>
            </a:bodyPr>
            <a:lstStyle/>
            <a:p>
              <a:pPr algn="ctr"/>
              <a:r>
                <a:rPr lang="en-US" sz="1000" b="1" dirty="0">
                  <a:latin typeface="Montserrat" panose="00000500000000000000" pitchFamily="50" charset="0"/>
                </a:rPr>
                <a:t>Predicted</a:t>
              </a:r>
            </a:p>
          </p:txBody>
        </p:sp>
        <p:sp>
          <p:nvSpPr>
            <p:cNvPr id="120" name="TextBox 119">
              <a:extLst>
                <a:ext uri="{FF2B5EF4-FFF2-40B4-BE49-F238E27FC236}">
                  <a16:creationId xmlns:a16="http://schemas.microsoft.com/office/drawing/2014/main" id="{AA3CD296-C8F1-4FCF-B1C0-A5450DB2F490}"/>
                </a:ext>
              </a:extLst>
            </p:cNvPr>
            <p:cNvSpPr txBox="1"/>
            <p:nvPr/>
          </p:nvSpPr>
          <p:spPr>
            <a:xfrm>
              <a:off x="4317977" y="1976763"/>
              <a:ext cx="886781" cy="246221"/>
            </a:xfrm>
            <a:prstGeom prst="rect">
              <a:avLst/>
            </a:prstGeom>
            <a:noFill/>
          </p:spPr>
          <p:txBody>
            <a:bodyPr wrap="none" rtlCol="0">
              <a:spAutoFit/>
            </a:bodyPr>
            <a:lstStyle/>
            <a:p>
              <a:pPr algn="ctr"/>
              <a:r>
                <a:rPr lang="en-US" sz="1000" b="1" dirty="0">
                  <a:latin typeface="Montserrat" panose="00000500000000000000" pitchFamily="50" charset="0"/>
                </a:rPr>
                <a:t>Difference</a:t>
              </a:r>
            </a:p>
          </p:txBody>
        </p:sp>
      </p:grpSp>
      <p:grpSp>
        <p:nvGrpSpPr>
          <p:cNvPr id="102" name="Group 101">
            <a:extLst>
              <a:ext uri="{FF2B5EF4-FFF2-40B4-BE49-F238E27FC236}">
                <a16:creationId xmlns:a16="http://schemas.microsoft.com/office/drawing/2014/main" id="{08ED53A1-7256-4C18-ABF6-CDD25FE65E41}"/>
              </a:ext>
            </a:extLst>
          </p:cNvPr>
          <p:cNvGrpSpPr/>
          <p:nvPr/>
        </p:nvGrpSpPr>
        <p:grpSpPr>
          <a:xfrm>
            <a:off x="9491841" y="2487484"/>
            <a:ext cx="934992" cy="3486427"/>
            <a:chOff x="3358878" y="1868615"/>
            <a:chExt cx="934992" cy="4179760"/>
          </a:xfrm>
        </p:grpSpPr>
        <p:cxnSp>
          <p:nvCxnSpPr>
            <p:cNvPr id="116" name="Straight Connector 115">
              <a:extLst>
                <a:ext uri="{FF2B5EF4-FFF2-40B4-BE49-F238E27FC236}">
                  <a16:creationId xmlns:a16="http://schemas.microsoft.com/office/drawing/2014/main" id="{7E779FDF-6813-4841-A6AE-20C1F71C7832}"/>
                </a:ext>
              </a:extLst>
            </p:cNvPr>
            <p:cNvCxnSpPr>
              <a:cxnSpLocks/>
            </p:cNvCxnSpPr>
            <p:nvPr/>
          </p:nvCxnSpPr>
          <p:spPr>
            <a:xfrm>
              <a:off x="3358878" y="1868615"/>
              <a:ext cx="0" cy="4179760"/>
            </a:xfrm>
            <a:prstGeom prst="line">
              <a:avLst/>
            </a:prstGeom>
            <a:ln w="254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F3A07B2A-F00F-47B8-8931-24E8412EBA52}"/>
                </a:ext>
              </a:extLst>
            </p:cNvPr>
            <p:cNvCxnSpPr>
              <a:cxnSpLocks/>
            </p:cNvCxnSpPr>
            <p:nvPr/>
          </p:nvCxnSpPr>
          <p:spPr>
            <a:xfrm>
              <a:off x="4293870" y="1868615"/>
              <a:ext cx="0" cy="4179760"/>
            </a:xfrm>
            <a:prstGeom prst="line">
              <a:avLst/>
            </a:prstGeom>
            <a:ln w="25400"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3" name="TextBox 102">
            <a:extLst>
              <a:ext uri="{FF2B5EF4-FFF2-40B4-BE49-F238E27FC236}">
                <a16:creationId xmlns:a16="http://schemas.microsoft.com/office/drawing/2014/main" id="{56F3263B-778B-4817-AD81-8A2985ABE965}"/>
              </a:ext>
            </a:extLst>
          </p:cNvPr>
          <p:cNvSpPr txBox="1"/>
          <p:nvPr/>
        </p:nvSpPr>
        <p:spPr>
          <a:xfrm>
            <a:off x="8654694" y="3036741"/>
            <a:ext cx="739306" cy="246221"/>
          </a:xfrm>
          <a:prstGeom prst="rect">
            <a:avLst/>
          </a:prstGeom>
          <a:noFill/>
        </p:spPr>
        <p:txBody>
          <a:bodyPr wrap="none" rtlCol="0">
            <a:spAutoFit/>
          </a:bodyPr>
          <a:lstStyle/>
          <a:p>
            <a:pPr algn="ctr"/>
            <a:r>
              <a:rPr lang="en-US" sz="1000" dirty="0">
                <a:latin typeface="Montserrat" panose="00000500000000000000" pitchFamily="50" charset="0"/>
              </a:rPr>
              <a:t>$172,000</a:t>
            </a:r>
          </a:p>
        </p:txBody>
      </p:sp>
      <p:sp>
        <p:nvSpPr>
          <p:cNvPr id="104" name="TextBox 103">
            <a:extLst>
              <a:ext uri="{FF2B5EF4-FFF2-40B4-BE49-F238E27FC236}">
                <a16:creationId xmlns:a16="http://schemas.microsoft.com/office/drawing/2014/main" id="{54991CC5-20A0-4E65-97E1-558FD310C376}"/>
              </a:ext>
            </a:extLst>
          </p:cNvPr>
          <p:cNvSpPr txBox="1"/>
          <p:nvPr/>
        </p:nvSpPr>
        <p:spPr>
          <a:xfrm>
            <a:off x="9583276" y="3036741"/>
            <a:ext cx="752129" cy="246221"/>
          </a:xfrm>
          <a:prstGeom prst="rect">
            <a:avLst/>
          </a:prstGeom>
          <a:noFill/>
        </p:spPr>
        <p:txBody>
          <a:bodyPr wrap="none" rtlCol="0">
            <a:spAutoFit/>
          </a:bodyPr>
          <a:lstStyle/>
          <a:p>
            <a:pPr algn="ctr"/>
            <a:r>
              <a:rPr lang="en-US" sz="1000" dirty="0">
                <a:latin typeface="Montserrat" panose="00000500000000000000" pitchFamily="50" charset="0"/>
              </a:rPr>
              <a:t>$170,000</a:t>
            </a:r>
          </a:p>
        </p:txBody>
      </p:sp>
      <p:sp>
        <p:nvSpPr>
          <p:cNvPr id="105" name="TextBox 104">
            <a:extLst>
              <a:ext uri="{FF2B5EF4-FFF2-40B4-BE49-F238E27FC236}">
                <a16:creationId xmlns:a16="http://schemas.microsoft.com/office/drawing/2014/main" id="{6BDC99DF-79E4-4A81-868D-5B82966BA389}"/>
              </a:ext>
            </a:extLst>
          </p:cNvPr>
          <p:cNvSpPr txBox="1"/>
          <p:nvPr/>
        </p:nvSpPr>
        <p:spPr>
          <a:xfrm>
            <a:off x="10576777" y="3036741"/>
            <a:ext cx="635110" cy="246221"/>
          </a:xfrm>
          <a:prstGeom prst="rect">
            <a:avLst/>
          </a:prstGeom>
          <a:noFill/>
        </p:spPr>
        <p:txBody>
          <a:bodyPr wrap="none" rtlCol="0">
            <a:spAutoFit/>
          </a:bodyPr>
          <a:lstStyle/>
          <a:p>
            <a:pPr algn="ctr"/>
            <a:r>
              <a:rPr lang="en-US" sz="1000" b="1" dirty="0">
                <a:solidFill>
                  <a:schemeClr val="accent3"/>
                </a:solidFill>
                <a:latin typeface="Montserrat" panose="00000500000000000000" pitchFamily="50" charset="0"/>
              </a:rPr>
              <a:t>$2,000</a:t>
            </a:r>
          </a:p>
        </p:txBody>
      </p:sp>
      <p:sp>
        <p:nvSpPr>
          <p:cNvPr id="106" name="TextBox 105">
            <a:extLst>
              <a:ext uri="{FF2B5EF4-FFF2-40B4-BE49-F238E27FC236}">
                <a16:creationId xmlns:a16="http://schemas.microsoft.com/office/drawing/2014/main" id="{D8EE62D2-A9C3-4B6A-8BC8-84D2D37EC9C3}"/>
              </a:ext>
            </a:extLst>
          </p:cNvPr>
          <p:cNvSpPr txBox="1"/>
          <p:nvPr/>
        </p:nvSpPr>
        <p:spPr>
          <a:xfrm>
            <a:off x="8643474" y="3484986"/>
            <a:ext cx="761747" cy="246221"/>
          </a:xfrm>
          <a:prstGeom prst="rect">
            <a:avLst/>
          </a:prstGeom>
          <a:noFill/>
        </p:spPr>
        <p:txBody>
          <a:bodyPr wrap="none" rtlCol="0">
            <a:spAutoFit/>
          </a:bodyPr>
          <a:lstStyle/>
          <a:p>
            <a:pPr algn="ctr"/>
            <a:r>
              <a:rPr lang="en-US" sz="1000" dirty="0">
                <a:latin typeface="Montserrat" panose="00000500000000000000" pitchFamily="50" charset="0"/>
              </a:rPr>
              <a:t>$140,000</a:t>
            </a:r>
          </a:p>
        </p:txBody>
      </p:sp>
      <p:sp>
        <p:nvSpPr>
          <p:cNvPr id="107" name="TextBox 106">
            <a:extLst>
              <a:ext uri="{FF2B5EF4-FFF2-40B4-BE49-F238E27FC236}">
                <a16:creationId xmlns:a16="http://schemas.microsoft.com/office/drawing/2014/main" id="{9D13564E-6151-4881-B2EF-E4BEF1AA0728}"/>
              </a:ext>
            </a:extLst>
          </p:cNvPr>
          <p:cNvSpPr txBox="1"/>
          <p:nvPr/>
        </p:nvSpPr>
        <p:spPr>
          <a:xfrm>
            <a:off x="9581672" y="3484986"/>
            <a:ext cx="755335" cy="246221"/>
          </a:xfrm>
          <a:prstGeom prst="rect">
            <a:avLst/>
          </a:prstGeom>
          <a:noFill/>
        </p:spPr>
        <p:txBody>
          <a:bodyPr wrap="none" rtlCol="0">
            <a:spAutoFit/>
          </a:bodyPr>
          <a:lstStyle/>
          <a:p>
            <a:pPr algn="ctr"/>
            <a:r>
              <a:rPr lang="en-US" sz="1000" dirty="0">
                <a:latin typeface="Montserrat" panose="00000500000000000000" pitchFamily="50" charset="0"/>
              </a:rPr>
              <a:t>$160,000</a:t>
            </a:r>
          </a:p>
        </p:txBody>
      </p:sp>
      <p:sp>
        <p:nvSpPr>
          <p:cNvPr id="108" name="TextBox 107">
            <a:extLst>
              <a:ext uri="{FF2B5EF4-FFF2-40B4-BE49-F238E27FC236}">
                <a16:creationId xmlns:a16="http://schemas.microsoft.com/office/drawing/2014/main" id="{39760EF0-C502-4EA0-AABF-BD51C8CA0A9E}"/>
              </a:ext>
            </a:extLst>
          </p:cNvPr>
          <p:cNvSpPr txBox="1"/>
          <p:nvPr/>
        </p:nvSpPr>
        <p:spPr>
          <a:xfrm>
            <a:off x="10546320" y="3484986"/>
            <a:ext cx="696024" cy="246221"/>
          </a:xfrm>
          <a:prstGeom prst="rect">
            <a:avLst/>
          </a:prstGeom>
          <a:noFill/>
        </p:spPr>
        <p:txBody>
          <a:bodyPr wrap="none" rtlCol="0">
            <a:spAutoFit/>
          </a:bodyPr>
          <a:lstStyle/>
          <a:p>
            <a:pPr algn="ctr"/>
            <a:r>
              <a:rPr lang="en-US" sz="1000" b="1" dirty="0">
                <a:solidFill>
                  <a:schemeClr val="accent3"/>
                </a:solidFill>
                <a:latin typeface="Montserrat" panose="00000500000000000000" pitchFamily="50" charset="0"/>
              </a:rPr>
              <a:t>$10,000</a:t>
            </a:r>
          </a:p>
        </p:txBody>
      </p:sp>
      <p:sp>
        <p:nvSpPr>
          <p:cNvPr id="109" name="TextBox 108">
            <a:extLst>
              <a:ext uri="{FF2B5EF4-FFF2-40B4-BE49-F238E27FC236}">
                <a16:creationId xmlns:a16="http://schemas.microsoft.com/office/drawing/2014/main" id="{1CD43CA9-BE86-4728-956A-BEDA0CDD3E38}"/>
              </a:ext>
            </a:extLst>
          </p:cNvPr>
          <p:cNvSpPr txBox="1"/>
          <p:nvPr/>
        </p:nvSpPr>
        <p:spPr>
          <a:xfrm>
            <a:off x="8669122" y="3933231"/>
            <a:ext cx="710451" cy="246221"/>
          </a:xfrm>
          <a:prstGeom prst="rect">
            <a:avLst/>
          </a:prstGeom>
          <a:noFill/>
        </p:spPr>
        <p:txBody>
          <a:bodyPr wrap="none" rtlCol="0">
            <a:spAutoFit/>
          </a:bodyPr>
          <a:lstStyle/>
          <a:p>
            <a:pPr algn="ctr"/>
            <a:r>
              <a:rPr lang="en-US" sz="1000" b="1" dirty="0">
                <a:solidFill>
                  <a:schemeClr val="accent3"/>
                </a:solidFill>
                <a:latin typeface="Montserrat" panose="00000500000000000000" pitchFamily="50" charset="0"/>
              </a:rPr>
              <a:t>$32,000</a:t>
            </a:r>
          </a:p>
        </p:txBody>
      </p:sp>
      <p:sp>
        <p:nvSpPr>
          <p:cNvPr id="110" name="TextBox 109">
            <a:extLst>
              <a:ext uri="{FF2B5EF4-FFF2-40B4-BE49-F238E27FC236}">
                <a16:creationId xmlns:a16="http://schemas.microsoft.com/office/drawing/2014/main" id="{1FA981B9-4210-4847-8822-F2F0A309B0AD}"/>
              </a:ext>
            </a:extLst>
          </p:cNvPr>
          <p:cNvSpPr txBox="1"/>
          <p:nvPr/>
        </p:nvSpPr>
        <p:spPr>
          <a:xfrm>
            <a:off x="8649886" y="5178437"/>
            <a:ext cx="748923" cy="246221"/>
          </a:xfrm>
          <a:prstGeom prst="rect">
            <a:avLst/>
          </a:prstGeom>
          <a:noFill/>
        </p:spPr>
        <p:txBody>
          <a:bodyPr wrap="none" rtlCol="0">
            <a:spAutoFit/>
          </a:bodyPr>
          <a:lstStyle/>
          <a:p>
            <a:pPr algn="ctr"/>
            <a:r>
              <a:rPr lang="en-US" sz="1000" dirty="0">
                <a:latin typeface="Montserrat" panose="00000500000000000000" pitchFamily="50" charset="0"/>
              </a:rPr>
              <a:t>$130,000</a:t>
            </a:r>
          </a:p>
        </p:txBody>
      </p:sp>
      <p:sp>
        <p:nvSpPr>
          <p:cNvPr id="111" name="TextBox 110">
            <a:extLst>
              <a:ext uri="{FF2B5EF4-FFF2-40B4-BE49-F238E27FC236}">
                <a16:creationId xmlns:a16="http://schemas.microsoft.com/office/drawing/2014/main" id="{E56AA538-A6D5-4CDE-914C-B5BFEE8C4471}"/>
              </a:ext>
            </a:extLst>
          </p:cNvPr>
          <p:cNvSpPr txBox="1"/>
          <p:nvPr/>
        </p:nvSpPr>
        <p:spPr>
          <a:xfrm>
            <a:off x="9591290" y="5178437"/>
            <a:ext cx="736100" cy="246221"/>
          </a:xfrm>
          <a:prstGeom prst="rect">
            <a:avLst/>
          </a:prstGeom>
          <a:noFill/>
        </p:spPr>
        <p:txBody>
          <a:bodyPr wrap="none" rtlCol="0">
            <a:spAutoFit/>
          </a:bodyPr>
          <a:lstStyle/>
          <a:p>
            <a:pPr algn="ctr"/>
            <a:r>
              <a:rPr lang="en-US" sz="1000" dirty="0">
                <a:latin typeface="Montserrat" panose="00000500000000000000" pitchFamily="50" charset="0"/>
              </a:rPr>
              <a:t>$125,000</a:t>
            </a:r>
          </a:p>
        </p:txBody>
      </p:sp>
      <p:sp>
        <p:nvSpPr>
          <p:cNvPr id="112" name="TextBox 111">
            <a:extLst>
              <a:ext uri="{FF2B5EF4-FFF2-40B4-BE49-F238E27FC236}">
                <a16:creationId xmlns:a16="http://schemas.microsoft.com/office/drawing/2014/main" id="{64716B5F-682B-4142-BEDB-B27AE11BC321}"/>
              </a:ext>
            </a:extLst>
          </p:cNvPr>
          <p:cNvSpPr txBox="1"/>
          <p:nvPr/>
        </p:nvSpPr>
        <p:spPr>
          <a:xfrm>
            <a:off x="10575975" y="5178437"/>
            <a:ext cx="636713" cy="246221"/>
          </a:xfrm>
          <a:prstGeom prst="rect">
            <a:avLst/>
          </a:prstGeom>
          <a:noFill/>
        </p:spPr>
        <p:txBody>
          <a:bodyPr wrap="none" rtlCol="0">
            <a:spAutoFit/>
          </a:bodyPr>
          <a:lstStyle/>
          <a:p>
            <a:pPr algn="ctr"/>
            <a:r>
              <a:rPr lang="en-US" sz="1000" b="1" dirty="0">
                <a:solidFill>
                  <a:schemeClr val="accent3"/>
                </a:solidFill>
                <a:latin typeface="Montserrat" panose="00000500000000000000" pitchFamily="50" charset="0"/>
              </a:rPr>
              <a:t>$5,000</a:t>
            </a:r>
          </a:p>
        </p:txBody>
      </p:sp>
      <p:sp>
        <p:nvSpPr>
          <p:cNvPr id="113" name="TextBox 112">
            <a:extLst>
              <a:ext uri="{FF2B5EF4-FFF2-40B4-BE49-F238E27FC236}">
                <a16:creationId xmlns:a16="http://schemas.microsoft.com/office/drawing/2014/main" id="{5003C77B-2BD4-4274-B4BC-638EAA8D8ADD}"/>
              </a:ext>
            </a:extLst>
          </p:cNvPr>
          <p:cNvSpPr txBox="1"/>
          <p:nvPr/>
        </p:nvSpPr>
        <p:spPr>
          <a:xfrm>
            <a:off x="8679541" y="5626682"/>
            <a:ext cx="689612" cy="246221"/>
          </a:xfrm>
          <a:prstGeom prst="rect">
            <a:avLst/>
          </a:prstGeom>
          <a:noFill/>
        </p:spPr>
        <p:txBody>
          <a:bodyPr wrap="none" rtlCol="0">
            <a:spAutoFit/>
          </a:bodyPr>
          <a:lstStyle/>
          <a:p>
            <a:pPr algn="ctr"/>
            <a:r>
              <a:rPr lang="en-US" sz="1000" dirty="0">
                <a:latin typeface="Montserrat" panose="00000500000000000000" pitchFamily="50" charset="0"/>
              </a:rPr>
              <a:t>$25,000</a:t>
            </a:r>
          </a:p>
        </p:txBody>
      </p:sp>
      <p:sp>
        <p:nvSpPr>
          <p:cNvPr id="114" name="TextBox 113">
            <a:extLst>
              <a:ext uri="{FF2B5EF4-FFF2-40B4-BE49-F238E27FC236}">
                <a16:creationId xmlns:a16="http://schemas.microsoft.com/office/drawing/2014/main" id="{5F45BF9C-2B7F-447D-97F7-4F9957AE6056}"/>
              </a:ext>
            </a:extLst>
          </p:cNvPr>
          <p:cNvSpPr txBox="1"/>
          <p:nvPr/>
        </p:nvSpPr>
        <p:spPr>
          <a:xfrm>
            <a:off x="9608122" y="5626682"/>
            <a:ext cx="702436" cy="246221"/>
          </a:xfrm>
          <a:prstGeom prst="rect">
            <a:avLst/>
          </a:prstGeom>
          <a:noFill/>
        </p:spPr>
        <p:txBody>
          <a:bodyPr wrap="none" rtlCol="0">
            <a:spAutoFit/>
          </a:bodyPr>
          <a:lstStyle/>
          <a:p>
            <a:pPr algn="ctr"/>
            <a:r>
              <a:rPr lang="en-US" sz="1000" dirty="0">
                <a:latin typeface="Montserrat" panose="00000500000000000000" pitchFamily="50" charset="0"/>
              </a:rPr>
              <a:t>$20,000</a:t>
            </a:r>
          </a:p>
        </p:txBody>
      </p:sp>
      <p:sp>
        <p:nvSpPr>
          <p:cNvPr id="115" name="TextBox 114">
            <a:extLst>
              <a:ext uri="{FF2B5EF4-FFF2-40B4-BE49-F238E27FC236}">
                <a16:creationId xmlns:a16="http://schemas.microsoft.com/office/drawing/2014/main" id="{79B073A3-CB6B-4458-9936-559D2468588A}"/>
              </a:ext>
            </a:extLst>
          </p:cNvPr>
          <p:cNvSpPr txBox="1"/>
          <p:nvPr/>
        </p:nvSpPr>
        <p:spPr>
          <a:xfrm>
            <a:off x="10575975" y="5626682"/>
            <a:ext cx="636713" cy="246221"/>
          </a:xfrm>
          <a:prstGeom prst="rect">
            <a:avLst/>
          </a:prstGeom>
          <a:noFill/>
        </p:spPr>
        <p:txBody>
          <a:bodyPr wrap="none" rtlCol="0">
            <a:spAutoFit/>
          </a:bodyPr>
          <a:lstStyle/>
          <a:p>
            <a:pPr algn="ctr"/>
            <a:r>
              <a:rPr lang="en-US" sz="1000" b="1" dirty="0">
                <a:solidFill>
                  <a:schemeClr val="accent3"/>
                </a:solidFill>
                <a:latin typeface="Montserrat" panose="00000500000000000000" pitchFamily="50" charset="0"/>
              </a:rPr>
              <a:t>$5,000</a:t>
            </a:r>
          </a:p>
        </p:txBody>
      </p:sp>
      <p:sp>
        <p:nvSpPr>
          <p:cNvPr id="11" name="Rectangle: Rounded Corners 10">
            <a:extLst>
              <a:ext uri="{FF2B5EF4-FFF2-40B4-BE49-F238E27FC236}">
                <a16:creationId xmlns:a16="http://schemas.microsoft.com/office/drawing/2014/main" id="{77ADDE92-31B3-491B-87DD-729FA61866A2}"/>
              </a:ext>
            </a:extLst>
          </p:cNvPr>
          <p:cNvSpPr/>
          <p:nvPr/>
        </p:nvSpPr>
        <p:spPr>
          <a:xfrm>
            <a:off x="2306460" y="1958557"/>
            <a:ext cx="2804974" cy="44834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Montserrat" panose="00000500000000000000" pitchFamily="50" charset="0"/>
              </a:rPr>
              <a:t>JANUARY 20XX</a:t>
            </a:r>
          </a:p>
        </p:txBody>
      </p:sp>
      <p:grpSp>
        <p:nvGrpSpPr>
          <p:cNvPr id="20" name="Group 19">
            <a:extLst>
              <a:ext uri="{FF2B5EF4-FFF2-40B4-BE49-F238E27FC236}">
                <a16:creationId xmlns:a16="http://schemas.microsoft.com/office/drawing/2014/main" id="{1AF8C4CD-40A0-4294-A883-9FFD64B19BF9}"/>
              </a:ext>
            </a:extLst>
          </p:cNvPr>
          <p:cNvGrpSpPr/>
          <p:nvPr/>
        </p:nvGrpSpPr>
        <p:grpSpPr>
          <a:xfrm>
            <a:off x="2464416" y="2599129"/>
            <a:ext cx="2622916" cy="246221"/>
            <a:chOff x="2581842" y="1976763"/>
            <a:chExt cx="2622916" cy="246221"/>
          </a:xfrm>
        </p:grpSpPr>
        <p:sp>
          <p:nvSpPr>
            <p:cNvPr id="10" name="TextBox 9">
              <a:extLst>
                <a:ext uri="{FF2B5EF4-FFF2-40B4-BE49-F238E27FC236}">
                  <a16:creationId xmlns:a16="http://schemas.microsoft.com/office/drawing/2014/main" id="{AA6409AE-0C28-4258-8BE7-BE069090A4E7}"/>
                </a:ext>
              </a:extLst>
            </p:cNvPr>
            <p:cNvSpPr txBox="1"/>
            <p:nvPr/>
          </p:nvSpPr>
          <p:spPr>
            <a:xfrm>
              <a:off x="2581842" y="1976763"/>
              <a:ext cx="619080" cy="246221"/>
            </a:xfrm>
            <a:prstGeom prst="rect">
              <a:avLst/>
            </a:prstGeom>
            <a:noFill/>
          </p:spPr>
          <p:txBody>
            <a:bodyPr wrap="none" rtlCol="0">
              <a:spAutoFit/>
            </a:bodyPr>
            <a:lstStyle/>
            <a:p>
              <a:pPr algn="ctr"/>
              <a:r>
                <a:rPr lang="en-US" sz="1000" b="1" dirty="0">
                  <a:latin typeface="Montserrat" panose="00000500000000000000" pitchFamily="50" charset="0"/>
                </a:rPr>
                <a:t>Actual</a:t>
              </a:r>
            </a:p>
          </p:txBody>
        </p:sp>
        <p:sp>
          <p:nvSpPr>
            <p:cNvPr id="13" name="TextBox 12">
              <a:extLst>
                <a:ext uri="{FF2B5EF4-FFF2-40B4-BE49-F238E27FC236}">
                  <a16:creationId xmlns:a16="http://schemas.microsoft.com/office/drawing/2014/main" id="{C350CF96-577B-4422-B28F-C49F6147FB7B}"/>
                </a:ext>
              </a:extLst>
            </p:cNvPr>
            <p:cNvSpPr txBox="1"/>
            <p:nvPr/>
          </p:nvSpPr>
          <p:spPr>
            <a:xfrm>
              <a:off x="3406228" y="1976763"/>
              <a:ext cx="840295" cy="246221"/>
            </a:xfrm>
            <a:prstGeom prst="rect">
              <a:avLst/>
            </a:prstGeom>
            <a:noFill/>
          </p:spPr>
          <p:txBody>
            <a:bodyPr wrap="none" rtlCol="0">
              <a:spAutoFit/>
            </a:bodyPr>
            <a:lstStyle/>
            <a:p>
              <a:pPr algn="ctr"/>
              <a:r>
                <a:rPr lang="en-US" sz="1000" b="1" dirty="0">
                  <a:latin typeface="Montserrat" panose="00000500000000000000" pitchFamily="50" charset="0"/>
                </a:rPr>
                <a:t>Predicted</a:t>
              </a:r>
            </a:p>
          </p:txBody>
        </p:sp>
        <p:sp>
          <p:nvSpPr>
            <p:cNvPr id="14" name="TextBox 13">
              <a:extLst>
                <a:ext uri="{FF2B5EF4-FFF2-40B4-BE49-F238E27FC236}">
                  <a16:creationId xmlns:a16="http://schemas.microsoft.com/office/drawing/2014/main" id="{0DDFFF43-ED1E-439C-A7EE-1A42FF9D6162}"/>
                </a:ext>
              </a:extLst>
            </p:cNvPr>
            <p:cNvSpPr txBox="1"/>
            <p:nvPr/>
          </p:nvSpPr>
          <p:spPr>
            <a:xfrm>
              <a:off x="4317977" y="1976763"/>
              <a:ext cx="886781" cy="246221"/>
            </a:xfrm>
            <a:prstGeom prst="rect">
              <a:avLst/>
            </a:prstGeom>
            <a:noFill/>
          </p:spPr>
          <p:txBody>
            <a:bodyPr wrap="none" rtlCol="0">
              <a:spAutoFit/>
            </a:bodyPr>
            <a:lstStyle/>
            <a:p>
              <a:pPr algn="ctr"/>
              <a:r>
                <a:rPr lang="en-US" sz="1000" b="1" dirty="0">
                  <a:latin typeface="Montserrat" panose="00000500000000000000" pitchFamily="50" charset="0"/>
                </a:rPr>
                <a:t>Difference</a:t>
              </a:r>
            </a:p>
          </p:txBody>
        </p:sp>
      </p:grpSp>
      <p:grpSp>
        <p:nvGrpSpPr>
          <p:cNvPr id="16" name="Group 15">
            <a:extLst>
              <a:ext uri="{FF2B5EF4-FFF2-40B4-BE49-F238E27FC236}">
                <a16:creationId xmlns:a16="http://schemas.microsoft.com/office/drawing/2014/main" id="{49FD7A54-F0C6-4601-A02A-00AA88286B35}"/>
              </a:ext>
            </a:extLst>
          </p:cNvPr>
          <p:cNvGrpSpPr/>
          <p:nvPr/>
        </p:nvGrpSpPr>
        <p:grpSpPr>
          <a:xfrm>
            <a:off x="3241452" y="2487484"/>
            <a:ext cx="934992" cy="3486427"/>
            <a:chOff x="3358878" y="1868615"/>
            <a:chExt cx="934992" cy="4179760"/>
          </a:xfrm>
        </p:grpSpPr>
        <p:cxnSp>
          <p:nvCxnSpPr>
            <p:cNvPr id="15" name="Straight Connector 14">
              <a:extLst>
                <a:ext uri="{FF2B5EF4-FFF2-40B4-BE49-F238E27FC236}">
                  <a16:creationId xmlns:a16="http://schemas.microsoft.com/office/drawing/2014/main" id="{F31A8D44-A824-47FA-A4AF-BCD088863FC6}"/>
                </a:ext>
              </a:extLst>
            </p:cNvPr>
            <p:cNvCxnSpPr>
              <a:cxnSpLocks/>
            </p:cNvCxnSpPr>
            <p:nvPr/>
          </p:nvCxnSpPr>
          <p:spPr>
            <a:xfrm>
              <a:off x="3358878" y="1868615"/>
              <a:ext cx="0" cy="4179760"/>
            </a:xfrm>
            <a:prstGeom prst="line">
              <a:avLst/>
            </a:prstGeom>
            <a:ln w="254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50BD1BA-0EE6-49CF-97B8-C10A7DE5B895}"/>
                </a:ext>
              </a:extLst>
            </p:cNvPr>
            <p:cNvCxnSpPr>
              <a:cxnSpLocks/>
            </p:cNvCxnSpPr>
            <p:nvPr/>
          </p:nvCxnSpPr>
          <p:spPr>
            <a:xfrm>
              <a:off x="4293870" y="1868615"/>
              <a:ext cx="0" cy="4179760"/>
            </a:xfrm>
            <a:prstGeom prst="line">
              <a:avLst/>
            </a:prstGeom>
            <a:ln w="25400"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16C8897D-8837-4A10-973F-58F6E9BD74E2}"/>
              </a:ext>
            </a:extLst>
          </p:cNvPr>
          <p:cNvSpPr txBox="1"/>
          <p:nvPr/>
        </p:nvSpPr>
        <p:spPr>
          <a:xfrm>
            <a:off x="2402702" y="3036741"/>
            <a:ext cx="742511" cy="246221"/>
          </a:xfrm>
          <a:prstGeom prst="rect">
            <a:avLst/>
          </a:prstGeom>
          <a:noFill/>
        </p:spPr>
        <p:txBody>
          <a:bodyPr wrap="none" rtlCol="0">
            <a:spAutoFit/>
          </a:bodyPr>
          <a:lstStyle/>
          <a:p>
            <a:pPr algn="ctr"/>
            <a:r>
              <a:rPr lang="en-US" sz="1000" dirty="0">
                <a:latin typeface="Montserrat" panose="00000500000000000000" pitchFamily="50" charset="0"/>
              </a:rPr>
              <a:t>$195,000</a:t>
            </a:r>
          </a:p>
        </p:txBody>
      </p:sp>
      <p:sp>
        <p:nvSpPr>
          <p:cNvPr id="24" name="TextBox 23">
            <a:extLst>
              <a:ext uri="{FF2B5EF4-FFF2-40B4-BE49-F238E27FC236}">
                <a16:creationId xmlns:a16="http://schemas.microsoft.com/office/drawing/2014/main" id="{95422BB7-3D88-4F63-8AF4-6146B995F3CF}"/>
              </a:ext>
            </a:extLst>
          </p:cNvPr>
          <p:cNvSpPr txBox="1"/>
          <p:nvPr/>
        </p:nvSpPr>
        <p:spPr>
          <a:xfrm>
            <a:off x="3329680" y="3036741"/>
            <a:ext cx="758541" cy="246221"/>
          </a:xfrm>
          <a:prstGeom prst="rect">
            <a:avLst/>
          </a:prstGeom>
          <a:noFill/>
        </p:spPr>
        <p:txBody>
          <a:bodyPr wrap="none" rtlCol="0">
            <a:spAutoFit/>
          </a:bodyPr>
          <a:lstStyle/>
          <a:p>
            <a:pPr algn="ctr"/>
            <a:r>
              <a:rPr lang="en-US" sz="1000" dirty="0">
                <a:latin typeface="Montserrat" panose="00000500000000000000" pitchFamily="50" charset="0"/>
              </a:rPr>
              <a:t>$180,000</a:t>
            </a:r>
          </a:p>
        </p:txBody>
      </p:sp>
      <p:sp>
        <p:nvSpPr>
          <p:cNvPr id="25" name="TextBox 24">
            <a:extLst>
              <a:ext uri="{FF2B5EF4-FFF2-40B4-BE49-F238E27FC236}">
                <a16:creationId xmlns:a16="http://schemas.microsoft.com/office/drawing/2014/main" id="{2FF0D8A9-2C5D-4810-9DA5-73D1F0E5063A}"/>
              </a:ext>
            </a:extLst>
          </p:cNvPr>
          <p:cNvSpPr txBox="1"/>
          <p:nvPr/>
        </p:nvSpPr>
        <p:spPr>
          <a:xfrm>
            <a:off x="4300739" y="3036741"/>
            <a:ext cx="686406" cy="246221"/>
          </a:xfrm>
          <a:prstGeom prst="rect">
            <a:avLst/>
          </a:prstGeom>
          <a:noFill/>
        </p:spPr>
        <p:txBody>
          <a:bodyPr wrap="none" rtlCol="0">
            <a:spAutoFit/>
          </a:bodyPr>
          <a:lstStyle/>
          <a:p>
            <a:pPr algn="ctr"/>
            <a:r>
              <a:rPr lang="en-US" sz="1000" b="1" dirty="0">
                <a:solidFill>
                  <a:schemeClr val="accent3"/>
                </a:solidFill>
                <a:latin typeface="Montserrat" panose="00000500000000000000" pitchFamily="50" charset="0"/>
              </a:rPr>
              <a:t>$15,000</a:t>
            </a:r>
          </a:p>
        </p:txBody>
      </p:sp>
      <p:sp>
        <p:nvSpPr>
          <p:cNvPr id="27" name="TextBox 26">
            <a:extLst>
              <a:ext uri="{FF2B5EF4-FFF2-40B4-BE49-F238E27FC236}">
                <a16:creationId xmlns:a16="http://schemas.microsoft.com/office/drawing/2014/main" id="{6CDFCA8E-79A8-43C3-87B8-A946B123811A}"/>
              </a:ext>
            </a:extLst>
          </p:cNvPr>
          <p:cNvSpPr txBox="1"/>
          <p:nvPr/>
        </p:nvSpPr>
        <p:spPr>
          <a:xfrm>
            <a:off x="2399496" y="3484986"/>
            <a:ext cx="748923" cy="246221"/>
          </a:xfrm>
          <a:prstGeom prst="rect">
            <a:avLst/>
          </a:prstGeom>
          <a:noFill/>
        </p:spPr>
        <p:txBody>
          <a:bodyPr wrap="none" rtlCol="0">
            <a:spAutoFit/>
          </a:bodyPr>
          <a:lstStyle/>
          <a:p>
            <a:pPr algn="ctr"/>
            <a:r>
              <a:rPr lang="en-US" sz="1000" dirty="0">
                <a:latin typeface="Montserrat" panose="00000500000000000000" pitchFamily="50" charset="0"/>
              </a:rPr>
              <a:t>$150,000</a:t>
            </a:r>
          </a:p>
        </p:txBody>
      </p:sp>
      <p:sp>
        <p:nvSpPr>
          <p:cNvPr id="28" name="TextBox 27">
            <a:extLst>
              <a:ext uri="{FF2B5EF4-FFF2-40B4-BE49-F238E27FC236}">
                <a16:creationId xmlns:a16="http://schemas.microsoft.com/office/drawing/2014/main" id="{C810EA3B-CF12-405D-BE52-697EA755BE70}"/>
              </a:ext>
            </a:extLst>
          </p:cNvPr>
          <p:cNvSpPr txBox="1"/>
          <p:nvPr/>
        </p:nvSpPr>
        <p:spPr>
          <a:xfrm>
            <a:off x="3331283" y="3484986"/>
            <a:ext cx="755335" cy="246221"/>
          </a:xfrm>
          <a:prstGeom prst="rect">
            <a:avLst/>
          </a:prstGeom>
          <a:noFill/>
        </p:spPr>
        <p:txBody>
          <a:bodyPr wrap="none" rtlCol="0">
            <a:spAutoFit/>
          </a:bodyPr>
          <a:lstStyle/>
          <a:p>
            <a:pPr algn="ctr"/>
            <a:r>
              <a:rPr lang="en-US" sz="1000" dirty="0">
                <a:latin typeface="Montserrat" panose="00000500000000000000" pitchFamily="50" charset="0"/>
              </a:rPr>
              <a:t>$160,000</a:t>
            </a:r>
          </a:p>
        </p:txBody>
      </p:sp>
      <p:sp>
        <p:nvSpPr>
          <p:cNvPr id="29" name="TextBox 28">
            <a:extLst>
              <a:ext uri="{FF2B5EF4-FFF2-40B4-BE49-F238E27FC236}">
                <a16:creationId xmlns:a16="http://schemas.microsoft.com/office/drawing/2014/main" id="{C3A5A70E-480A-48E4-84E7-E83C0121762A}"/>
              </a:ext>
            </a:extLst>
          </p:cNvPr>
          <p:cNvSpPr txBox="1"/>
          <p:nvPr/>
        </p:nvSpPr>
        <p:spPr>
          <a:xfrm>
            <a:off x="4295930" y="3484986"/>
            <a:ext cx="696024" cy="246221"/>
          </a:xfrm>
          <a:prstGeom prst="rect">
            <a:avLst/>
          </a:prstGeom>
          <a:noFill/>
        </p:spPr>
        <p:txBody>
          <a:bodyPr wrap="none" rtlCol="0">
            <a:spAutoFit/>
          </a:bodyPr>
          <a:lstStyle/>
          <a:p>
            <a:pPr algn="ctr"/>
            <a:r>
              <a:rPr lang="en-US" sz="1000" b="1" dirty="0">
                <a:solidFill>
                  <a:schemeClr val="accent3"/>
                </a:solidFill>
                <a:latin typeface="Montserrat" panose="00000500000000000000" pitchFamily="50" charset="0"/>
              </a:rPr>
              <a:t>$10,000</a:t>
            </a:r>
          </a:p>
        </p:txBody>
      </p:sp>
      <p:sp>
        <p:nvSpPr>
          <p:cNvPr id="31" name="TextBox 30">
            <a:extLst>
              <a:ext uri="{FF2B5EF4-FFF2-40B4-BE49-F238E27FC236}">
                <a16:creationId xmlns:a16="http://schemas.microsoft.com/office/drawing/2014/main" id="{FA37D8CA-1FB6-427E-A004-CD5D0CDC85B6}"/>
              </a:ext>
            </a:extLst>
          </p:cNvPr>
          <p:cNvSpPr txBox="1"/>
          <p:nvPr/>
        </p:nvSpPr>
        <p:spPr>
          <a:xfrm>
            <a:off x="2411518" y="3933231"/>
            <a:ext cx="724878" cy="246221"/>
          </a:xfrm>
          <a:prstGeom prst="rect">
            <a:avLst/>
          </a:prstGeom>
          <a:noFill/>
        </p:spPr>
        <p:txBody>
          <a:bodyPr wrap="none" rtlCol="0">
            <a:spAutoFit/>
          </a:bodyPr>
          <a:lstStyle/>
          <a:p>
            <a:pPr algn="ctr"/>
            <a:r>
              <a:rPr lang="en-US" sz="1000" b="1" dirty="0">
                <a:solidFill>
                  <a:schemeClr val="accent3"/>
                </a:solidFill>
                <a:latin typeface="Montserrat" panose="00000500000000000000" pitchFamily="50" charset="0"/>
              </a:rPr>
              <a:t>$45,000</a:t>
            </a:r>
          </a:p>
        </p:txBody>
      </p:sp>
      <p:sp>
        <p:nvSpPr>
          <p:cNvPr id="57" name="TextBox 56">
            <a:extLst>
              <a:ext uri="{FF2B5EF4-FFF2-40B4-BE49-F238E27FC236}">
                <a16:creationId xmlns:a16="http://schemas.microsoft.com/office/drawing/2014/main" id="{68415766-7247-4B2B-9EC3-6CF401C15575}"/>
              </a:ext>
            </a:extLst>
          </p:cNvPr>
          <p:cNvSpPr txBox="1"/>
          <p:nvPr/>
        </p:nvSpPr>
        <p:spPr>
          <a:xfrm>
            <a:off x="2399496" y="5178437"/>
            <a:ext cx="748923" cy="246221"/>
          </a:xfrm>
          <a:prstGeom prst="rect">
            <a:avLst/>
          </a:prstGeom>
          <a:noFill/>
        </p:spPr>
        <p:txBody>
          <a:bodyPr wrap="none" rtlCol="0">
            <a:spAutoFit/>
          </a:bodyPr>
          <a:lstStyle/>
          <a:p>
            <a:pPr algn="ctr"/>
            <a:r>
              <a:rPr lang="en-US" sz="1000" dirty="0">
                <a:latin typeface="Montserrat" panose="00000500000000000000" pitchFamily="50" charset="0"/>
              </a:rPr>
              <a:t>$105,000</a:t>
            </a:r>
          </a:p>
        </p:txBody>
      </p:sp>
      <p:sp>
        <p:nvSpPr>
          <p:cNvPr id="58" name="TextBox 57">
            <a:extLst>
              <a:ext uri="{FF2B5EF4-FFF2-40B4-BE49-F238E27FC236}">
                <a16:creationId xmlns:a16="http://schemas.microsoft.com/office/drawing/2014/main" id="{A24F99F1-698E-4C73-8419-EA67AFDB9F3B}"/>
              </a:ext>
            </a:extLst>
          </p:cNvPr>
          <p:cNvSpPr txBox="1"/>
          <p:nvPr/>
        </p:nvSpPr>
        <p:spPr>
          <a:xfrm>
            <a:off x="3328077" y="5178437"/>
            <a:ext cx="761747" cy="246221"/>
          </a:xfrm>
          <a:prstGeom prst="rect">
            <a:avLst/>
          </a:prstGeom>
          <a:noFill/>
        </p:spPr>
        <p:txBody>
          <a:bodyPr wrap="none" rtlCol="0">
            <a:spAutoFit/>
          </a:bodyPr>
          <a:lstStyle/>
          <a:p>
            <a:pPr algn="ctr"/>
            <a:r>
              <a:rPr lang="en-US" sz="1000" dirty="0">
                <a:latin typeface="Montserrat" panose="00000500000000000000" pitchFamily="50" charset="0"/>
              </a:rPr>
              <a:t>$100,000</a:t>
            </a:r>
          </a:p>
        </p:txBody>
      </p:sp>
      <p:sp>
        <p:nvSpPr>
          <p:cNvPr id="59" name="TextBox 58">
            <a:extLst>
              <a:ext uri="{FF2B5EF4-FFF2-40B4-BE49-F238E27FC236}">
                <a16:creationId xmlns:a16="http://schemas.microsoft.com/office/drawing/2014/main" id="{0CB822FE-C76E-4581-A6AF-415BFC7703B5}"/>
              </a:ext>
            </a:extLst>
          </p:cNvPr>
          <p:cNvSpPr txBox="1"/>
          <p:nvPr/>
        </p:nvSpPr>
        <p:spPr>
          <a:xfrm>
            <a:off x="4325586" y="5178437"/>
            <a:ext cx="636713" cy="246221"/>
          </a:xfrm>
          <a:prstGeom prst="rect">
            <a:avLst/>
          </a:prstGeom>
          <a:noFill/>
        </p:spPr>
        <p:txBody>
          <a:bodyPr wrap="none" rtlCol="0">
            <a:spAutoFit/>
          </a:bodyPr>
          <a:lstStyle/>
          <a:p>
            <a:pPr algn="ctr"/>
            <a:r>
              <a:rPr lang="en-US" sz="1000" b="1" dirty="0">
                <a:solidFill>
                  <a:schemeClr val="accent3"/>
                </a:solidFill>
                <a:latin typeface="Montserrat" panose="00000500000000000000" pitchFamily="50" charset="0"/>
              </a:rPr>
              <a:t>$5,000</a:t>
            </a:r>
          </a:p>
        </p:txBody>
      </p:sp>
      <p:sp>
        <p:nvSpPr>
          <p:cNvPr id="61" name="TextBox 60">
            <a:extLst>
              <a:ext uri="{FF2B5EF4-FFF2-40B4-BE49-F238E27FC236}">
                <a16:creationId xmlns:a16="http://schemas.microsoft.com/office/drawing/2014/main" id="{94DB2318-7DEA-4E68-8FD9-C591BD074E5F}"/>
              </a:ext>
            </a:extLst>
          </p:cNvPr>
          <p:cNvSpPr txBox="1"/>
          <p:nvPr/>
        </p:nvSpPr>
        <p:spPr>
          <a:xfrm>
            <a:off x="2416327" y="5626682"/>
            <a:ext cx="715260" cy="246221"/>
          </a:xfrm>
          <a:prstGeom prst="rect">
            <a:avLst/>
          </a:prstGeom>
          <a:noFill/>
        </p:spPr>
        <p:txBody>
          <a:bodyPr wrap="none" rtlCol="0">
            <a:spAutoFit/>
          </a:bodyPr>
          <a:lstStyle/>
          <a:p>
            <a:pPr algn="ctr"/>
            <a:r>
              <a:rPr lang="en-US" sz="1000" dirty="0">
                <a:latin typeface="Montserrat" panose="00000500000000000000" pitchFamily="50" charset="0"/>
              </a:rPr>
              <a:t>$40,000</a:t>
            </a:r>
          </a:p>
        </p:txBody>
      </p:sp>
      <p:sp>
        <p:nvSpPr>
          <p:cNvPr id="62" name="TextBox 61">
            <a:extLst>
              <a:ext uri="{FF2B5EF4-FFF2-40B4-BE49-F238E27FC236}">
                <a16:creationId xmlns:a16="http://schemas.microsoft.com/office/drawing/2014/main" id="{27A095E3-B843-4B96-8871-DD356F7AF088}"/>
              </a:ext>
            </a:extLst>
          </p:cNvPr>
          <p:cNvSpPr txBox="1"/>
          <p:nvPr/>
        </p:nvSpPr>
        <p:spPr>
          <a:xfrm>
            <a:off x="3364144" y="5626682"/>
            <a:ext cx="689612" cy="246221"/>
          </a:xfrm>
          <a:prstGeom prst="rect">
            <a:avLst/>
          </a:prstGeom>
          <a:noFill/>
        </p:spPr>
        <p:txBody>
          <a:bodyPr wrap="none" rtlCol="0">
            <a:spAutoFit/>
          </a:bodyPr>
          <a:lstStyle/>
          <a:p>
            <a:pPr algn="ctr"/>
            <a:r>
              <a:rPr lang="en-US" sz="1000" dirty="0">
                <a:latin typeface="Montserrat" panose="00000500000000000000" pitchFamily="50" charset="0"/>
              </a:rPr>
              <a:t>$35,000</a:t>
            </a:r>
          </a:p>
        </p:txBody>
      </p:sp>
      <p:sp>
        <p:nvSpPr>
          <p:cNvPr id="63" name="TextBox 62">
            <a:extLst>
              <a:ext uri="{FF2B5EF4-FFF2-40B4-BE49-F238E27FC236}">
                <a16:creationId xmlns:a16="http://schemas.microsoft.com/office/drawing/2014/main" id="{58F255E7-EEF7-41DE-A6AA-9D09C93091A1}"/>
              </a:ext>
            </a:extLst>
          </p:cNvPr>
          <p:cNvSpPr txBox="1"/>
          <p:nvPr/>
        </p:nvSpPr>
        <p:spPr>
          <a:xfrm>
            <a:off x="4325586" y="5626682"/>
            <a:ext cx="636713" cy="246221"/>
          </a:xfrm>
          <a:prstGeom prst="rect">
            <a:avLst/>
          </a:prstGeom>
          <a:noFill/>
        </p:spPr>
        <p:txBody>
          <a:bodyPr wrap="none" rtlCol="0">
            <a:spAutoFit/>
          </a:bodyPr>
          <a:lstStyle/>
          <a:p>
            <a:pPr algn="ctr"/>
            <a:r>
              <a:rPr lang="en-US" sz="1000" b="1" dirty="0">
                <a:solidFill>
                  <a:schemeClr val="accent3"/>
                </a:solidFill>
                <a:latin typeface="Montserrat" panose="00000500000000000000" pitchFamily="50" charset="0"/>
              </a:rPr>
              <a:t>$5,000</a:t>
            </a:r>
          </a:p>
        </p:txBody>
      </p:sp>
      <p:grpSp>
        <p:nvGrpSpPr>
          <p:cNvPr id="2" name="Group 1">
            <a:extLst>
              <a:ext uri="{FF2B5EF4-FFF2-40B4-BE49-F238E27FC236}">
                <a16:creationId xmlns:a16="http://schemas.microsoft.com/office/drawing/2014/main" id="{482FE6EF-9139-6E20-0C00-FAAB5ECDD878}"/>
              </a:ext>
            </a:extLst>
          </p:cNvPr>
          <p:cNvGrpSpPr/>
          <p:nvPr/>
        </p:nvGrpSpPr>
        <p:grpSpPr>
          <a:xfrm>
            <a:off x="739725" y="2935729"/>
            <a:ext cx="10712550" cy="2944869"/>
            <a:chOff x="739725" y="2935729"/>
            <a:chExt cx="10712550" cy="2944869"/>
          </a:xfrm>
        </p:grpSpPr>
        <p:cxnSp>
          <p:nvCxnSpPr>
            <p:cNvPr id="34" name="Straight Connector 33">
              <a:extLst>
                <a:ext uri="{FF2B5EF4-FFF2-40B4-BE49-F238E27FC236}">
                  <a16:creationId xmlns:a16="http://schemas.microsoft.com/office/drawing/2014/main" id="{562EE3F1-CB33-4FB1-8F79-8403A4B83622}"/>
                </a:ext>
              </a:extLst>
            </p:cNvPr>
            <p:cNvCxnSpPr/>
            <p:nvPr/>
          </p:nvCxnSpPr>
          <p:spPr>
            <a:xfrm>
              <a:off x="739725" y="2935729"/>
              <a:ext cx="10712550" cy="0"/>
            </a:xfrm>
            <a:prstGeom prst="line">
              <a:avLst/>
            </a:prstGeom>
            <a:ln>
              <a:solidFill>
                <a:schemeClr val="accent6">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6D4E7E0-2ED9-4B2F-A47A-894DABA9C803}"/>
                </a:ext>
              </a:extLst>
            </p:cNvPr>
            <p:cNvCxnSpPr/>
            <p:nvPr/>
          </p:nvCxnSpPr>
          <p:spPr>
            <a:xfrm>
              <a:off x="739725" y="3383974"/>
              <a:ext cx="10712550" cy="0"/>
            </a:xfrm>
            <a:prstGeom prst="line">
              <a:avLst/>
            </a:prstGeom>
            <a:ln>
              <a:solidFill>
                <a:schemeClr val="accent6">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981CA68-6C6C-4711-A805-AD52419C6955}"/>
                </a:ext>
              </a:extLst>
            </p:cNvPr>
            <p:cNvCxnSpPr/>
            <p:nvPr/>
          </p:nvCxnSpPr>
          <p:spPr>
            <a:xfrm>
              <a:off x="739725" y="3832219"/>
              <a:ext cx="10712550" cy="0"/>
            </a:xfrm>
            <a:prstGeom prst="line">
              <a:avLst/>
            </a:prstGeom>
            <a:ln>
              <a:solidFill>
                <a:schemeClr val="accent6">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2B23807-2967-4A3E-B521-75CEA58D0B3A}"/>
                </a:ext>
              </a:extLst>
            </p:cNvPr>
            <p:cNvCxnSpPr/>
            <p:nvPr/>
          </p:nvCxnSpPr>
          <p:spPr>
            <a:xfrm>
              <a:off x="739725" y="4280466"/>
              <a:ext cx="10712550" cy="0"/>
            </a:xfrm>
            <a:prstGeom prst="line">
              <a:avLst/>
            </a:prstGeom>
            <a:ln>
              <a:solidFill>
                <a:schemeClr val="accent6">
                  <a:lumMod val="9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789DF76-EB8D-493C-8412-7AA0BDE44386}"/>
                </a:ext>
              </a:extLst>
            </p:cNvPr>
            <p:cNvCxnSpPr/>
            <p:nvPr/>
          </p:nvCxnSpPr>
          <p:spPr>
            <a:xfrm>
              <a:off x="739725" y="5077425"/>
              <a:ext cx="10712550" cy="0"/>
            </a:xfrm>
            <a:prstGeom prst="line">
              <a:avLst/>
            </a:prstGeom>
            <a:ln>
              <a:solidFill>
                <a:schemeClr val="accent6">
                  <a:lumMod val="9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2688994-6426-4719-A865-FA5DA661A242}"/>
                </a:ext>
              </a:extLst>
            </p:cNvPr>
            <p:cNvCxnSpPr/>
            <p:nvPr/>
          </p:nvCxnSpPr>
          <p:spPr>
            <a:xfrm>
              <a:off x="739725" y="5525670"/>
              <a:ext cx="10712550" cy="0"/>
            </a:xfrm>
            <a:prstGeom prst="line">
              <a:avLst/>
            </a:prstGeom>
            <a:ln>
              <a:solidFill>
                <a:schemeClr val="accent6">
                  <a:lumMod val="90000"/>
                </a:schemeClr>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0057BC65-4F35-4449-92BE-5EE15570A565}"/>
                </a:ext>
              </a:extLst>
            </p:cNvPr>
            <p:cNvSpPr txBox="1"/>
            <p:nvPr/>
          </p:nvSpPr>
          <p:spPr>
            <a:xfrm>
              <a:off x="739725" y="3029047"/>
              <a:ext cx="1151277" cy="261610"/>
            </a:xfrm>
            <a:prstGeom prst="rect">
              <a:avLst/>
            </a:prstGeom>
            <a:noFill/>
          </p:spPr>
          <p:txBody>
            <a:bodyPr wrap="none" rtlCol="0" anchor="ctr" anchorCtr="0">
              <a:spAutoFit/>
            </a:bodyPr>
            <a:lstStyle/>
            <a:p>
              <a:r>
                <a:rPr lang="en-US" sz="1100" dirty="0">
                  <a:latin typeface="Montserrat" panose="00000500000000000000" pitchFamily="50" charset="0"/>
                </a:rPr>
                <a:t>Total Income</a:t>
              </a:r>
            </a:p>
          </p:txBody>
        </p:sp>
        <p:sp>
          <p:nvSpPr>
            <p:cNvPr id="68" name="TextBox 67">
              <a:extLst>
                <a:ext uri="{FF2B5EF4-FFF2-40B4-BE49-F238E27FC236}">
                  <a16:creationId xmlns:a16="http://schemas.microsoft.com/office/drawing/2014/main" id="{1BE14E74-DD4C-4284-8446-703F0FE34438}"/>
                </a:ext>
              </a:extLst>
            </p:cNvPr>
            <p:cNvSpPr txBox="1"/>
            <p:nvPr/>
          </p:nvSpPr>
          <p:spPr>
            <a:xfrm>
              <a:off x="739725" y="3477292"/>
              <a:ext cx="1172116" cy="261610"/>
            </a:xfrm>
            <a:prstGeom prst="rect">
              <a:avLst/>
            </a:prstGeom>
            <a:noFill/>
          </p:spPr>
          <p:txBody>
            <a:bodyPr wrap="none" rtlCol="0" anchor="ctr" anchorCtr="0">
              <a:spAutoFit/>
            </a:bodyPr>
            <a:lstStyle/>
            <a:p>
              <a:r>
                <a:rPr lang="en-US" sz="1100" dirty="0">
                  <a:latin typeface="Montserrat" panose="00000500000000000000" pitchFamily="50" charset="0"/>
                </a:rPr>
                <a:t>Total Expense</a:t>
              </a:r>
            </a:p>
          </p:txBody>
        </p:sp>
        <p:sp>
          <p:nvSpPr>
            <p:cNvPr id="69" name="TextBox 68">
              <a:extLst>
                <a:ext uri="{FF2B5EF4-FFF2-40B4-BE49-F238E27FC236}">
                  <a16:creationId xmlns:a16="http://schemas.microsoft.com/office/drawing/2014/main" id="{BBB5564D-EB05-45B9-8F8B-7A0B31532085}"/>
                </a:ext>
              </a:extLst>
            </p:cNvPr>
            <p:cNvSpPr txBox="1"/>
            <p:nvPr/>
          </p:nvSpPr>
          <p:spPr>
            <a:xfrm>
              <a:off x="739725" y="3925537"/>
              <a:ext cx="981359" cy="261610"/>
            </a:xfrm>
            <a:prstGeom prst="rect">
              <a:avLst/>
            </a:prstGeom>
            <a:noFill/>
          </p:spPr>
          <p:txBody>
            <a:bodyPr wrap="none" rtlCol="0" anchor="ctr" anchorCtr="0">
              <a:spAutoFit/>
            </a:bodyPr>
            <a:lstStyle/>
            <a:p>
              <a:r>
                <a:rPr lang="en-US" sz="1100" b="1" dirty="0">
                  <a:solidFill>
                    <a:schemeClr val="accent3"/>
                  </a:solidFill>
                  <a:latin typeface="Montserrat" panose="00000500000000000000" pitchFamily="50" charset="0"/>
                </a:rPr>
                <a:t>Profit</a:t>
              </a:r>
              <a:r>
                <a:rPr lang="en-US" sz="1100" dirty="0">
                  <a:latin typeface="Montserrat" panose="00000500000000000000" pitchFamily="50" charset="0"/>
                </a:rPr>
                <a:t>/</a:t>
              </a:r>
              <a:r>
                <a:rPr lang="en-US" sz="1100" b="1" dirty="0">
                  <a:solidFill>
                    <a:schemeClr val="accent2"/>
                  </a:solidFill>
                  <a:latin typeface="Montserrat" panose="00000500000000000000" pitchFamily="50" charset="0"/>
                </a:rPr>
                <a:t>Loss</a:t>
              </a:r>
            </a:p>
          </p:txBody>
        </p:sp>
        <p:sp>
          <p:nvSpPr>
            <p:cNvPr id="70" name="TextBox 69">
              <a:extLst>
                <a:ext uri="{FF2B5EF4-FFF2-40B4-BE49-F238E27FC236}">
                  <a16:creationId xmlns:a16="http://schemas.microsoft.com/office/drawing/2014/main" id="{ABF13631-B5D1-458E-BB36-C2A6A0FC08D7}"/>
                </a:ext>
              </a:extLst>
            </p:cNvPr>
            <p:cNvSpPr txBox="1"/>
            <p:nvPr/>
          </p:nvSpPr>
          <p:spPr>
            <a:xfrm>
              <a:off x="739725" y="4722498"/>
              <a:ext cx="742511" cy="261610"/>
            </a:xfrm>
            <a:prstGeom prst="rect">
              <a:avLst/>
            </a:prstGeom>
            <a:noFill/>
          </p:spPr>
          <p:txBody>
            <a:bodyPr wrap="none" rtlCol="0" anchor="ctr" anchorCtr="0">
              <a:spAutoFit/>
            </a:bodyPr>
            <a:lstStyle/>
            <a:p>
              <a:r>
                <a:rPr lang="en-US" sz="1100" b="1" dirty="0">
                  <a:latin typeface="Montserrat" panose="00000500000000000000" pitchFamily="50" charset="0"/>
                </a:rPr>
                <a:t>Income</a:t>
              </a:r>
            </a:p>
          </p:txBody>
        </p:sp>
        <p:sp>
          <p:nvSpPr>
            <p:cNvPr id="71" name="TextBox 70">
              <a:extLst>
                <a:ext uri="{FF2B5EF4-FFF2-40B4-BE49-F238E27FC236}">
                  <a16:creationId xmlns:a16="http://schemas.microsoft.com/office/drawing/2014/main" id="{DC2ACF4C-8B68-4A57-89BC-6AF5874EC8CD}"/>
                </a:ext>
              </a:extLst>
            </p:cNvPr>
            <p:cNvSpPr txBox="1"/>
            <p:nvPr/>
          </p:nvSpPr>
          <p:spPr>
            <a:xfrm>
              <a:off x="739725" y="5170743"/>
              <a:ext cx="567784" cy="261610"/>
            </a:xfrm>
            <a:prstGeom prst="rect">
              <a:avLst/>
            </a:prstGeom>
            <a:noFill/>
          </p:spPr>
          <p:txBody>
            <a:bodyPr wrap="none" rtlCol="0" anchor="ctr" anchorCtr="0">
              <a:spAutoFit/>
            </a:bodyPr>
            <a:lstStyle/>
            <a:p>
              <a:r>
                <a:rPr lang="en-US" sz="1100" dirty="0">
                  <a:latin typeface="Montserrat" panose="00000500000000000000" pitchFamily="50" charset="0"/>
                </a:rPr>
                <a:t>Sales</a:t>
              </a:r>
            </a:p>
          </p:txBody>
        </p:sp>
        <p:sp>
          <p:nvSpPr>
            <p:cNvPr id="72" name="TextBox 71">
              <a:extLst>
                <a:ext uri="{FF2B5EF4-FFF2-40B4-BE49-F238E27FC236}">
                  <a16:creationId xmlns:a16="http://schemas.microsoft.com/office/drawing/2014/main" id="{760A8FE8-0901-4FB2-A5F8-BB154F731ACE}"/>
                </a:ext>
              </a:extLst>
            </p:cNvPr>
            <p:cNvSpPr txBox="1"/>
            <p:nvPr/>
          </p:nvSpPr>
          <p:spPr>
            <a:xfrm>
              <a:off x="739725" y="5618988"/>
              <a:ext cx="1263487" cy="261610"/>
            </a:xfrm>
            <a:prstGeom prst="rect">
              <a:avLst/>
            </a:prstGeom>
            <a:noFill/>
          </p:spPr>
          <p:txBody>
            <a:bodyPr wrap="none" rtlCol="0" anchor="ctr" anchorCtr="0">
              <a:spAutoFit/>
            </a:bodyPr>
            <a:lstStyle/>
            <a:p>
              <a:r>
                <a:rPr lang="en-US" sz="1100" dirty="0">
                  <a:latin typeface="Montserrat" panose="00000500000000000000" pitchFamily="50" charset="0"/>
                </a:rPr>
                <a:t>Rental Income</a:t>
              </a:r>
            </a:p>
          </p:txBody>
        </p:sp>
      </p:grpSp>
    </p:spTree>
    <p:extLst>
      <p:ext uri="{BB962C8B-B14F-4D97-AF65-F5344CB8AC3E}">
        <p14:creationId xmlns:p14="http://schemas.microsoft.com/office/powerpoint/2010/main" val="1371662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1000"/>
                                        <p:tgtEl>
                                          <p:spTgt spid="76"/>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99"/>
                                        </p:tgtEl>
                                        <p:attrNameLst>
                                          <p:attrName>style.visibility</p:attrName>
                                        </p:attrNameLst>
                                      </p:cBhvr>
                                      <p:to>
                                        <p:strVal val="visible"/>
                                      </p:to>
                                    </p:set>
                                    <p:animEffect transition="in" filter="fade">
                                      <p:cBhvr>
                                        <p:cTn id="13" dur="1000"/>
                                        <p:tgtEl>
                                          <p:spTgt spid="99"/>
                                        </p:tgtEl>
                                      </p:cBhvr>
                                    </p:animEffect>
                                  </p:childTnLst>
                                </p:cTn>
                              </p:par>
                              <p:par>
                                <p:cTn id="14" presetID="0" presetClass="path" presetSubtype="0" decel="50000" fill="hold" grpId="1" nodeType="withEffect">
                                  <p:stCondLst>
                                    <p:cond delay="1000"/>
                                  </p:stCondLst>
                                  <p:childTnLst>
                                    <p:animMotion origin="layout" path="M 0.25521 1.85185E-6 L 4.375E-6 1.85185E-6 " pathEditMode="relative" rAng="0" ptsTypes="AA">
                                      <p:cBhvr>
                                        <p:cTn id="15" dur="1500" fill="hold"/>
                                        <p:tgtEl>
                                          <p:spTgt spid="3"/>
                                        </p:tgtEl>
                                        <p:attrNameLst>
                                          <p:attrName>ppt_x</p:attrName>
                                          <p:attrName>ppt_y</p:attrName>
                                        </p:attrNameLst>
                                      </p:cBhvr>
                                      <p:rCtr x="-12799" y="0"/>
                                    </p:animMotion>
                                  </p:childTnLst>
                                </p:cTn>
                              </p:par>
                              <p:par>
                                <p:cTn id="16" presetID="0" presetClass="path" presetSubtype="0" decel="50000" fill="hold" grpId="1" nodeType="withEffect">
                                  <p:stCondLst>
                                    <p:cond delay="1000"/>
                                  </p:stCondLst>
                                  <p:childTnLst>
                                    <p:animMotion origin="layout" path="M -0.25742 1.85185E-6 L 2.5E-6 1.85185E-6 " pathEditMode="relative" rAng="0" ptsTypes="AA">
                                      <p:cBhvr>
                                        <p:cTn id="17" dur="1500" fill="hold"/>
                                        <p:tgtEl>
                                          <p:spTgt spid="99"/>
                                        </p:tgtEl>
                                        <p:attrNameLst>
                                          <p:attrName>ppt_x</p:attrName>
                                          <p:attrName>ppt_y</p:attrName>
                                        </p:attrNameLst>
                                      </p:cBhvr>
                                      <p:rCtr x="12891" y="0"/>
                                    </p:animMotion>
                                  </p:childTnLst>
                                </p:cTn>
                              </p:par>
                              <p:par>
                                <p:cTn id="18" presetID="12" presetClass="entr" presetSubtype="4" fill="hold" grpId="0" nodeType="withEffect">
                                  <p:stCondLst>
                                    <p:cond delay="150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1000"/>
                                        <p:tgtEl>
                                          <p:spTgt spid="11"/>
                                        </p:tgtEl>
                                        <p:attrNameLst>
                                          <p:attrName>ppt_y</p:attrName>
                                        </p:attrNameLst>
                                      </p:cBhvr>
                                      <p:tavLst>
                                        <p:tav tm="0">
                                          <p:val>
                                            <p:strVal val="#ppt_y+#ppt_h*1.125000"/>
                                          </p:val>
                                        </p:tav>
                                        <p:tav tm="100000">
                                          <p:val>
                                            <p:strVal val="#ppt_y"/>
                                          </p:val>
                                        </p:tav>
                                      </p:tavLst>
                                    </p:anim>
                                    <p:animEffect transition="in" filter="wipe(up)">
                                      <p:cBhvr>
                                        <p:cTn id="21" dur="1000"/>
                                        <p:tgtEl>
                                          <p:spTgt spid="11"/>
                                        </p:tgtEl>
                                      </p:cBhvr>
                                    </p:animEffect>
                                  </p:childTnLst>
                                </p:cTn>
                              </p:par>
                              <p:par>
                                <p:cTn id="22" presetID="12" presetClass="entr" presetSubtype="4" fill="hold" grpId="0" nodeType="withEffect">
                                  <p:stCondLst>
                                    <p:cond delay="1500"/>
                                  </p:stCondLst>
                                  <p:childTnLst>
                                    <p:set>
                                      <p:cBhvr>
                                        <p:cTn id="23" dur="1" fill="hold">
                                          <p:stCondLst>
                                            <p:cond delay="0"/>
                                          </p:stCondLst>
                                        </p:cTn>
                                        <p:tgtEl>
                                          <p:spTgt spid="77"/>
                                        </p:tgtEl>
                                        <p:attrNameLst>
                                          <p:attrName>style.visibility</p:attrName>
                                        </p:attrNameLst>
                                      </p:cBhvr>
                                      <p:to>
                                        <p:strVal val="visible"/>
                                      </p:to>
                                    </p:set>
                                    <p:anim calcmode="lin" valueType="num">
                                      <p:cBhvr additive="base">
                                        <p:cTn id="24" dur="1000"/>
                                        <p:tgtEl>
                                          <p:spTgt spid="77"/>
                                        </p:tgtEl>
                                        <p:attrNameLst>
                                          <p:attrName>ppt_y</p:attrName>
                                        </p:attrNameLst>
                                      </p:cBhvr>
                                      <p:tavLst>
                                        <p:tav tm="0">
                                          <p:val>
                                            <p:strVal val="#ppt_y+#ppt_h*1.125000"/>
                                          </p:val>
                                        </p:tav>
                                        <p:tav tm="100000">
                                          <p:val>
                                            <p:strVal val="#ppt_y"/>
                                          </p:val>
                                        </p:tav>
                                      </p:tavLst>
                                    </p:anim>
                                    <p:animEffect transition="in" filter="wipe(up)">
                                      <p:cBhvr>
                                        <p:cTn id="25" dur="1000"/>
                                        <p:tgtEl>
                                          <p:spTgt spid="77"/>
                                        </p:tgtEl>
                                      </p:cBhvr>
                                    </p:animEffect>
                                  </p:childTnLst>
                                </p:cTn>
                              </p:par>
                              <p:par>
                                <p:cTn id="26" presetID="12" presetClass="entr" presetSubtype="4" fill="hold" grpId="0" nodeType="withEffect">
                                  <p:stCondLst>
                                    <p:cond delay="1500"/>
                                  </p:stCondLst>
                                  <p:childTnLst>
                                    <p:set>
                                      <p:cBhvr>
                                        <p:cTn id="27" dur="1" fill="hold">
                                          <p:stCondLst>
                                            <p:cond delay="0"/>
                                          </p:stCondLst>
                                        </p:cTn>
                                        <p:tgtEl>
                                          <p:spTgt spid="100"/>
                                        </p:tgtEl>
                                        <p:attrNameLst>
                                          <p:attrName>style.visibility</p:attrName>
                                        </p:attrNameLst>
                                      </p:cBhvr>
                                      <p:to>
                                        <p:strVal val="visible"/>
                                      </p:to>
                                    </p:set>
                                    <p:anim calcmode="lin" valueType="num">
                                      <p:cBhvr additive="base">
                                        <p:cTn id="28" dur="1000"/>
                                        <p:tgtEl>
                                          <p:spTgt spid="100"/>
                                        </p:tgtEl>
                                        <p:attrNameLst>
                                          <p:attrName>ppt_y</p:attrName>
                                        </p:attrNameLst>
                                      </p:cBhvr>
                                      <p:tavLst>
                                        <p:tav tm="0">
                                          <p:val>
                                            <p:strVal val="#ppt_y+#ppt_h*1.125000"/>
                                          </p:val>
                                        </p:tav>
                                        <p:tav tm="100000">
                                          <p:val>
                                            <p:strVal val="#ppt_y"/>
                                          </p:val>
                                        </p:tav>
                                      </p:tavLst>
                                    </p:anim>
                                    <p:animEffect transition="in" filter="wipe(up)">
                                      <p:cBhvr>
                                        <p:cTn id="29" dur="1000"/>
                                        <p:tgtEl>
                                          <p:spTgt spid="100"/>
                                        </p:tgtEl>
                                      </p:cBhvr>
                                    </p:animEffect>
                                  </p:childTnLst>
                                </p:cTn>
                              </p:par>
                              <p:par>
                                <p:cTn id="30" presetID="10" presetClass="entr" presetSubtype="0" fill="hold" nodeType="withEffect">
                                  <p:stCondLst>
                                    <p:cond delay="20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1000"/>
                                        <p:tgtEl>
                                          <p:spTgt spid="20"/>
                                        </p:tgtEl>
                                      </p:cBhvr>
                                    </p:animEffect>
                                  </p:childTnLst>
                                </p:cTn>
                              </p:par>
                              <p:par>
                                <p:cTn id="33" presetID="10" presetClass="entr" presetSubtype="0" fill="hold" nodeType="withEffect">
                                  <p:stCondLst>
                                    <p:cond delay="2000"/>
                                  </p:stCondLst>
                                  <p:childTnLst>
                                    <p:set>
                                      <p:cBhvr>
                                        <p:cTn id="34" dur="1" fill="hold">
                                          <p:stCondLst>
                                            <p:cond delay="0"/>
                                          </p:stCondLst>
                                        </p:cTn>
                                        <p:tgtEl>
                                          <p:spTgt spid="78"/>
                                        </p:tgtEl>
                                        <p:attrNameLst>
                                          <p:attrName>style.visibility</p:attrName>
                                        </p:attrNameLst>
                                      </p:cBhvr>
                                      <p:to>
                                        <p:strVal val="visible"/>
                                      </p:to>
                                    </p:set>
                                    <p:animEffect transition="in" filter="fade">
                                      <p:cBhvr>
                                        <p:cTn id="35" dur="1000"/>
                                        <p:tgtEl>
                                          <p:spTgt spid="78"/>
                                        </p:tgtEl>
                                      </p:cBhvr>
                                    </p:animEffect>
                                  </p:childTnLst>
                                </p:cTn>
                              </p:par>
                              <p:par>
                                <p:cTn id="36" presetID="10" presetClass="entr" presetSubtype="0" fill="hold" nodeType="withEffect">
                                  <p:stCondLst>
                                    <p:cond delay="2000"/>
                                  </p:stCondLst>
                                  <p:childTnLst>
                                    <p:set>
                                      <p:cBhvr>
                                        <p:cTn id="37" dur="1" fill="hold">
                                          <p:stCondLst>
                                            <p:cond delay="0"/>
                                          </p:stCondLst>
                                        </p:cTn>
                                        <p:tgtEl>
                                          <p:spTgt spid="101"/>
                                        </p:tgtEl>
                                        <p:attrNameLst>
                                          <p:attrName>style.visibility</p:attrName>
                                        </p:attrNameLst>
                                      </p:cBhvr>
                                      <p:to>
                                        <p:strVal val="visible"/>
                                      </p:to>
                                    </p:set>
                                    <p:animEffect transition="in" filter="fade">
                                      <p:cBhvr>
                                        <p:cTn id="38" dur="1000"/>
                                        <p:tgtEl>
                                          <p:spTgt spid="101"/>
                                        </p:tgtEl>
                                      </p:cBhvr>
                                    </p:animEffect>
                                  </p:childTnLst>
                                </p:cTn>
                              </p:par>
                              <p:par>
                                <p:cTn id="39" presetID="22" presetClass="entr" presetSubtype="1" fill="hold" nodeType="withEffect">
                                  <p:stCondLst>
                                    <p:cond delay="2000"/>
                                  </p:stCondLst>
                                  <p:childTnLst>
                                    <p:set>
                                      <p:cBhvr>
                                        <p:cTn id="40" dur="1" fill="hold">
                                          <p:stCondLst>
                                            <p:cond delay="0"/>
                                          </p:stCondLst>
                                        </p:cTn>
                                        <p:tgtEl>
                                          <p:spTgt spid="16"/>
                                        </p:tgtEl>
                                        <p:attrNameLst>
                                          <p:attrName>style.visibility</p:attrName>
                                        </p:attrNameLst>
                                      </p:cBhvr>
                                      <p:to>
                                        <p:strVal val="visible"/>
                                      </p:to>
                                    </p:set>
                                    <p:animEffect transition="in" filter="wipe(up)">
                                      <p:cBhvr>
                                        <p:cTn id="41" dur="1500"/>
                                        <p:tgtEl>
                                          <p:spTgt spid="16"/>
                                        </p:tgtEl>
                                      </p:cBhvr>
                                    </p:animEffect>
                                  </p:childTnLst>
                                </p:cTn>
                              </p:par>
                              <p:par>
                                <p:cTn id="42" presetID="22" presetClass="entr" presetSubtype="1" fill="hold" nodeType="withEffect">
                                  <p:stCondLst>
                                    <p:cond delay="2000"/>
                                  </p:stCondLst>
                                  <p:childTnLst>
                                    <p:set>
                                      <p:cBhvr>
                                        <p:cTn id="43" dur="1" fill="hold">
                                          <p:stCondLst>
                                            <p:cond delay="0"/>
                                          </p:stCondLst>
                                        </p:cTn>
                                        <p:tgtEl>
                                          <p:spTgt spid="79"/>
                                        </p:tgtEl>
                                        <p:attrNameLst>
                                          <p:attrName>style.visibility</p:attrName>
                                        </p:attrNameLst>
                                      </p:cBhvr>
                                      <p:to>
                                        <p:strVal val="visible"/>
                                      </p:to>
                                    </p:set>
                                    <p:animEffect transition="in" filter="wipe(up)">
                                      <p:cBhvr>
                                        <p:cTn id="44" dur="1500"/>
                                        <p:tgtEl>
                                          <p:spTgt spid="79"/>
                                        </p:tgtEl>
                                      </p:cBhvr>
                                    </p:animEffect>
                                  </p:childTnLst>
                                </p:cTn>
                              </p:par>
                              <p:par>
                                <p:cTn id="45" presetID="22" presetClass="entr" presetSubtype="1" fill="hold" nodeType="withEffect">
                                  <p:stCondLst>
                                    <p:cond delay="2000"/>
                                  </p:stCondLst>
                                  <p:childTnLst>
                                    <p:set>
                                      <p:cBhvr>
                                        <p:cTn id="46" dur="1" fill="hold">
                                          <p:stCondLst>
                                            <p:cond delay="0"/>
                                          </p:stCondLst>
                                        </p:cTn>
                                        <p:tgtEl>
                                          <p:spTgt spid="102"/>
                                        </p:tgtEl>
                                        <p:attrNameLst>
                                          <p:attrName>style.visibility</p:attrName>
                                        </p:attrNameLst>
                                      </p:cBhvr>
                                      <p:to>
                                        <p:strVal val="visible"/>
                                      </p:to>
                                    </p:set>
                                    <p:animEffect transition="in" filter="wipe(up)">
                                      <p:cBhvr>
                                        <p:cTn id="47" dur="1500"/>
                                        <p:tgtEl>
                                          <p:spTgt spid="102"/>
                                        </p:tgtEl>
                                      </p:cBhvr>
                                    </p:animEffect>
                                  </p:childTnLst>
                                </p:cTn>
                              </p:par>
                              <p:par>
                                <p:cTn id="48" presetID="22" presetClass="entr" presetSubtype="8" fill="hold" nodeType="withEffect">
                                  <p:stCondLst>
                                    <p:cond delay="2000"/>
                                  </p:stCondLst>
                                  <p:childTnLst>
                                    <p:set>
                                      <p:cBhvr>
                                        <p:cTn id="49" dur="1" fill="hold">
                                          <p:stCondLst>
                                            <p:cond delay="0"/>
                                          </p:stCondLst>
                                        </p:cTn>
                                        <p:tgtEl>
                                          <p:spTgt spid="2"/>
                                        </p:tgtEl>
                                        <p:attrNameLst>
                                          <p:attrName>style.visibility</p:attrName>
                                        </p:attrNameLst>
                                      </p:cBhvr>
                                      <p:to>
                                        <p:strVal val="visible"/>
                                      </p:to>
                                    </p:set>
                                    <p:animEffect transition="in" filter="wipe(left)">
                                      <p:cBhvr>
                                        <p:cTn id="50" dur="2000"/>
                                        <p:tgtEl>
                                          <p:spTgt spid="2"/>
                                        </p:tgtEl>
                                      </p:cBhvr>
                                    </p:animEffect>
                                  </p:childTnLst>
                                </p:cTn>
                              </p:par>
                              <p:par>
                                <p:cTn id="51" presetID="10" presetClass="entr" presetSubtype="0" fill="hold" grpId="0" nodeType="withEffect">
                                  <p:stCondLst>
                                    <p:cond delay="4000"/>
                                  </p:stCondLst>
                                  <p:childTnLst>
                                    <p:set>
                                      <p:cBhvr>
                                        <p:cTn id="52" dur="1" fill="hold">
                                          <p:stCondLst>
                                            <p:cond delay="0"/>
                                          </p:stCondLst>
                                        </p:cTn>
                                        <p:tgtEl>
                                          <p:spTgt spid="80"/>
                                        </p:tgtEl>
                                        <p:attrNameLst>
                                          <p:attrName>style.visibility</p:attrName>
                                        </p:attrNameLst>
                                      </p:cBhvr>
                                      <p:to>
                                        <p:strVal val="visible"/>
                                      </p:to>
                                    </p:set>
                                    <p:animEffect transition="in" filter="fade">
                                      <p:cBhvr>
                                        <p:cTn id="53" dur="1000"/>
                                        <p:tgtEl>
                                          <p:spTgt spid="80"/>
                                        </p:tgtEl>
                                      </p:cBhvr>
                                    </p:animEffect>
                                  </p:childTnLst>
                                </p:cTn>
                              </p:par>
                              <p:par>
                                <p:cTn id="54" presetID="10" presetClass="entr" presetSubtype="0" fill="hold" grpId="0" nodeType="withEffect">
                                  <p:stCondLst>
                                    <p:cond delay="4000"/>
                                  </p:stCondLst>
                                  <p:childTnLst>
                                    <p:set>
                                      <p:cBhvr>
                                        <p:cTn id="55" dur="1" fill="hold">
                                          <p:stCondLst>
                                            <p:cond delay="0"/>
                                          </p:stCondLst>
                                        </p:cTn>
                                        <p:tgtEl>
                                          <p:spTgt spid="81"/>
                                        </p:tgtEl>
                                        <p:attrNameLst>
                                          <p:attrName>style.visibility</p:attrName>
                                        </p:attrNameLst>
                                      </p:cBhvr>
                                      <p:to>
                                        <p:strVal val="visible"/>
                                      </p:to>
                                    </p:set>
                                    <p:animEffect transition="in" filter="fade">
                                      <p:cBhvr>
                                        <p:cTn id="56" dur="1000"/>
                                        <p:tgtEl>
                                          <p:spTgt spid="81"/>
                                        </p:tgtEl>
                                      </p:cBhvr>
                                    </p:animEffect>
                                  </p:childTnLst>
                                </p:cTn>
                              </p:par>
                              <p:par>
                                <p:cTn id="57" presetID="10" presetClass="entr" presetSubtype="0" fill="hold" grpId="0" nodeType="withEffect">
                                  <p:stCondLst>
                                    <p:cond delay="4000"/>
                                  </p:stCondLst>
                                  <p:childTnLst>
                                    <p:set>
                                      <p:cBhvr>
                                        <p:cTn id="58" dur="1" fill="hold">
                                          <p:stCondLst>
                                            <p:cond delay="0"/>
                                          </p:stCondLst>
                                        </p:cTn>
                                        <p:tgtEl>
                                          <p:spTgt spid="82"/>
                                        </p:tgtEl>
                                        <p:attrNameLst>
                                          <p:attrName>style.visibility</p:attrName>
                                        </p:attrNameLst>
                                      </p:cBhvr>
                                      <p:to>
                                        <p:strVal val="visible"/>
                                      </p:to>
                                    </p:set>
                                    <p:animEffect transition="in" filter="fade">
                                      <p:cBhvr>
                                        <p:cTn id="59" dur="1000"/>
                                        <p:tgtEl>
                                          <p:spTgt spid="82"/>
                                        </p:tgtEl>
                                      </p:cBhvr>
                                    </p:animEffect>
                                  </p:childTnLst>
                                </p:cTn>
                              </p:par>
                              <p:par>
                                <p:cTn id="60" presetID="10" presetClass="entr" presetSubtype="0" fill="hold" grpId="0" nodeType="withEffect">
                                  <p:stCondLst>
                                    <p:cond delay="4000"/>
                                  </p:stCondLst>
                                  <p:childTnLst>
                                    <p:set>
                                      <p:cBhvr>
                                        <p:cTn id="61" dur="1" fill="hold">
                                          <p:stCondLst>
                                            <p:cond delay="0"/>
                                          </p:stCondLst>
                                        </p:cTn>
                                        <p:tgtEl>
                                          <p:spTgt spid="83"/>
                                        </p:tgtEl>
                                        <p:attrNameLst>
                                          <p:attrName>style.visibility</p:attrName>
                                        </p:attrNameLst>
                                      </p:cBhvr>
                                      <p:to>
                                        <p:strVal val="visible"/>
                                      </p:to>
                                    </p:set>
                                    <p:animEffect transition="in" filter="fade">
                                      <p:cBhvr>
                                        <p:cTn id="62" dur="1000"/>
                                        <p:tgtEl>
                                          <p:spTgt spid="83"/>
                                        </p:tgtEl>
                                      </p:cBhvr>
                                    </p:animEffect>
                                  </p:childTnLst>
                                </p:cTn>
                              </p:par>
                              <p:par>
                                <p:cTn id="63" presetID="10" presetClass="entr" presetSubtype="0" fill="hold" grpId="0" nodeType="withEffect">
                                  <p:stCondLst>
                                    <p:cond delay="4000"/>
                                  </p:stCondLst>
                                  <p:childTnLst>
                                    <p:set>
                                      <p:cBhvr>
                                        <p:cTn id="64" dur="1" fill="hold">
                                          <p:stCondLst>
                                            <p:cond delay="0"/>
                                          </p:stCondLst>
                                        </p:cTn>
                                        <p:tgtEl>
                                          <p:spTgt spid="84"/>
                                        </p:tgtEl>
                                        <p:attrNameLst>
                                          <p:attrName>style.visibility</p:attrName>
                                        </p:attrNameLst>
                                      </p:cBhvr>
                                      <p:to>
                                        <p:strVal val="visible"/>
                                      </p:to>
                                    </p:set>
                                    <p:animEffect transition="in" filter="fade">
                                      <p:cBhvr>
                                        <p:cTn id="65" dur="1000"/>
                                        <p:tgtEl>
                                          <p:spTgt spid="84"/>
                                        </p:tgtEl>
                                      </p:cBhvr>
                                    </p:animEffect>
                                  </p:childTnLst>
                                </p:cTn>
                              </p:par>
                              <p:par>
                                <p:cTn id="66" presetID="10" presetClass="entr" presetSubtype="0" fill="hold" grpId="0" nodeType="withEffect">
                                  <p:stCondLst>
                                    <p:cond delay="4000"/>
                                  </p:stCondLst>
                                  <p:childTnLst>
                                    <p:set>
                                      <p:cBhvr>
                                        <p:cTn id="67" dur="1" fill="hold">
                                          <p:stCondLst>
                                            <p:cond delay="0"/>
                                          </p:stCondLst>
                                        </p:cTn>
                                        <p:tgtEl>
                                          <p:spTgt spid="85"/>
                                        </p:tgtEl>
                                        <p:attrNameLst>
                                          <p:attrName>style.visibility</p:attrName>
                                        </p:attrNameLst>
                                      </p:cBhvr>
                                      <p:to>
                                        <p:strVal val="visible"/>
                                      </p:to>
                                    </p:set>
                                    <p:animEffect transition="in" filter="fade">
                                      <p:cBhvr>
                                        <p:cTn id="68" dur="1000"/>
                                        <p:tgtEl>
                                          <p:spTgt spid="85"/>
                                        </p:tgtEl>
                                      </p:cBhvr>
                                    </p:animEffect>
                                  </p:childTnLst>
                                </p:cTn>
                              </p:par>
                              <p:par>
                                <p:cTn id="69" presetID="10" presetClass="entr" presetSubtype="0" fill="hold" grpId="0" nodeType="withEffect">
                                  <p:stCondLst>
                                    <p:cond delay="4000"/>
                                  </p:stCondLst>
                                  <p:childTnLst>
                                    <p:set>
                                      <p:cBhvr>
                                        <p:cTn id="70" dur="1" fill="hold">
                                          <p:stCondLst>
                                            <p:cond delay="0"/>
                                          </p:stCondLst>
                                        </p:cTn>
                                        <p:tgtEl>
                                          <p:spTgt spid="86"/>
                                        </p:tgtEl>
                                        <p:attrNameLst>
                                          <p:attrName>style.visibility</p:attrName>
                                        </p:attrNameLst>
                                      </p:cBhvr>
                                      <p:to>
                                        <p:strVal val="visible"/>
                                      </p:to>
                                    </p:set>
                                    <p:animEffect transition="in" filter="fade">
                                      <p:cBhvr>
                                        <p:cTn id="71" dur="1000"/>
                                        <p:tgtEl>
                                          <p:spTgt spid="86"/>
                                        </p:tgtEl>
                                      </p:cBhvr>
                                    </p:animEffect>
                                  </p:childTnLst>
                                </p:cTn>
                              </p:par>
                              <p:par>
                                <p:cTn id="72" presetID="10" presetClass="entr" presetSubtype="0" fill="hold" grpId="0" nodeType="withEffect">
                                  <p:stCondLst>
                                    <p:cond delay="4000"/>
                                  </p:stCondLst>
                                  <p:childTnLst>
                                    <p:set>
                                      <p:cBhvr>
                                        <p:cTn id="73" dur="1" fill="hold">
                                          <p:stCondLst>
                                            <p:cond delay="0"/>
                                          </p:stCondLst>
                                        </p:cTn>
                                        <p:tgtEl>
                                          <p:spTgt spid="87"/>
                                        </p:tgtEl>
                                        <p:attrNameLst>
                                          <p:attrName>style.visibility</p:attrName>
                                        </p:attrNameLst>
                                      </p:cBhvr>
                                      <p:to>
                                        <p:strVal val="visible"/>
                                      </p:to>
                                    </p:set>
                                    <p:animEffect transition="in" filter="fade">
                                      <p:cBhvr>
                                        <p:cTn id="74" dur="1000"/>
                                        <p:tgtEl>
                                          <p:spTgt spid="87"/>
                                        </p:tgtEl>
                                      </p:cBhvr>
                                    </p:animEffect>
                                  </p:childTnLst>
                                </p:cTn>
                              </p:par>
                              <p:par>
                                <p:cTn id="75" presetID="10" presetClass="entr" presetSubtype="0" fill="hold" grpId="0" nodeType="withEffect">
                                  <p:stCondLst>
                                    <p:cond delay="4000"/>
                                  </p:stCondLst>
                                  <p:childTnLst>
                                    <p:set>
                                      <p:cBhvr>
                                        <p:cTn id="76" dur="1" fill="hold">
                                          <p:stCondLst>
                                            <p:cond delay="0"/>
                                          </p:stCondLst>
                                        </p:cTn>
                                        <p:tgtEl>
                                          <p:spTgt spid="88"/>
                                        </p:tgtEl>
                                        <p:attrNameLst>
                                          <p:attrName>style.visibility</p:attrName>
                                        </p:attrNameLst>
                                      </p:cBhvr>
                                      <p:to>
                                        <p:strVal val="visible"/>
                                      </p:to>
                                    </p:set>
                                    <p:animEffect transition="in" filter="fade">
                                      <p:cBhvr>
                                        <p:cTn id="77" dur="1000"/>
                                        <p:tgtEl>
                                          <p:spTgt spid="88"/>
                                        </p:tgtEl>
                                      </p:cBhvr>
                                    </p:animEffect>
                                  </p:childTnLst>
                                </p:cTn>
                              </p:par>
                              <p:par>
                                <p:cTn id="78" presetID="10" presetClass="entr" presetSubtype="0" fill="hold" grpId="0" nodeType="withEffect">
                                  <p:stCondLst>
                                    <p:cond delay="4000"/>
                                  </p:stCondLst>
                                  <p:childTnLst>
                                    <p:set>
                                      <p:cBhvr>
                                        <p:cTn id="79" dur="1" fill="hold">
                                          <p:stCondLst>
                                            <p:cond delay="0"/>
                                          </p:stCondLst>
                                        </p:cTn>
                                        <p:tgtEl>
                                          <p:spTgt spid="89"/>
                                        </p:tgtEl>
                                        <p:attrNameLst>
                                          <p:attrName>style.visibility</p:attrName>
                                        </p:attrNameLst>
                                      </p:cBhvr>
                                      <p:to>
                                        <p:strVal val="visible"/>
                                      </p:to>
                                    </p:set>
                                    <p:animEffect transition="in" filter="fade">
                                      <p:cBhvr>
                                        <p:cTn id="80" dur="1000"/>
                                        <p:tgtEl>
                                          <p:spTgt spid="89"/>
                                        </p:tgtEl>
                                      </p:cBhvr>
                                    </p:animEffect>
                                  </p:childTnLst>
                                </p:cTn>
                              </p:par>
                              <p:par>
                                <p:cTn id="81" presetID="10" presetClass="entr" presetSubtype="0" fill="hold" grpId="0" nodeType="withEffect">
                                  <p:stCondLst>
                                    <p:cond delay="4000"/>
                                  </p:stCondLst>
                                  <p:childTnLst>
                                    <p:set>
                                      <p:cBhvr>
                                        <p:cTn id="82" dur="1" fill="hold">
                                          <p:stCondLst>
                                            <p:cond delay="0"/>
                                          </p:stCondLst>
                                        </p:cTn>
                                        <p:tgtEl>
                                          <p:spTgt spid="90"/>
                                        </p:tgtEl>
                                        <p:attrNameLst>
                                          <p:attrName>style.visibility</p:attrName>
                                        </p:attrNameLst>
                                      </p:cBhvr>
                                      <p:to>
                                        <p:strVal val="visible"/>
                                      </p:to>
                                    </p:set>
                                    <p:animEffect transition="in" filter="fade">
                                      <p:cBhvr>
                                        <p:cTn id="83" dur="1000"/>
                                        <p:tgtEl>
                                          <p:spTgt spid="90"/>
                                        </p:tgtEl>
                                      </p:cBhvr>
                                    </p:animEffect>
                                  </p:childTnLst>
                                </p:cTn>
                              </p:par>
                              <p:par>
                                <p:cTn id="84" presetID="10" presetClass="entr" presetSubtype="0" fill="hold" grpId="0" nodeType="withEffect">
                                  <p:stCondLst>
                                    <p:cond delay="4000"/>
                                  </p:stCondLst>
                                  <p:childTnLst>
                                    <p:set>
                                      <p:cBhvr>
                                        <p:cTn id="85" dur="1" fill="hold">
                                          <p:stCondLst>
                                            <p:cond delay="0"/>
                                          </p:stCondLst>
                                        </p:cTn>
                                        <p:tgtEl>
                                          <p:spTgt spid="91"/>
                                        </p:tgtEl>
                                        <p:attrNameLst>
                                          <p:attrName>style.visibility</p:attrName>
                                        </p:attrNameLst>
                                      </p:cBhvr>
                                      <p:to>
                                        <p:strVal val="visible"/>
                                      </p:to>
                                    </p:set>
                                    <p:animEffect transition="in" filter="fade">
                                      <p:cBhvr>
                                        <p:cTn id="86" dur="1000"/>
                                        <p:tgtEl>
                                          <p:spTgt spid="91"/>
                                        </p:tgtEl>
                                      </p:cBhvr>
                                    </p:animEffect>
                                  </p:childTnLst>
                                </p:cTn>
                              </p:par>
                              <p:par>
                                <p:cTn id="87" presetID="10" presetClass="entr" presetSubtype="0" fill="hold" grpId="0" nodeType="withEffect">
                                  <p:stCondLst>
                                    <p:cond delay="4000"/>
                                  </p:stCondLst>
                                  <p:childTnLst>
                                    <p:set>
                                      <p:cBhvr>
                                        <p:cTn id="88" dur="1" fill="hold">
                                          <p:stCondLst>
                                            <p:cond delay="0"/>
                                          </p:stCondLst>
                                        </p:cTn>
                                        <p:tgtEl>
                                          <p:spTgt spid="92"/>
                                        </p:tgtEl>
                                        <p:attrNameLst>
                                          <p:attrName>style.visibility</p:attrName>
                                        </p:attrNameLst>
                                      </p:cBhvr>
                                      <p:to>
                                        <p:strVal val="visible"/>
                                      </p:to>
                                    </p:set>
                                    <p:animEffect transition="in" filter="fade">
                                      <p:cBhvr>
                                        <p:cTn id="89" dur="1000"/>
                                        <p:tgtEl>
                                          <p:spTgt spid="92"/>
                                        </p:tgtEl>
                                      </p:cBhvr>
                                    </p:animEffect>
                                  </p:childTnLst>
                                </p:cTn>
                              </p:par>
                              <p:par>
                                <p:cTn id="90" presetID="10" presetClass="entr" presetSubtype="0" fill="hold" grpId="0" nodeType="withEffect">
                                  <p:stCondLst>
                                    <p:cond delay="4000"/>
                                  </p:stCondLst>
                                  <p:childTnLst>
                                    <p:set>
                                      <p:cBhvr>
                                        <p:cTn id="91" dur="1" fill="hold">
                                          <p:stCondLst>
                                            <p:cond delay="0"/>
                                          </p:stCondLst>
                                        </p:cTn>
                                        <p:tgtEl>
                                          <p:spTgt spid="103"/>
                                        </p:tgtEl>
                                        <p:attrNameLst>
                                          <p:attrName>style.visibility</p:attrName>
                                        </p:attrNameLst>
                                      </p:cBhvr>
                                      <p:to>
                                        <p:strVal val="visible"/>
                                      </p:to>
                                    </p:set>
                                    <p:animEffect transition="in" filter="fade">
                                      <p:cBhvr>
                                        <p:cTn id="92" dur="1000"/>
                                        <p:tgtEl>
                                          <p:spTgt spid="103"/>
                                        </p:tgtEl>
                                      </p:cBhvr>
                                    </p:animEffect>
                                  </p:childTnLst>
                                </p:cTn>
                              </p:par>
                              <p:par>
                                <p:cTn id="93" presetID="10" presetClass="entr" presetSubtype="0" fill="hold" grpId="0" nodeType="withEffect">
                                  <p:stCondLst>
                                    <p:cond delay="4000"/>
                                  </p:stCondLst>
                                  <p:childTnLst>
                                    <p:set>
                                      <p:cBhvr>
                                        <p:cTn id="94" dur="1" fill="hold">
                                          <p:stCondLst>
                                            <p:cond delay="0"/>
                                          </p:stCondLst>
                                        </p:cTn>
                                        <p:tgtEl>
                                          <p:spTgt spid="104"/>
                                        </p:tgtEl>
                                        <p:attrNameLst>
                                          <p:attrName>style.visibility</p:attrName>
                                        </p:attrNameLst>
                                      </p:cBhvr>
                                      <p:to>
                                        <p:strVal val="visible"/>
                                      </p:to>
                                    </p:set>
                                    <p:animEffect transition="in" filter="fade">
                                      <p:cBhvr>
                                        <p:cTn id="95" dur="1000"/>
                                        <p:tgtEl>
                                          <p:spTgt spid="104"/>
                                        </p:tgtEl>
                                      </p:cBhvr>
                                    </p:animEffect>
                                  </p:childTnLst>
                                </p:cTn>
                              </p:par>
                              <p:par>
                                <p:cTn id="96" presetID="10" presetClass="entr" presetSubtype="0" fill="hold" grpId="0" nodeType="withEffect">
                                  <p:stCondLst>
                                    <p:cond delay="4000"/>
                                  </p:stCondLst>
                                  <p:childTnLst>
                                    <p:set>
                                      <p:cBhvr>
                                        <p:cTn id="97" dur="1" fill="hold">
                                          <p:stCondLst>
                                            <p:cond delay="0"/>
                                          </p:stCondLst>
                                        </p:cTn>
                                        <p:tgtEl>
                                          <p:spTgt spid="105"/>
                                        </p:tgtEl>
                                        <p:attrNameLst>
                                          <p:attrName>style.visibility</p:attrName>
                                        </p:attrNameLst>
                                      </p:cBhvr>
                                      <p:to>
                                        <p:strVal val="visible"/>
                                      </p:to>
                                    </p:set>
                                    <p:animEffect transition="in" filter="fade">
                                      <p:cBhvr>
                                        <p:cTn id="98" dur="1000"/>
                                        <p:tgtEl>
                                          <p:spTgt spid="105"/>
                                        </p:tgtEl>
                                      </p:cBhvr>
                                    </p:animEffect>
                                  </p:childTnLst>
                                </p:cTn>
                              </p:par>
                              <p:par>
                                <p:cTn id="99" presetID="10" presetClass="entr" presetSubtype="0" fill="hold" grpId="0" nodeType="withEffect">
                                  <p:stCondLst>
                                    <p:cond delay="4000"/>
                                  </p:stCondLst>
                                  <p:childTnLst>
                                    <p:set>
                                      <p:cBhvr>
                                        <p:cTn id="100" dur="1" fill="hold">
                                          <p:stCondLst>
                                            <p:cond delay="0"/>
                                          </p:stCondLst>
                                        </p:cTn>
                                        <p:tgtEl>
                                          <p:spTgt spid="106"/>
                                        </p:tgtEl>
                                        <p:attrNameLst>
                                          <p:attrName>style.visibility</p:attrName>
                                        </p:attrNameLst>
                                      </p:cBhvr>
                                      <p:to>
                                        <p:strVal val="visible"/>
                                      </p:to>
                                    </p:set>
                                    <p:animEffect transition="in" filter="fade">
                                      <p:cBhvr>
                                        <p:cTn id="101" dur="1000"/>
                                        <p:tgtEl>
                                          <p:spTgt spid="106"/>
                                        </p:tgtEl>
                                      </p:cBhvr>
                                    </p:animEffect>
                                  </p:childTnLst>
                                </p:cTn>
                              </p:par>
                              <p:par>
                                <p:cTn id="102" presetID="10" presetClass="entr" presetSubtype="0" fill="hold" grpId="0" nodeType="withEffect">
                                  <p:stCondLst>
                                    <p:cond delay="4000"/>
                                  </p:stCondLst>
                                  <p:childTnLst>
                                    <p:set>
                                      <p:cBhvr>
                                        <p:cTn id="103" dur="1" fill="hold">
                                          <p:stCondLst>
                                            <p:cond delay="0"/>
                                          </p:stCondLst>
                                        </p:cTn>
                                        <p:tgtEl>
                                          <p:spTgt spid="107"/>
                                        </p:tgtEl>
                                        <p:attrNameLst>
                                          <p:attrName>style.visibility</p:attrName>
                                        </p:attrNameLst>
                                      </p:cBhvr>
                                      <p:to>
                                        <p:strVal val="visible"/>
                                      </p:to>
                                    </p:set>
                                    <p:animEffect transition="in" filter="fade">
                                      <p:cBhvr>
                                        <p:cTn id="104" dur="1000"/>
                                        <p:tgtEl>
                                          <p:spTgt spid="107"/>
                                        </p:tgtEl>
                                      </p:cBhvr>
                                    </p:animEffect>
                                  </p:childTnLst>
                                </p:cTn>
                              </p:par>
                              <p:par>
                                <p:cTn id="105" presetID="10" presetClass="entr" presetSubtype="0" fill="hold" grpId="0" nodeType="withEffect">
                                  <p:stCondLst>
                                    <p:cond delay="4000"/>
                                  </p:stCondLst>
                                  <p:childTnLst>
                                    <p:set>
                                      <p:cBhvr>
                                        <p:cTn id="106" dur="1" fill="hold">
                                          <p:stCondLst>
                                            <p:cond delay="0"/>
                                          </p:stCondLst>
                                        </p:cTn>
                                        <p:tgtEl>
                                          <p:spTgt spid="108"/>
                                        </p:tgtEl>
                                        <p:attrNameLst>
                                          <p:attrName>style.visibility</p:attrName>
                                        </p:attrNameLst>
                                      </p:cBhvr>
                                      <p:to>
                                        <p:strVal val="visible"/>
                                      </p:to>
                                    </p:set>
                                    <p:animEffect transition="in" filter="fade">
                                      <p:cBhvr>
                                        <p:cTn id="107" dur="1000"/>
                                        <p:tgtEl>
                                          <p:spTgt spid="108"/>
                                        </p:tgtEl>
                                      </p:cBhvr>
                                    </p:animEffect>
                                  </p:childTnLst>
                                </p:cTn>
                              </p:par>
                              <p:par>
                                <p:cTn id="108" presetID="10" presetClass="entr" presetSubtype="0" fill="hold" grpId="0" nodeType="withEffect">
                                  <p:stCondLst>
                                    <p:cond delay="4000"/>
                                  </p:stCondLst>
                                  <p:childTnLst>
                                    <p:set>
                                      <p:cBhvr>
                                        <p:cTn id="109" dur="1" fill="hold">
                                          <p:stCondLst>
                                            <p:cond delay="0"/>
                                          </p:stCondLst>
                                        </p:cTn>
                                        <p:tgtEl>
                                          <p:spTgt spid="109"/>
                                        </p:tgtEl>
                                        <p:attrNameLst>
                                          <p:attrName>style.visibility</p:attrName>
                                        </p:attrNameLst>
                                      </p:cBhvr>
                                      <p:to>
                                        <p:strVal val="visible"/>
                                      </p:to>
                                    </p:set>
                                    <p:animEffect transition="in" filter="fade">
                                      <p:cBhvr>
                                        <p:cTn id="110" dur="1000"/>
                                        <p:tgtEl>
                                          <p:spTgt spid="109"/>
                                        </p:tgtEl>
                                      </p:cBhvr>
                                    </p:animEffect>
                                  </p:childTnLst>
                                </p:cTn>
                              </p:par>
                              <p:par>
                                <p:cTn id="111" presetID="10" presetClass="entr" presetSubtype="0" fill="hold" grpId="0" nodeType="withEffect">
                                  <p:stCondLst>
                                    <p:cond delay="4000"/>
                                  </p:stCondLst>
                                  <p:childTnLst>
                                    <p:set>
                                      <p:cBhvr>
                                        <p:cTn id="112" dur="1" fill="hold">
                                          <p:stCondLst>
                                            <p:cond delay="0"/>
                                          </p:stCondLst>
                                        </p:cTn>
                                        <p:tgtEl>
                                          <p:spTgt spid="110"/>
                                        </p:tgtEl>
                                        <p:attrNameLst>
                                          <p:attrName>style.visibility</p:attrName>
                                        </p:attrNameLst>
                                      </p:cBhvr>
                                      <p:to>
                                        <p:strVal val="visible"/>
                                      </p:to>
                                    </p:set>
                                    <p:animEffect transition="in" filter="fade">
                                      <p:cBhvr>
                                        <p:cTn id="113" dur="1000"/>
                                        <p:tgtEl>
                                          <p:spTgt spid="110"/>
                                        </p:tgtEl>
                                      </p:cBhvr>
                                    </p:animEffect>
                                  </p:childTnLst>
                                </p:cTn>
                              </p:par>
                              <p:par>
                                <p:cTn id="114" presetID="10" presetClass="entr" presetSubtype="0" fill="hold" grpId="0" nodeType="withEffect">
                                  <p:stCondLst>
                                    <p:cond delay="4000"/>
                                  </p:stCondLst>
                                  <p:childTnLst>
                                    <p:set>
                                      <p:cBhvr>
                                        <p:cTn id="115" dur="1" fill="hold">
                                          <p:stCondLst>
                                            <p:cond delay="0"/>
                                          </p:stCondLst>
                                        </p:cTn>
                                        <p:tgtEl>
                                          <p:spTgt spid="111"/>
                                        </p:tgtEl>
                                        <p:attrNameLst>
                                          <p:attrName>style.visibility</p:attrName>
                                        </p:attrNameLst>
                                      </p:cBhvr>
                                      <p:to>
                                        <p:strVal val="visible"/>
                                      </p:to>
                                    </p:set>
                                    <p:animEffect transition="in" filter="fade">
                                      <p:cBhvr>
                                        <p:cTn id="116" dur="1000"/>
                                        <p:tgtEl>
                                          <p:spTgt spid="111"/>
                                        </p:tgtEl>
                                      </p:cBhvr>
                                    </p:animEffect>
                                  </p:childTnLst>
                                </p:cTn>
                              </p:par>
                              <p:par>
                                <p:cTn id="117" presetID="10" presetClass="entr" presetSubtype="0" fill="hold" grpId="0" nodeType="withEffect">
                                  <p:stCondLst>
                                    <p:cond delay="4000"/>
                                  </p:stCondLst>
                                  <p:childTnLst>
                                    <p:set>
                                      <p:cBhvr>
                                        <p:cTn id="118" dur="1" fill="hold">
                                          <p:stCondLst>
                                            <p:cond delay="0"/>
                                          </p:stCondLst>
                                        </p:cTn>
                                        <p:tgtEl>
                                          <p:spTgt spid="112"/>
                                        </p:tgtEl>
                                        <p:attrNameLst>
                                          <p:attrName>style.visibility</p:attrName>
                                        </p:attrNameLst>
                                      </p:cBhvr>
                                      <p:to>
                                        <p:strVal val="visible"/>
                                      </p:to>
                                    </p:set>
                                    <p:animEffect transition="in" filter="fade">
                                      <p:cBhvr>
                                        <p:cTn id="119" dur="1000"/>
                                        <p:tgtEl>
                                          <p:spTgt spid="112"/>
                                        </p:tgtEl>
                                      </p:cBhvr>
                                    </p:animEffect>
                                  </p:childTnLst>
                                </p:cTn>
                              </p:par>
                              <p:par>
                                <p:cTn id="120" presetID="10" presetClass="entr" presetSubtype="0" fill="hold" grpId="0" nodeType="withEffect">
                                  <p:stCondLst>
                                    <p:cond delay="4000"/>
                                  </p:stCondLst>
                                  <p:childTnLst>
                                    <p:set>
                                      <p:cBhvr>
                                        <p:cTn id="121" dur="1" fill="hold">
                                          <p:stCondLst>
                                            <p:cond delay="0"/>
                                          </p:stCondLst>
                                        </p:cTn>
                                        <p:tgtEl>
                                          <p:spTgt spid="113"/>
                                        </p:tgtEl>
                                        <p:attrNameLst>
                                          <p:attrName>style.visibility</p:attrName>
                                        </p:attrNameLst>
                                      </p:cBhvr>
                                      <p:to>
                                        <p:strVal val="visible"/>
                                      </p:to>
                                    </p:set>
                                    <p:animEffect transition="in" filter="fade">
                                      <p:cBhvr>
                                        <p:cTn id="122" dur="1000"/>
                                        <p:tgtEl>
                                          <p:spTgt spid="113"/>
                                        </p:tgtEl>
                                      </p:cBhvr>
                                    </p:animEffect>
                                  </p:childTnLst>
                                </p:cTn>
                              </p:par>
                              <p:par>
                                <p:cTn id="123" presetID="10" presetClass="entr" presetSubtype="0" fill="hold" grpId="0" nodeType="withEffect">
                                  <p:stCondLst>
                                    <p:cond delay="4000"/>
                                  </p:stCondLst>
                                  <p:childTnLst>
                                    <p:set>
                                      <p:cBhvr>
                                        <p:cTn id="124" dur="1" fill="hold">
                                          <p:stCondLst>
                                            <p:cond delay="0"/>
                                          </p:stCondLst>
                                        </p:cTn>
                                        <p:tgtEl>
                                          <p:spTgt spid="114"/>
                                        </p:tgtEl>
                                        <p:attrNameLst>
                                          <p:attrName>style.visibility</p:attrName>
                                        </p:attrNameLst>
                                      </p:cBhvr>
                                      <p:to>
                                        <p:strVal val="visible"/>
                                      </p:to>
                                    </p:set>
                                    <p:animEffect transition="in" filter="fade">
                                      <p:cBhvr>
                                        <p:cTn id="125" dur="1000"/>
                                        <p:tgtEl>
                                          <p:spTgt spid="114"/>
                                        </p:tgtEl>
                                      </p:cBhvr>
                                    </p:animEffect>
                                  </p:childTnLst>
                                </p:cTn>
                              </p:par>
                              <p:par>
                                <p:cTn id="126" presetID="10" presetClass="entr" presetSubtype="0" fill="hold" grpId="0" nodeType="withEffect">
                                  <p:stCondLst>
                                    <p:cond delay="4000"/>
                                  </p:stCondLst>
                                  <p:childTnLst>
                                    <p:set>
                                      <p:cBhvr>
                                        <p:cTn id="127" dur="1" fill="hold">
                                          <p:stCondLst>
                                            <p:cond delay="0"/>
                                          </p:stCondLst>
                                        </p:cTn>
                                        <p:tgtEl>
                                          <p:spTgt spid="115"/>
                                        </p:tgtEl>
                                        <p:attrNameLst>
                                          <p:attrName>style.visibility</p:attrName>
                                        </p:attrNameLst>
                                      </p:cBhvr>
                                      <p:to>
                                        <p:strVal val="visible"/>
                                      </p:to>
                                    </p:set>
                                    <p:animEffect transition="in" filter="fade">
                                      <p:cBhvr>
                                        <p:cTn id="128" dur="1000"/>
                                        <p:tgtEl>
                                          <p:spTgt spid="115"/>
                                        </p:tgtEl>
                                      </p:cBhvr>
                                    </p:animEffect>
                                  </p:childTnLst>
                                </p:cTn>
                              </p:par>
                              <p:par>
                                <p:cTn id="129" presetID="10" presetClass="entr" presetSubtype="0" fill="hold" grpId="0" nodeType="withEffect">
                                  <p:stCondLst>
                                    <p:cond delay="4000"/>
                                  </p:stCondLst>
                                  <p:childTnLst>
                                    <p:set>
                                      <p:cBhvr>
                                        <p:cTn id="130" dur="1" fill="hold">
                                          <p:stCondLst>
                                            <p:cond delay="0"/>
                                          </p:stCondLst>
                                        </p:cTn>
                                        <p:tgtEl>
                                          <p:spTgt spid="23"/>
                                        </p:tgtEl>
                                        <p:attrNameLst>
                                          <p:attrName>style.visibility</p:attrName>
                                        </p:attrNameLst>
                                      </p:cBhvr>
                                      <p:to>
                                        <p:strVal val="visible"/>
                                      </p:to>
                                    </p:set>
                                    <p:animEffect transition="in" filter="fade">
                                      <p:cBhvr>
                                        <p:cTn id="131" dur="1000"/>
                                        <p:tgtEl>
                                          <p:spTgt spid="23"/>
                                        </p:tgtEl>
                                      </p:cBhvr>
                                    </p:animEffect>
                                  </p:childTnLst>
                                </p:cTn>
                              </p:par>
                              <p:par>
                                <p:cTn id="132" presetID="10" presetClass="entr" presetSubtype="0" fill="hold" grpId="0" nodeType="withEffect">
                                  <p:stCondLst>
                                    <p:cond delay="4000"/>
                                  </p:stCondLst>
                                  <p:childTnLst>
                                    <p:set>
                                      <p:cBhvr>
                                        <p:cTn id="133" dur="1" fill="hold">
                                          <p:stCondLst>
                                            <p:cond delay="0"/>
                                          </p:stCondLst>
                                        </p:cTn>
                                        <p:tgtEl>
                                          <p:spTgt spid="24"/>
                                        </p:tgtEl>
                                        <p:attrNameLst>
                                          <p:attrName>style.visibility</p:attrName>
                                        </p:attrNameLst>
                                      </p:cBhvr>
                                      <p:to>
                                        <p:strVal val="visible"/>
                                      </p:to>
                                    </p:set>
                                    <p:animEffect transition="in" filter="fade">
                                      <p:cBhvr>
                                        <p:cTn id="134" dur="1000"/>
                                        <p:tgtEl>
                                          <p:spTgt spid="24"/>
                                        </p:tgtEl>
                                      </p:cBhvr>
                                    </p:animEffect>
                                  </p:childTnLst>
                                </p:cTn>
                              </p:par>
                              <p:par>
                                <p:cTn id="135" presetID="10" presetClass="entr" presetSubtype="0" fill="hold" grpId="0" nodeType="withEffect">
                                  <p:stCondLst>
                                    <p:cond delay="4000"/>
                                  </p:stCondLst>
                                  <p:childTnLst>
                                    <p:set>
                                      <p:cBhvr>
                                        <p:cTn id="136" dur="1" fill="hold">
                                          <p:stCondLst>
                                            <p:cond delay="0"/>
                                          </p:stCondLst>
                                        </p:cTn>
                                        <p:tgtEl>
                                          <p:spTgt spid="25"/>
                                        </p:tgtEl>
                                        <p:attrNameLst>
                                          <p:attrName>style.visibility</p:attrName>
                                        </p:attrNameLst>
                                      </p:cBhvr>
                                      <p:to>
                                        <p:strVal val="visible"/>
                                      </p:to>
                                    </p:set>
                                    <p:animEffect transition="in" filter="fade">
                                      <p:cBhvr>
                                        <p:cTn id="137" dur="1000"/>
                                        <p:tgtEl>
                                          <p:spTgt spid="25"/>
                                        </p:tgtEl>
                                      </p:cBhvr>
                                    </p:animEffect>
                                  </p:childTnLst>
                                </p:cTn>
                              </p:par>
                              <p:par>
                                <p:cTn id="138" presetID="10" presetClass="entr" presetSubtype="0" fill="hold" grpId="0" nodeType="withEffect">
                                  <p:stCondLst>
                                    <p:cond delay="4000"/>
                                  </p:stCondLst>
                                  <p:childTnLst>
                                    <p:set>
                                      <p:cBhvr>
                                        <p:cTn id="139" dur="1" fill="hold">
                                          <p:stCondLst>
                                            <p:cond delay="0"/>
                                          </p:stCondLst>
                                        </p:cTn>
                                        <p:tgtEl>
                                          <p:spTgt spid="27"/>
                                        </p:tgtEl>
                                        <p:attrNameLst>
                                          <p:attrName>style.visibility</p:attrName>
                                        </p:attrNameLst>
                                      </p:cBhvr>
                                      <p:to>
                                        <p:strVal val="visible"/>
                                      </p:to>
                                    </p:set>
                                    <p:animEffect transition="in" filter="fade">
                                      <p:cBhvr>
                                        <p:cTn id="140" dur="1000"/>
                                        <p:tgtEl>
                                          <p:spTgt spid="27"/>
                                        </p:tgtEl>
                                      </p:cBhvr>
                                    </p:animEffect>
                                  </p:childTnLst>
                                </p:cTn>
                              </p:par>
                              <p:par>
                                <p:cTn id="141" presetID="10" presetClass="entr" presetSubtype="0" fill="hold" grpId="0" nodeType="withEffect">
                                  <p:stCondLst>
                                    <p:cond delay="4000"/>
                                  </p:stCondLst>
                                  <p:childTnLst>
                                    <p:set>
                                      <p:cBhvr>
                                        <p:cTn id="142" dur="1" fill="hold">
                                          <p:stCondLst>
                                            <p:cond delay="0"/>
                                          </p:stCondLst>
                                        </p:cTn>
                                        <p:tgtEl>
                                          <p:spTgt spid="28"/>
                                        </p:tgtEl>
                                        <p:attrNameLst>
                                          <p:attrName>style.visibility</p:attrName>
                                        </p:attrNameLst>
                                      </p:cBhvr>
                                      <p:to>
                                        <p:strVal val="visible"/>
                                      </p:to>
                                    </p:set>
                                    <p:animEffect transition="in" filter="fade">
                                      <p:cBhvr>
                                        <p:cTn id="143" dur="1000"/>
                                        <p:tgtEl>
                                          <p:spTgt spid="28"/>
                                        </p:tgtEl>
                                      </p:cBhvr>
                                    </p:animEffect>
                                  </p:childTnLst>
                                </p:cTn>
                              </p:par>
                              <p:par>
                                <p:cTn id="144" presetID="10" presetClass="entr" presetSubtype="0" fill="hold" grpId="0" nodeType="withEffect">
                                  <p:stCondLst>
                                    <p:cond delay="4000"/>
                                  </p:stCondLst>
                                  <p:childTnLst>
                                    <p:set>
                                      <p:cBhvr>
                                        <p:cTn id="145" dur="1" fill="hold">
                                          <p:stCondLst>
                                            <p:cond delay="0"/>
                                          </p:stCondLst>
                                        </p:cTn>
                                        <p:tgtEl>
                                          <p:spTgt spid="29"/>
                                        </p:tgtEl>
                                        <p:attrNameLst>
                                          <p:attrName>style.visibility</p:attrName>
                                        </p:attrNameLst>
                                      </p:cBhvr>
                                      <p:to>
                                        <p:strVal val="visible"/>
                                      </p:to>
                                    </p:set>
                                    <p:animEffect transition="in" filter="fade">
                                      <p:cBhvr>
                                        <p:cTn id="146" dur="1000"/>
                                        <p:tgtEl>
                                          <p:spTgt spid="29"/>
                                        </p:tgtEl>
                                      </p:cBhvr>
                                    </p:animEffect>
                                  </p:childTnLst>
                                </p:cTn>
                              </p:par>
                              <p:par>
                                <p:cTn id="147" presetID="10" presetClass="entr" presetSubtype="0" fill="hold" grpId="0" nodeType="withEffect">
                                  <p:stCondLst>
                                    <p:cond delay="4000"/>
                                  </p:stCondLst>
                                  <p:childTnLst>
                                    <p:set>
                                      <p:cBhvr>
                                        <p:cTn id="148" dur="1" fill="hold">
                                          <p:stCondLst>
                                            <p:cond delay="0"/>
                                          </p:stCondLst>
                                        </p:cTn>
                                        <p:tgtEl>
                                          <p:spTgt spid="31"/>
                                        </p:tgtEl>
                                        <p:attrNameLst>
                                          <p:attrName>style.visibility</p:attrName>
                                        </p:attrNameLst>
                                      </p:cBhvr>
                                      <p:to>
                                        <p:strVal val="visible"/>
                                      </p:to>
                                    </p:set>
                                    <p:animEffect transition="in" filter="fade">
                                      <p:cBhvr>
                                        <p:cTn id="149" dur="1000"/>
                                        <p:tgtEl>
                                          <p:spTgt spid="31"/>
                                        </p:tgtEl>
                                      </p:cBhvr>
                                    </p:animEffect>
                                  </p:childTnLst>
                                </p:cTn>
                              </p:par>
                              <p:par>
                                <p:cTn id="150" presetID="10" presetClass="entr" presetSubtype="0" fill="hold" grpId="0" nodeType="withEffect">
                                  <p:stCondLst>
                                    <p:cond delay="4000"/>
                                  </p:stCondLst>
                                  <p:childTnLst>
                                    <p:set>
                                      <p:cBhvr>
                                        <p:cTn id="151" dur="1" fill="hold">
                                          <p:stCondLst>
                                            <p:cond delay="0"/>
                                          </p:stCondLst>
                                        </p:cTn>
                                        <p:tgtEl>
                                          <p:spTgt spid="57"/>
                                        </p:tgtEl>
                                        <p:attrNameLst>
                                          <p:attrName>style.visibility</p:attrName>
                                        </p:attrNameLst>
                                      </p:cBhvr>
                                      <p:to>
                                        <p:strVal val="visible"/>
                                      </p:to>
                                    </p:set>
                                    <p:animEffect transition="in" filter="fade">
                                      <p:cBhvr>
                                        <p:cTn id="152" dur="1000"/>
                                        <p:tgtEl>
                                          <p:spTgt spid="57"/>
                                        </p:tgtEl>
                                      </p:cBhvr>
                                    </p:animEffect>
                                  </p:childTnLst>
                                </p:cTn>
                              </p:par>
                              <p:par>
                                <p:cTn id="153" presetID="10" presetClass="entr" presetSubtype="0" fill="hold" grpId="0" nodeType="withEffect">
                                  <p:stCondLst>
                                    <p:cond delay="4000"/>
                                  </p:stCondLst>
                                  <p:childTnLst>
                                    <p:set>
                                      <p:cBhvr>
                                        <p:cTn id="154" dur="1" fill="hold">
                                          <p:stCondLst>
                                            <p:cond delay="0"/>
                                          </p:stCondLst>
                                        </p:cTn>
                                        <p:tgtEl>
                                          <p:spTgt spid="58"/>
                                        </p:tgtEl>
                                        <p:attrNameLst>
                                          <p:attrName>style.visibility</p:attrName>
                                        </p:attrNameLst>
                                      </p:cBhvr>
                                      <p:to>
                                        <p:strVal val="visible"/>
                                      </p:to>
                                    </p:set>
                                    <p:animEffect transition="in" filter="fade">
                                      <p:cBhvr>
                                        <p:cTn id="155" dur="1000"/>
                                        <p:tgtEl>
                                          <p:spTgt spid="58"/>
                                        </p:tgtEl>
                                      </p:cBhvr>
                                    </p:animEffect>
                                  </p:childTnLst>
                                </p:cTn>
                              </p:par>
                              <p:par>
                                <p:cTn id="156" presetID="10" presetClass="entr" presetSubtype="0" fill="hold" grpId="0" nodeType="withEffect">
                                  <p:stCondLst>
                                    <p:cond delay="4000"/>
                                  </p:stCondLst>
                                  <p:childTnLst>
                                    <p:set>
                                      <p:cBhvr>
                                        <p:cTn id="157" dur="1" fill="hold">
                                          <p:stCondLst>
                                            <p:cond delay="0"/>
                                          </p:stCondLst>
                                        </p:cTn>
                                        <p:tgtEl>
                                          <p:spTgt spid="59"/>
                                        </p:tgtEl>
                                        <p:attrNameLst>
                                          <p:attrName>style.visibility</p:attrName>
                                        </p:attrNameLst>
                                      </p:cBhvr>
                                      <p:to>
                                        <p:strVal val="visible"/>
                                      </p:to>
                                    </p:set>
                                    <p:animEffect transition="in" filter="fade">
                                      <p:cBhvr>
                                        <p:cTn id="158" dur="1000"/>
                                        <p:tgtEl>
                                          <p:spTgt spid="59"/>
                                        </p:tgtEl>
                                      </p:cBhvr>
                                    </p:animEffect>
                                  </p:childTnLst>
                                </p:cTn>
                              </p:par>
                              <p:par>
                                <p:cTn id="159" presetID="10" presetClass="entr" presetSubtype="0" fill="hold" grpId="0" nodeType="withEffect">
                                  <p:stCondLst>
                                    <p:cond delay="4000"/>
                                  </p:stCondLst>
                                  <p:childTnLst>
                                    <p:set>
                                      <p:cBhvr>
                                        <p:cTn id="160" dur="1" fill="hold">
                                          <p:stCondLst>
                                            <p:cond delay="0"/>
                                          </p:stCondLst>
                                        </p:cTn>
                                        <p:tgtEl>
                                          <p:spTgt spid="61"/>
                                        </p:tgtEl>
                                        <p:attrNameLst>
                                          <p:attrName>style.visibility</p:attrName>
                                        </p:attrNameLst>
                                      </p:cBhvr>
                                      <p:to>
                                        <p:strVal val="visible"/>
                                      </p:to>
                                    </p:set>
                                    <p:animEffect transition="in" filter="fade">
                                      <p:cBhvr>
                                        <p:cTn id="161" dur="1000"/>
                                        <p:tgtEl>
                                          <p:spTgt spid="61"/>
                                        </p:tgtEl>
                                      </p:cBhvr>
                                    </p:animEffect>
                                  </p:childTnLst>
                                </p:cTn>
                              </p:par>
                              <p:par>
                                <p:cTn id="162" presetID="10" presetClass="entr" presetSubtype="0" fill="hold" grpId="0" nodeType="withEffect">
                                  <p:stCondLst>
                                    <p:cond delay="4000"/>
                                  </p:stCondLst>
                                  <p:childTnLst>
                                    <p:set>
                                      <p:cBhvr>
                                        <p:cTn id="163" dur="1" fill="hold">
                                          <p:stCondLst>
                                            <p:cond delay="0"/>
                                          </p:stCondLst>
                                        </p:cTn>
                                        <p:tgtEl>
                                          <p:spTgt spid="62"/>
                                        </p:tgtEl>
                                        <p:attrNameLst>
                                          <p:attrName>style.visibility</p:attrName>
                                        </p:attrNameLst>
                                      </p:cBhvr>
                                      <p:to>
                                        <p:strVal val="visible"/>
                                      </p:to>
                                    </p:set>
                                    <p:animEffect transition="in" filter="fade">
                                      <p:cBhvr>
                                        <p:cTn id="164" dur="1000"/>
                                        <p:tgtEl>
                                          <p:spTgt spid="62"/>
                                        </p:tgtEl>
                                      </p:cBhvr>
                                    </p:animEffect>
                                  </p:childTnLst>
                                </p:cTn>
                              </p:par>
                              <p:par>
                                <p:cTn id="165" presetID="10" presetClass="entr" presetSubtype="0" fill="hold" grpId="0" nodeType="withEffect">
                                  <p:stCondLst>
                                    <p:cond delay="4000"/>
                                  </p:stCondLst>
                                  <p:childTnLst>
                                    <p:set>
                                      <p:cBhvr>
                                        <p:cTn id="166" dur="1" fill="hold">
                                          <p:stCondLst>
                                            <p:cond delay="0"/>
                                          </p:stCondLst>
                                        </p:cTn>
                                        <p:tgtEl>
                                          <p:spTgt spid="63"/>
                                        </p:tgtEl>
                                        <p:attrNameLst>
                                          <p:attrName>style.visibility</p:attrName>
                                        </p:attrNameLst>
                                      </p:cBhvr>
                                      <p:to>
                                        <p:strVal val="visible"/>
                                      </p:to>
                                    </p:set>
                                    <p:animEffect transition="in" filter="fade">
                                      <p:cBhvr>
                                        <p:cTn id="167" dur="1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99" grpId="1" animBg="1"/>
      <p:bldP spid="3" grpId="0" animBg="1"/>
      <p:bldP spid="3" grpId="1" animBg="1"/>
      <p:bldP spid="76" grpId="0" animBg="1"/>
      <p:bldP spid="77" grpId="0" animBg="1"/>
      <p:bldP spid="80" grpId="0"/>
      <p:bldP spid="81" grpId="0"/>
      <p:bldP spid="82" grpId="0"/>
      <p:bldP spid="83" grpId="0"/>
      <p:bldP spid="84" grpId="0"/>
      <p:bldP spid="85" grpId="0"/>
      <p:bldP spid="86" grpId="0"/>
      <p:bldP spid="87" grpId="0"/>
      <p:bldP spid="88" grpId="0"/>
      <p:bldP spid="89" grpId="0"/>
      <p:bldP spid="90" grpId="0"/>
      <p:bldP spid="91" grpId="0"/>
      <p:bldP spid="92" grpId="0"/>
      <p:bldP spid="100" grpId="0" animBg="1"/>
      <p:bldP spid="103" grpId="0"/>
      <p:bldP spid="104" grpId="0"/>
      <p:bldP spid="105" grpId="0"/>
      <p:bldP spid="106" grpId="0"/>
      <p:bldP spid="107" grpId="0"/>
      <p:bldP spid="108" grpId="0"/>
      <p:bldP spid="109" grpId="0"/>
      <p:bldP spid="110" grpId="0"/>
      <p:bldP spid="111" grpId="0"/>
      <p:bldP spid="112" grpId="0"/>
      <p:bldP spid="113" grpId="0"/>
      <p:bldP spid="114" grpId="0"/>
      <p:bldP spid="115" grpId="0"/>
      <p:bldP spid="11" grpId="0" animBg="1"/>
      <p:bldP spid="23" grpId="0"/>
      <p:bldP spid="24" grpId="0"/>
      <p:bldP spid="25" grpId="0"/>
      <p:bldP spid="27" grpId="0"/>
      <p:bldP spid="28" grpId="0"/>
      <p:bldP spid="29" grpId="0"/>
      <p:bldP spid="31" grpId="0"/>
      <p:bldP spid="57" grpId="0"/>
      <p:bldP spid="58" grpId="0"/>
      <p:bldP spid="59" grpId="0"/>
      <p:bldP spid="61" grpId="0"/>
      <p:bldP spid="62" grpId="0"/>
      <p:bldP spid="6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Rounded Corners 49">
            <a:extLst>
              <a:ext uri="{FF2B5EF4-FFF2-40B4-BE49-F238E27FC236}">
                <a16:creationId xmlns:a16="http://schemas.microsoft.com/office/drawing/2014/main" id="{93C826E1-AB86-41FE-8518-DC57F8C861E7}"/>
              </a:ext>
            </a:extLst>
          </p:cNvPr>
          <p:cNvSpPr/>
          <p:nvPr/>
        </p:nvSpPr>
        <p:spPr>
          <a:xfrm>
            <a:off x="3549650" y="1131551"/>
            <a:ext cx="5092699" cy="328469"/>
          </a:xfrm>
          <a:prstGeom prst="roundRect">
            <a:avLst>
              <a:gd name="adj" fmla="val 50000"/>
            </a:avLst>
          </a:prstGeom>
          <a:solidFill>
            <a:schemeClr val="bg1">
              <a:alpha val="85000"/>
            </a:schemeClr>
          </a:solidFill>
          <a:ln>
            <a:noFill/>
          </a:ln>
          <a:effectLst>
            <a:outerShdw blurRad="76200" dist="25400" dir="5400000" sx="97000" sy="97000" algn="t"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latin typeface="Montserrat" panose="00000500000000000000" pitchFamily="50" charset="0"/>
            </a:endParaRPr>
          </a:p>
        </p:txBody>
      </p:sp>
      <p:sp>
        <p:nvSpPr>
          <p:cNvPr id="24" name="Rectangle: Rounded Corners 23">
            <a:extLst>
              <a:ext uri="{FF2B5EF4-FFF2-40B4-BE49-F238E27FC236}">
                <a16:creationId xmlns:a16="http://schemas.microsoft.com/office/drawing/2014/main" id="{3B7B4819-4D14-4550-A024-6B646CDE7B34}"/>
              </a:ext>
            </a:extLst>
          </p:cNvPr>
          <p:cNvSpPr/>
          <p:nvPr/>
        </p:nvSpPr>
        <p:spPr>
          <a:xfrm>
            <a:off x="3549650" y="1131551"/>
            <a:ext cx="1273175" cy="328469"/>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2">
                    <a:lumMod val="60000"/>
                    <a:lumOff val="40000"/>
                  </a:schemeClr>
                </a:solidFill>
                <a:latin typeface="Montserrat" panose="00000500000000000000" pitchFamily="50" charset="0"/>
              </a:rPr>
              <a:t>QUARTER 1</a:t>
            </a:r>
          </a:p>
        </p:txBody>
      </p:sp>
      <p:sp>
        <p:nvSpPr>
          <p:cNvPr id="47" name="Rectangle: Rounded Corners 46">
            <a:extLst>
              <a:ext uri="{FF2B5EF4-FFF2-40B4-BE49-F238E27FC236}">
                <a16:creationId xmlns:a16="http://schemas.microsoft.com/office/drawing/2014/main" id="{821F3E9E-0A7E-4B22-80F5-06F6E586033E}"/>
              </a:ext>
            </a:extLst>
          </p:cNvPr>
          <p:cNvSpPr/>
          <p:nvPr/>
        </p:nvSpPr>
        <p:spPr>
          <a:xfrm>
            <a:off x="6095999" y="1131551"/>
            <a:ext cx="1273175" cy="328469"/>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2">
                    <a:lumMod val="60000"/>
                    <a:lumOff val="40000"/>
                  </a:schemeClr>
                </a:solidFill>
                <a:latin typeface="Montserrat" panose="00000500000000000000" pitchFamily="50" charset="0"/>
              </a:rPr>
              <a:t>QUARTER 3</a:t>
            </a:r>
          </a:p>
        </p:txBody>
      </p:sp>
      <p:sp>
        <p:nvSpPr>
          <p:cNvPr id="48" name="Rectangle: Rounded Corners 47">
            <a:extLst>
              <a:ext uri="{FF2B5EF4-FFF2-40B4-BE49-F238E27FC236}">
                <a16:creationId xmlns:a16="http://schemas.microsoft.com/office/drawing/2014/main" id="{1C899B00-F94B-4838-B10E-61A22928D0FE}"/>
              </a:ext>
            </a:extLst>
          </p:cNvPr>
          <p:cNvSpPr/>
          <p:nvPr/>
        </p:nvSpPr>
        <p:spPr>
          <a:xfrm>
            <a:off x="7369175" y="1131551"/>
            <a:ext cx="1273175" cy="328469"/>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2">
                    <a:lumMod val="60000"/>
                    <a:lumOff val="40000"/>
                  </a:schemeClr>
                </a:solidFill>
                <a:latin typeface="Montserrat" panose="00000500000000000000" pitchFamily="50" charset="0"/>
              </a:rPr>
              <a:t>QUARTER 4</a:t>
            </a:r>
          </a:p>
        </p:txBody>
      </p:sp>
      <p:sp>
        <p:nvSpPr>
          <p:cNvPr id="49" name="Rectangle: Rounded Corners 48">
            <a:extLst>
              <a:ext uri="{FF2B5EF4-FFF2-40B4-BE49-F238E27FC236}">
                <a16:creationId xmlns:a16="http://schemas.microsoft.com/office/drawing/2014/main" id="{DFBADAC5-1667-4B15-9C1E-5DCA88A39EB8}"/>
              </a:ext>
            </a:extLst>
          </p:cNvPr>
          <p:cNvSpPr/>
          <p:nvPr/>
        </p:nvSpPr>
        <p:spPr>
          <a:xfrm>
            <a:off x="4832061" y="1131551"/>
            <a:ext cx="1273175" cy="328469"/>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2">
                    <a:lumMod val="60000"/>
                    <a:lumOff val="40000"/>
                  </a:schemeClr>
                </a:solidFill>
                <a:latin typeface="Montserrat" panose="00000500000000000000" pitchFamily="50" charset="0"/>
              </a:rPr>
              <a:t>QUARTER 1</a:t>
            </a:r>
          </a:p>
        </p:txBody>
      </p:sp>
      <p:sp>
        <p:nvSpPr>
          <p:cNvPr id="46" name="Rectangle: Rounded Corners 45">
            <a:extLst>
              <a:ext uri="{FF2B5EF4-FFF2-40B4-BE49-F238E27FC236}">
                <a16:creationId xmlns:a16="http://schemas.microsoft.com/office/drawing/2014/main" id="{1BD16B05-2AF2-4223-9966-CFBC0CAD57C8}"/>
              </a:ext>
            </a:extLst>
          </p:cNvPr>
          <p:cNvSpPr/>
          <p:nvPr/>
        </p:nvSpPr>
        <p:spPr>
          <a:xfrm>
            <a:off x="4822825" y="1131552"/>
            <a:ext cx="1273175" cy="32846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bg1"/>
                </a:solidFill>
                <a:latin typeface="Montserrat" panose="00000500000000000000" pitchFamily="50" charset="0"/>
              </a:rPr>
              <a:t>QUARTER 2</a:t>
            </a:r>
          </a:p>
        </p:txBody>
      </p:sp>
      <p:sp>
        <p:nvSpPr>
          <p:cNvPr id="3" name="Rectangle: Rounded Corners 2">
            <a:extLst>
              <a:ext uri="{FF2B5EF4-FFF2-40B4-BE49-F238E27FC236}">
                <a16:creationId xmlns:a16="http://schemas.microsoft.com/office/drawing/2014/main" id="{D03413EE-8849-4AE7-9813-D690BD9E0EF1}"/>
              </a:ext>
            </a:extLst>
          </p:cNvPr>
          <p:cNvSpPr/>
          <p:nvPr/>
        </p:nvSpPr>
        <p:spPr>
          <a:xfrm>
            <a:off x="509734" y="1727200"/>
            <a:ext cx="3511205" cy="4708527"/>
          </a:xfrm>
          <a:prstGeom prst="roundRect">
            <a:avLst>
              <a:gd name="adj" fmla="val 8997"/>
            </a:avLst>
          </a:prstGeom>
          <a:solidFill>
            <a:schemeClr val="bg1"/>
          </a:solidFill>
          <a:ln>
            <a:noFill/>
          </a:ln>
          <a:effectLst>
            <a:outerShdw blurRad="152400" dist="63500" dir="5400000" sx="97000" sy="97000" algn="t"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latin typeface="Montserrat" panose="00000500000000000000" pitchFamily="50" charset="0"/>
            </a:endParaRPr>
          </a:p>
        </p:txBody>
      </p:sp>
      <p:sp>
        <p:nvSpPr>
          <p:cNvPr id="26" name="Rectangle: Rounded Corners 25">
            <a:extLst>
              <a:ext uri="{FF2B5EF4-FFF2-40B4-BE49-F238E27FC236}">
                <a16:creationId xmlns:a16="http://schemas.microsoft.com/office/drawing/2014/main" id="{B4C57BC5-DDCA-42ED-A65B-84C8BA3EF275}"/>
              </a:ext>
            </a:extLst>
          </p:cNvPr>
          <p:cNvSpPr/>
          <p:nvPr/>
        </p:nvSpPr>
        <p:spPr>
          <a:xfrm>
            <a:off x="8171061" y="1727200"/>
            <a:ext cx="3511205" cy="4708527"/>
          </a:xfrm>
          <a:prstGeom prst="roundRect">
            <a:avLst>
              <a:gd name="adj" fmla="val 8997"/>
            </a:avLst>
          </a:prstGeom>
          <a:solidFill>
            <a:schemeClr val="bg1"/>
          </a:solidFill>
          <a:ln>
            <a:noFill/>
          </a:ln>
          <a:effectLst>
            <a:outerShdw blurRad="152400" dist="63500" dir="5400000" sx="97000" sy="97000" algn="t"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latin typeface="Montserrat" panose="00000500000000000000" pitchFamily="50" charset="0"/>
            </a:endParaRPr>
          </a:p>
        </p:txBody>
      </p:sp>
      <p:sp>
        <p:nvSpPr>
          <p:cNvPr id="36" name="Rectangle: Rounded Corners 35">
            <a:extLst>
              <a:ext uri="{FF2B5EF4-FFF2-40B4-BE49-F238E27FC236}">
                <a16:creationId xmlns:a16="http://schemas.microsoft.com/office/drawing/2014/main" id="{BC0149C3-945F-4177-928A-26019D0C0413}"/>
              </a:ext>
            </a:extLst>
          </p:cNvPr>
          <p:cNvSpPr/>
          <p:nvPr/>
        </p:nvSpPr>
        <p:spPr>
          <a:xfrm>
            <a:off x="4340398" y="1727200"/>
            <a:ext cx="3511205" cy="4708527"/>
          </a:xfrm>
          <a:prstGeom prst="roundRect">
            <a:avLst>
              <a:gd name="adj" fmla="val 8997"/>
            </a:avLst>
          </a:prstGeom>
          <a:solidFill>
            <a:schemeClr val="bg1"/>
          </a:solidFill>
          <a:ln>
            <a:noFill/>
          </a:ln>
          <a:effectLst>
            <a:outerShdw blurRad="152400" dist="63500" dir="5400000" sx="97000" sy="97000" algn="t"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latin typeface="Montserrat" panose="00000500000000000000" pitchFamily="50" charset="0"/>
            </a:endParaRPr>
          </a:p>
        </p:txBody>
      </p:sp>
      <p:sp>
        <p:nvSpPr>
          <p:cNvPr id="4" name="TextBox 3">
            <a:extLst>
              <a:ext uri="{FF2B5EF4-FFF2-40B4-BE49-F238E27FC236}">
                <a16:creationId xmlns:a16="http://schemas.microsoft.com/office/drawing/2014/main" id="{812D74FF-FD40-4EC4-ABB7-CC0B1AC0EA98}"/>
              </a:ext>
            </a:extLst>
          </p:cNvPr>
          <p:cNvSpPr txBox="1"/>
          <p:nvPr/>
        </p:nvSpPr>
        <p:spPr>
          <a:xfrm>
            <a:off x="3738623" y="329424"/>
            <a:ext cx="4714752" cy="553998"/>
          </a:xfrm>
          <a:prstGeom prst="rect">
            <a:avLst/>
          </a:prstGeom>
          <a:noFill/>
        </p:spPr>
        <p:txBody>
          <a:bodyPr wrap="none" rtlCol="0">
            <a:spAutoFit/>
          </a:bodyPr>
          <a:lstStyle/>
          <a:p>
            <a:pPr algn="ctr"/>
            <a:r>
              <a:rPr lang="en-US" sz="3000" dirty="0">
                <a:solidFill>
                  <a:schemeClr val="tx2">
                    <a:lumMod val="60000"/>
                    <a:lumOff val="40000"/>
                  </a:schemeClr>
                </a:solidFill>
                <a:latin typeface="Montserrat" panose="00000500000000000000" pitchFamily="50" charset="0"/>
              </a:rPr>
              <a:t>Quarterly Budget Table</a:t>
            </a:r>
          </a:p>
        </p:txBody>
      </p:sp>
      <p:grpSp>
        <p:nvGrpSpPr>
          <p:cNvPr id="5" name="Group 4">
            <a:extLst>
              <a:ext uri="{FF2B5EF4-FFF2-40B4-BE49-F238E27FC236}">
                <a16:creationId xmlns:a16="http://schemas.microsoft.com/office/drawing/2014/main" id="{08A0FDC8-0EE9-49BD-934D-EF9AFD5F6873}"/>
              </a:ext>
            </a:extLst>
          </p:cNvPr>
          <p:cNvGrpSpPr/>
          <p:nvPr/>
        </p:nvGrpSpPr>
        <p:grpSpPr>
          <a:xfrm>
            <a:off x="1662838" y="1854201"/>
            <a:ext cx="2243413" cy="4454525"/>
            <a:chOff x="1662838" y="1854201"/>
            <a:chExt cx="2243413" cy="4454525"/>
          </a:xfrm>
        </p:grpSpPr>
        <p:sp>
          <p:nvSpPr>
            <p:cNvPr id="17" name="Rectangle: Top Corners Rounded 16">
              <a:extLst>
                <a:ext uri="{FF2B5EF4-FFF2-40B4-BE49-F238E27FC236}">
                  <a16:creationId xmlns:a16="http://schemas.microsoft.com/office/drawing/2014/main" id="{A4DD2BB8-6412-4B41-8D37-2D46317F16ED}"/>
                </a:ext>
              </a:extLst>
            </p:cNvPr>
            <p:cNvSpPr/>
            <p:nvPr/>
          </p:nvSpPr>
          <p:spPr>
            <a:xfrm rot="16200000">
              <a:off x="-190521" y="3707560"/>
              <a:ext cx="4454523" cy="747805"/>
            </a:xfrm>
            <a:prstGeom prst="round2SameRect">
              <a:avLst>
                <a:gd name="adj1" fmla="val 22049"/>
                <a:gd name="adj2" fmla="val 0"/>
              </a:avLst>
            </a:prstGeom>
            <a:solidFill>
              <a:schemeClr val="accent1">
                <a:alpha val="1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900">
                <a:latin typeface="Montserrat" panose="00000500000000000000" pitchFamily="50" charset="0"/>
              </a:endParaRPr>
            </a:p>
          </p:txBody>
        </p:sp>
        <p:sp>
          <p:nvSpPr>
            <p:cNvPr id="19" name="Rectangle: Top Corners Rounded 18">
              <a:extLst>
                <a:ext uri="{FF2B5EF4-FFF2-40B4-BE49-F238E27FC236}">
                  <a16:creationId xmlns:a16="http://schemas.microsoft.com/office/drawing/2014/main" id="{9FC92FAC-58DC-4EAD-9632-EF1B23A76C1C}"/>
                </a:ext>
              </a:extLst>
            </p:cNvPr>
            <p:cNvSpPr/>
            <p:nvPr/>
          </p:nvSpPr>
          <p:spPr>
            <a:xfrm rot="5400000" flipH="1">
              <a:off x="1305087" y="3707562"/>
              <a:ext cx="4454523" cy="747805"/>
            </a:xfrm>
            <a:prstGeom prst="round2SameRect">
              <a:avLst>
                <a:gd name="adj1" fmla="val 22049"/>
                <a:gd name="adj2" fmla="val 0"/>
              </a:avLst>
            </a:prstGeom>
            <a:solidFill>
              <a:schemeClr val="accent3">
                <a:alpha val="1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900">
                <a:latin typeface="Montserrat" panose="00000500000000000000" pitchFamily="50" charset="0"/>
              </a:endParaRPr>
            </a:p>
          </p:txBody>
        </p:sp>
        <p:sp>
          <p:nvSpPr>
            <p:cNvPr id="20" name="Rectangle 19">
              <a:extLst>
                <a:ext uri="{FF2B5EF4-FFF2-40B4-BE49-F238E27FC236}">
                  <a16:creationId xmlns:a16="http://schemas.microsoft.com/office/drawing/2014/main" id="{46B2C51C-71DD-4AAC-AE6E-FCADAB5A1700}"/>
                </a:ext>
              </a:extLst>
            </p:cNvPr>
            <p:cNvSpPr/>
            <p:nvPr/>
          </p:nvSpPr>
          <p:spPr>
            <a:xfrm flipH="1">
              <a:off x="2410638" y="1854202"/>
              <a:ext cx="747806" cy="4454523"/>
            </a:xfrm>
            <a:prstGeom prst="rect">
              <a:avLst/>
            </a:prstGeom>
            <a:solidFill>
              <a:schemeClr val="accent2">
                <a:alpha val="1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900">
                <a:latin typeface="Montserrat" panose="00000500000000000000" pitchFamily="50" charset="0"/>
              </a:endParaRPr>
            </a:p>
          </p:txBody>
        </p:sp>
      </p:grpSp>
      <p:grpSp>
        <p:nvGrpSpPr>
          <p:cNvPr id="6" name="Group 5">
            <a:extLst>
              <a:ext uri="{FF2B5EF4-FFF2-40B4-BE49-F238E27FC236}">
                <a16:creationId xmlns:a16="http://schemas.microsoft.com/office/drawing/2014/main" id="{C434857B-B3EB-418E-A4D2-BA86D494BFA6}"/>
              </a:ext>
            </a:extLst>
          </p:cNvPr>
          <p:cNvGrpSpPr/>
          <p:nvPr/>
        </p:nvGrpSpPr>
        <p:grpSpPr>
          <a:xfrm>
            <a:off x="9324165" y="1854201"/>
            <a:ext cx="2243413" cy="4454525"/>
            <a:chOff x="9324165" y="1854201"/>
            <a:chExt cx="2243413" cy="4454525"/>
          </a:xfrm>
        </p:grpSpPr>
        <p:sp>
          <p:nvSpPr>
            <p:cNvPr id="27" name="Rectangle: Top Corners Rounded 26">
              <a:extLst>
                <a:ext uri="{FF2B5EF4-FFF2-40B4-BE49-F238E27FC236}">
                  <a16:creationId xmlns:a16="http://schemas.microsoft.com/office/drawing/2014/main" id="{8ADE3C4D-02DE-4377-AE80-B2330E9E62C5}"/>
                </a:ext>
              </a:extLst>
            </p:cNvPr>
            <p:cNvSpPr/>
            <p:nvPr/>
          </p:nvSpPr>
          <p:spPr>
            <a:xfrm rot="16200000">
              <a:off x="7470806" y="3707560"/>
              <a:ext cx="4454523" cy="747805"/>
            </a:xfrm>
            <a:prstGeom prst="round2SameRect">
              <a:avLst>
                <a:gd name="adj1" fmla="val 22049"/>
                <a:gd name="adj2" fmla="val 0"/>
              </a:avLst>
            </a:prstGeom>
            <a:solidFill>
              <a:schemeClr val="accent1">
                <a:alpha val="1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900">
                <a:latin typeface="Montserrat" panose="00000500000000000000" pitchFamily="50" charset="0"/>
              </a:endParaRPr>
            </a:p>
          </p:txBody>
        </p:sp>
        <p:sp>
          <p:nvSpPr>
            <p:cNvPr id="28" name="Rectangle: Top Corners Rounded 27">
              <a:extLst>
                <a:ext uri="{FF2B5EF4-FFF2-40B4-BE49-F238E27FC236}">
                  <a16:creationId xmlns:a16="http://schemas.microsoft.com/office/drawing/2014/main" id="{3B50E82A-EEC4-4B19-965D-9EF60D6361AD}"/>
                </a:ext>
              </a:extLst>
            </p:cNvPr>
            <p:cNvSpPr/>
            <p:nvPr/>
          </p:nvSpPr>
          <p:spPr>
            <a:xfrm rot="5400000" flipH="1">
              <a:off x="8966414" y="3707562"/>
              <a:ext cx="4454523" cy="747805"/>
            </a:xfrm>
            <a:prstGeom prst="round2SameRect">
              <a:avLst>
                <a:gd name="adj1" fmla="val 22049"/>
                <a:gd name="adj2" fmla="val 0"/>
              </a:avLst>
            </a:prstGeom>
            <a:solidFill>
              <a:schemeClr val="accent3">
                <a:alpha val="1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900">
                <a:latin typeface="Montserrat" panose="00000500000000000000" pitchFamily="50" charset="0"/>
              </a:endParaRPr>
            </a:p>
          </p:txBody>
        </p:sp>
        <p:sp>
          <p:nvSpPr>
            <p:cNvPr id="29" name="Rectangle 28">
              <a:extLst>
                <a:ext uri="{FF2B5EF4-FFF2-40B4-BE49-F238E27FC236}">
                  <a16:creationId xmlns:a16="http://schemas.microsoft.com/office/drawing/2014/main" id="{AEF04499-62C4-4CD6-8E98-A3A2EF239FD9}"/>
                </a:ext>
              </a:extLst>
            </p:cNvPr>
            <p:cNvSpPr/>
            <p:nvPr/>
          </p:nvSpPr>
          <p:spPr>
            <a:xfrm flipH="1">
              <a:off x="10071965" y="1854202"/>
              <a:ext cx="747806" cy="4454523"/>
            </a:xfrm>
            <a:prstGeom prst="rect">
              <a:avLst/>
            </a:prstGeom>
            <a:solidFill>
              <a:schemeClr val="accent2">
                <a:alpha val="1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900">
                <a:latin typeface="Montserrat" panose="00000500000000000000" pitchFamily="50" charset="0"/>
              </a:endParaRPr>
            </a:p>
          </p:txBody>
        </p:sp>
      </p:grpSp>
      <p:grpSp>
        <p:nvGrpSpPr>
          <p:cNvPr id="7" name="Group 6">
            <a:extLst>
              <a:ext uri="{FF2B5EF4-FFF2-40B4-BE49-F238E27FC236}">
                <a16:creationId xmlns:a16="http://schemas.microsoft.com/office/drawing/2014/main" id="{76D1DFAB-D4A5-454F-A45B-E838917DFCBF}"/>
              </a:ext>
            </a:extLst>
          </p:cNvPr>
          <p:cNvGrpSpPr/>
          <p:nvPr/>
        </p:nvGrpSpPr>
        <p:grpSpPr>
          <a:xfrm>
            <a:off x="5493502" y="1854201"/>
            <a:ext cx="2243413" cy="4454525"/>
            <a:chOff x="5493502" y="1854201"/>
            <a:chExt cx="2243413" cy="4454525"/>
          </a:xfrm>
        </p:grpSpPr>
        <p:sp>
          <p:nvSpPr>
            <p:cNvPr id="37" name="Rectangle: Top Corners Rounded 36">
              <a:extLst>
                <a:ext uri="{FF2B5EF4-FFF2-40B4-BE49-F238E27FC236}">
                  <a16:creationId xmlns:a16="http://schemas.microsoft.com/office/drawing/2014/main" id="{C76611E1-0945-4C81-A27A-EDD023C232B9}"/>
                </a:ext>
              </a:extLst>
            </p:cNvPr>
            <p:cNvSpPr/>
            <p:nvPr/>
          </p:nvSpPr>
          <p:spPr>
            <a:xfrm rot="16200000">
              <a:off x="3640143" y="3707560"/>
              <a:ext cx="4454523" cy="747805"/>
            </a:xfrm>
            <a:prstGeom prst="round2SameRect">
              <a:avLst>
                <a:gd name="adj1" fmla="val 22049"/>
                <a:gd name="adj2" fmla="val 0"/>
              </a:avLst>
            </a:prstGeom>
            <a:solidFill>
              <a:schemeClr val="accent1">
                <a:alpha val="1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900">
                <a:latin typeface="Montserrat" panose="00000500000000000000" pitchFamily="50" charset="0"/>
              </a:endParaRPr>
            </a:p>
          </p:txBody>
        </p:sp>
        <p:sp>
          <p:nvSpPr>
            <p:cNvPr id="38" name="Rectangle: Top Corners Rounded 37">
              <a:extLst>
                <a:ext uri="{FF2B5EF4-FFF2-40B4-BE49-F238E27FC236}">
                  <a16:creationId xmlns:a16="http://schemas.microsoft.com/office/drawing/2014/main" id="{3B41C762-4A89-41B9-90F1-2B0AB1D3C76A}"/>
                </a:ext>
              </a:extLst>
            </p:cNvPr>
            <p:cNvSpPr/>
            <p:nvPr/>
          </p:nvSpPr>
          <p:spPr>
            <a:xfrm rot="5400000" flipH="1">
              <a:off x="5135751" y="3707562"/>
              <a:ext cx="4454523" cy="747805"/>
            </a:xfrm>
            <a:prstGeom prst="round2SameRect">
              <a:avLst>
                <a:gd name="adj1" fmla="val 22049"/>
                <a:gd name="adj2" fmla="val 0"/>
              </a:avLst>
            </a:prstGeom>
            <a:solidFill>
              <a:schemeClr val="accent3">
                <a:alpha val="1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900">
                <a:latin typeface="Montserrat" panose="00000500000000000000" pitchFamily="50" charset="0"/>
              </a:endParaRPr>
            </a:p>
          </p:txBody>
        </p:sp>
        <p:sp>
          <p:nvSpPr>
            <p:cNvPr id="39" name="Rectangle 38">
              <a:extLst>
                <a:ext uri="{FF2B5EF4-FFF2-40B4-BE49-F238E27FC236}">
                  <a16:creationId xmlns:a16="http://schemas.microsoft.com/office/drawing/2014/main" id="{E1B2955A-C616-4379-9C60-1311011A8AFE}"/>
                </a:ext>
              </a:extLst>
            </p:cNvPr>
            <p:cNvSpPr/>
            <p:nvPr/>
          </p:nvSpPr>
          <p:spPr>
            <a:xfrm flipH="1">
              <a:off x="6241302" y="1854202"/>
              <a:ext cx="747806" cy="4454523"/>
            </a:xfrm>
            <a:prstGeom prst="rect">
              <a:avLst/>
            </a:prstGeom>
            <a:solidFill>
              <a:schemeClr val="accent2">
                <a:alpha val="1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900">
                <a:latin typeface="Montserrat" panose="00000500000000000000" pitchFamily="50" charset="0"/>
              </a:endParaRPr>
            </a:p>
          </p:txBody>
        </p:sp>
      </p:grpSp>
      <p:grpSp>
        <p:nvGrpSpPr>
          <p:cNvPr id="21" name="Group 20">
            <a:extLst>
              <a:ext uri="{FF2B5EF4-FFF2-40B4-BE49-F238E27FC236}">
                <a16:creationId xmlns:a16="http://schemas.microsoft.com/office/drawing/2014/main" id="{E6F57A9E-92D7-4BE5-B691-4D7714E34F12}"/>
              </a:ext>
            </a:extLst>
          </p:cNvPr>
          <p:cNvGrpSpPr/>
          <p:nvPr/>
        </p:nvGrpSpPr>
        <p:grpSpPr>
          <a:xfrm>
            <a:off x="1662836" y="1854204"/>
            <a:ext cx="2243415" cy="336448"/>
            <a:chOff x="1718252" y="1651004"/>
            <a:chExt cx="2243415" cy="336448"/>
          </a:xfrm>
        </p:grpSpPr>
        <p:sp>
          <p:nvSpPr>
            <p:cNvPr id="8" name="Rectangle: Top Corners Rounded 7">
              <a:extLst>
                <a:ext uri="{FF2B5EF4-FFF2-40B4-BE49-F238E27FC236}">
                  <a16:creationId xmlns:a16="http://schemas.microsoft.com/office/drawing/2014/main" id="{898FD3E1-4670-4A25-9FDB-16A3BD8552C1}"/>
                </a:ext>
              </a:extLst>
            </p:cNvPr>
            <p:cNvSpPr/>
            <p:nvPr/>
          </p:nvSpPr>
          <p:spPr>
            <a:xfrm rot="16200000">
              <a:off x="1923931" y="1445325"/>
              <a:ext cx="336447" cy="747805"/>
            </a:xfrm>
            <a:prstGeom prst="round2SameRect">
              <a:avLst>
                <a:gd name="adj1" fmla="val 50000"/>
                <a:gd name="adj2" fmla="val 0"/>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00" dirty="0">
                  <a:latin typeface="Montserrat" panose="00000500000000000000" pitchFamily="50" charset="0"/>
                </a:rPr>
                <a:t>Budget</a:t>
              </a:r>
            </a:p>
          </p:txBody>
        </p:sp>
        <p:sp>
          <p:nvSpPr>
            <p:cNvPr id="11" name="Rectangle 10">
              <a:extLst>
                <a:ext uri="{FF2B5EF4-FFF2-40B4-BE49-F238E27FC236}">
                  <a16:creationId xmlns:a16="http://schemas.microsoft.com/office/drawing/2014/main" id="{51395718-0D35-4D0E-B22E-EA07D4224FB1}"/>
                </a:ext>
              </a:extLst>
            </p:cNvPr>
            <p:cNvSpPr/>
            <p:nvPr/>
          </p:nvSpPr>
          <p:spPr>
            <a:xfrm>
              <a:off x="2466057" y="1651006"/>
              <a:ext cx="747806" cy="336446"/>
            </a:xfrm>
            <a:prstGeom prst="rect">
              <a:avLst/>
            </a:prstGeom>
            <a:solidFill>
              <a:schemeClr val="accent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Montserrat" panose="00000500000000000000" pitchFamily="50" charset="0"/>
                </a:rPr>
                <a:t>Actual</a:t>
              </a:r>
            </a:p>
          </p:txBody>
        </p:sp>
        <p:sp>
          <p:nvSpPr>
            <p:cNvPr id="16" name="Rectangle: Top Corners Rounded 15">
              <a:extLst>
                <a:ext uri="{FF2B5EF4-FFF2-40B4-BE49-F238E27FC236}">
                  <a16:creationId xmlns:a16="http://schemas.microsoft.com/office/drawing/2014/main" id="{31B7F636-048C-4522-8258-8064866FAC49}"/>
                </a:ext>
              </a:extLst>
            </p:cNvPr>
            <p:cNvSpPr/>
            <p:nvPr/>
          </p:nvSpPr>
          <p:spPr>
            <a:xfrm rot="5400000" flipH="1">
              <a:off x="3419541" y="1445325"/>
              <a:ext cx="336447" cy="747805"/>
            </a:xfrm>
            <a:prstGeom prst="round2SameRect">
              <a:avLst>
                <a:gd name="adj1" fmla="val 50000"/>
                <a:gd name="adj2" fmla="val 0"/>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dirty="0">
                  <a:latin typeface="Montserrat" panose="00000500000000000000" pitchFamily="50" charset="0"/>
                </a:rPr>
                <a:t>Difference</a:t>
              </a:r>
            </a:p>
          </p:txBody>
        </p:sp>
      </p:grpSp>
      <p:grpSp>
        <p:nvGrpSpPr>
          <p:cNvPr id="30" name="Group 29">
            <a:extLst>
              <a:ext uri="{FF2B5EF4-FFF2-40B4-BE49-F238E27FC236}">
                <a16:creationId xmlns:a16="http://schemas.microsoft.com/office/drawing/2014/main" id="{BC265F64-4721-4F9E-BA26-0F0F141FF16E}"/>
              </a:ext>
            </a:extLst>
          </p:cNvPr>
          <p:cNvGrpSpPr/>
          <p:nvPr/>
        </p:nvGrpSpPr>
        <p:grpSpPr>
          <a:xfrm>
            <a:off x="9324163" y="1854204"/>
            <a:ext cx="2243415" cy="336448"/>
            <a:chOff x="1718252" y="1651004"/>
            <a:chExt cx="2243415" cy="336448"/>
          </a:xfrm>
        </p:grpSpPr>
        <p:sp>
          <p:nvSpPr>
            <p:cNvPr id="31" name="Rectangle: Top Corners Rounded 30">
              <a:extLst>
                <a:ext uri="{FF2B5EF4-FFF2-40B4-BE49-F238E27FC236}">
                  <a16:creationId xmlns:a16="http://schemas.microsoft.com/office/drawing/2014/main" id="{9BC14E64-A1BE-46A5-9124-A2B6D2026614}"/>
                </a:ext>
              </a:extLst>
            </p:cNvPr>
            <p:cNvSpPr/>
            <p:nvPr/>
          </p:nvSpPr>
          <p:spPr>
            <a:xfrm rot="16200000">
              <a:off x="1923931" y="1445325"/>
              <a:ext cx="336447" cy="747805"/>
            </a:xfrm>
            <a:prstGeom prst="round2SameRect">
              <a:avLst>
                <a:gd name="adj1" fmla="val 50000"/>
                <a:gd name="adj2" fmla="val 0"/>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00" dirty="0">
                  <a:latin typeface="Montserrat" panose="00000500000000000000" pitchFamily="50" charset="0"/>
                </a:rPr>
                <a:t>Budget</a:t>
              </a:r>
            </a:p>
          </p:txBody>
        </p:sp>
        <p:sp>
          <p:nvSpPr>
            <p:cNvPr id="32" name="Rectangle 31">
              <a:extLst>
                <a:ext uri="{FF2B5EF4-FFF2-40B4-BE49-F238E27FC236}">
                  <a16:creationId xmlns:a16="http://schemas.microsoft.com/office/drawing/2014/main" id="{133ADC1E-224C-4ACF-A4D9-925B10772099}"/>
                </a:ext>
              </a:extLst>
            </p:cNvPr>
            <p:cNvSpPr/>
            <p:nvPr/>
          </p:nvSpPr>
          <p:spPr>
            <a:xfrm>
              <a:off x="2466057" y="1651006"/>
              <a:ext cx="747806" cy="336446"/>
            </a:xfrm>
            <a:prstGeom prst="rect">
              <a:avLst/>
            </a:prstGeom>
            <a:solidFill>
              <a:schemeClr val="accent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Montserrat" panose="00000500000000000000" pitchFamily="50" charset="0"/>
                </a:rPr>
                <a:t>Actual</a:t>
              </a:r>
            </a:p>
          </p:txBody>
        </p:sp>
        <p:sp>
          <p:nvSpPr>
            <p:cNvPr id="33" name="Rectangle: Top Corners Rounded 32">
              <a:extLst>
                <a:ext uri="{FF2B5EF4-FFF2-40B4-BE49-F238E27FC236}">
                  <a16:creationId xmlns:a16="http://schemas.microsoft.com/office/drawing/2014/main" id="{E66430E1-3DE5-46D2-94B9-04C9C56E3D6B}"/>
                </a:ext>
              </a:extLst>
            </p:cNvPr>
            <p:cNvSpPr/>
            <p:nvPr/>
          </p:nvSpPr>
          <p:spPr>
            <a:xfrm rot="5400000" flipH="1">
              <a:off x="3419541" y="1445325"/>
              <a:ext cx="336447" cy="747805"/>
            </a:xfrm>
            <a:prstGeom prst="round2SameRect">
              <a:avLst>
                <a:gd name="adj1" fmla="val 50000"/>
                <a:gd name="adj2" fmla="val 0"/>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dirty="0">
                  <a:latin typeface="Montserrat" panose="00000500000000000000" pitchFamily="50" charset="0"/>
                </a:rPr>
                <a:t>Difference</a:t>
              </a:r>
            </a:p>
          </p:txBody>
        </p:sp>
      </p:grpSp>
      <p:grpSp>
        <p:nvGrpSpPr>
          <p:cNvPr id="40" name="Group 39">
            <a:extLst>
              <a:ext uri="{FF2B5EF4-FFF2-40B4-BE49-F238E27FC236}">
                <a16:creationId xmlns:a16="http://schemas.microsoft.com/office/drawing/2014/main" id="{A352C5F5-B7EE-490B-9C83-C18C6E030E04}"/>
              </a:ext>
            </a:extLst>
          </p:cNvPr>
          <p:cNvGrpSpPr/>
          <p:nvPr/>
        </p:nvGrpSpPr>
        <p:grpSpPr>
          <a:xfrm>
            <a:off x="5493500" y="1854204"/>
            <a:ext cx="2243415" cy="336448"/>
            <a:chOff x="1718252" y="1651004"/>
            <a:chExt cx="2243415" cy="336448"/>
          </a:xfrm>
        </p:grpSpPr>
        <p:sp>
          <p:nvSpPr>
            <p:cNvPr id="41" name="Rectangle: Top Corners Rounded 40">
              <a:extLst>
                <a:ext uri="{FF2B5EF4-FFF2-40B4-BE49-F238E27FC236}">
                  <a16:creationId xmlns:a16="http://schemas.microsoft.com/office/drawing/2014/main" id="{47736CFF-47BD-42F8-897C-8D6480F3C52B}"/>
                </a:ext>
              </a:extLst>
            </p:cNvPr>
            <p:cNvSpPr/>
            <p:nvPr/>
          </p:nvSpPr>
          <p:spPr>
            <a:xfrm rot="16200000">
              <a:off x="1923931" y="1445325"/>
              <a:ext cx="336447" cy="747805"/>
            </a:xfrm>
            <a:prstGeom prst="round2SameRect">
              <a:avLst>
                <a:gd name="adj1" fmla="val 50000"/>
                <a:gd name="adj2" fmla="val 0"/>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900" dirty="0">
                  <a:latin typeface="Montserrat" panose="00000500000000000000" pitchFamily="50" charset="0"/>
                </a:rPr>
                <a:t>Budget</a:t>
              </a:r>
            </a:p>
          </p:txBody>
        </p:sp>
        <p:sp>
          <p:nvSpPr>
            <p:cNvPr id="42" name="Rectangle 41">
              <a:extLst>
                <a:ext uri="{FF2B5EF4-FFF2-40B4-BE49-F238E27FC236}">
                  <a16:creationId xmlns:a16="http://schemas.microsoft.com/office/drawing/2014/main" id="{2335E085-113E-4506-B7C2-D218CC22F2E3}"/>
                </a:ext>
              </a:extLst>
            </p:cNvPr>
            <p:cNvSpPr/>
            <p:nvPr/>
          </p:nvSpPr>
          <p:spPr>
            <a:xfrm>
              <a:off x="2466057" y="1651006"/>
              <a:ext cx="747806" cy="336446"/>
            </a:xfrm>
            <a:prstGeom prst="rect">
              <a:avLst/>
            </a:prstGeom>
            <a:solidFill>
              <a:schemeClr val="accent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Montserrat" panose="00000500000000000000" pitchFamily="50" charset="0"/>
                </a:rPr>
                <a:t>Actual</a:t>
              </a:r>
            </a:p>
          </p:txBody>
        </p:sp>
        <p:sp>
          <p:nvSpPr>
            <p:cNvPr id="43" name="Rectangle: Top Corners Rounded 42">
              <a:extLst>
                <a:ext uri="{FF2B5EF4-FFF2-40B4-BE49-F238E27FC236}">
                  <a16:creationId xmlns:a16="http://schemas.microsoft.com/office/drawing/2014/main" id="{930FFDB6-9087-4980-8FEB-9A9CD373973B}"/>
                </a:ext>
              </a:extLst>
            </p:cNvPr>
            <p:cNvSpPr/>
            <p:nvPr/>
          </p:nvSpPr>
          <p:spPr>
            <a:xfrm rot="5400000" flipH="1">
              <a:off x="3419541" y="1445325"/>
              <a:ext cx="336447" cy="747805"/>
            </a:xfrm>
            <a:prstGeom prst="round2SameRect">
              <a:avLst>
                <a:gd name="adj1" fmla="val 50000"/>
                <a:gd name="adj2" fmla="val 0"/>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dirty="0">
                  <a:latin typeface="Montserrat" panose="00000500000000000000" pitchFamily="50" charset="0"/>
                </a:rPr>
                <a:t>Difference</a:t>
              </a:r>
            </a:p>
          </p:txBody>
        </p:sp>
      </p:grpSp>
      <p:graphicFrame>
        <p:nvGraphicFramePr>
          <p:cNvPr id="22" name="Table 21">
            <a:extLst>
              <a:ext uri="{FF2B5EF4-FFF2-40B4-BE49-F238E27FC236}">
                <a16:creationId xmlns:a16="http://schemas.microsoft.com/office/drawing/2014/main" id="{92A7E789-DB07-4075-890D-905B27558191}"/>
              </a:ext>
            </a:extLst>
          </p:cNvPr>
          <p:cNvGraphicFramePr>
            <a:graphicFrameLocks noGrp="1"/>
          </p:cNvGraphicFramePr>
          <p:nvPr>
            <p:extLst>
              <p:ext uri="{D42A27DB-BD31-4B8C-83A1-F6EECF244321}">
                <p14:modId xmlns:p14="http://schemas.microsoft.com/office/powerpoint/2010/main" val="3323910051"/>
              </p:ext>
            </p:extLst>
          </p:nvPr>
        </p:nvGraphicFramePr>
        <p:xfrm>
          <a:off x="646259" y="1860089"/>
          <a:ext cx="3259992" cy="4448634"/>
        </p:xfrm>
        <a:graphic>
          <a:graphicData uri="http://schemas.openxmlformats.org/drawingml/2006/table">
            <a:tbl>
              <a:tblPr/>
              <a:tblGrid>
                <a:gridCol w="1017588">
                  <a:extLst>
                    <a:ext uri="{9D8B030D-6E8A-4147-A177-3AD203B41FA5}">
                      <a16:colId xmlns:a16="http://schemas.microsoft.com/office/drawing/2014/main" val="407341195"/>
                    </a:ext>
                  </a:extLst>
                </a:gridCol>
                <a:gridCol w="747468">
                  <a:extLst>
                    <a:ext uri="{9D8B030D-6E8A-4147-A177-3AD203B41FA5}">
                      <a16:colId xmlns:a16="http://schemas.microsoft.com/office/drawing/2014/main" val="1216877061"/>
                    </a:ext>
                  </a:extLst>
                </a:gridCol>
                <a:gridCol w="747468">
                  <a:extLst>
                    <a:ext uri="{9D8B030D-6E8A-4147-A177-3AD203B41FA5}">
                      <a16:colId xmlns:a16="http://schemas.microsoft.com/office/drawing/2014/main" val="1729453821"/>
                    </a:ext>
                  </a:extLst>
                </a:gridCol>
                <a:gridCol w="747468">
                  <a:extLst>
                    <a:ext uri="{9D8B030D-6E8A-4147-A177-3AD203B41FA5}">
                      <a16:colId xmlns:a16="http://schemas.microsoft.com/office/drawing/2014/main" val="3801636961"/>
                    </a:ext>
                  </a:extLst>
                </a:gridCol>
              </a:tblGrid>
              <a:tr h="333591">
                <a:tc>
                  <a:txBody>
                    <a:bodyPr/>
                    <a:lstStyle/>
                    <a:p>
                      <a:pPr algn="ctr" fontAlgn="t">
                        <a:lnSpc>
                          <a:spcPts val="1200"/>
                        </a:lnSpc>
                      </a:pPr>
                      <a:r>
                        <a:rPr lang="en-US" sz="1300" b="1" dirty="0">
                          <a:solidFill>
                            <a:schemeClr val="tx2"/>
                          </a:solidFill>
                          <a:effectLst/>
                          <a:latin typeface="Montserrat" panose="00000500000000000000" pitchFamily="50" charset="0"/>
                        </a:rPr>
                        <a:t>APR</a:t>
                      </a:r>
                    </a:p>
                  </a:txBody>
                  <a:tcPr marL="0"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endParaRPr lang="en-US" sz="900" dirty="0">
                        <a:effectLst/>
                        <a:latin typeface="Montserrat" panose="00000500000000000000" pitchFamily="50" charset="0"/>
                      </a:endParaRP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endParaRPr lang="en-US" sz="900" dirty="0">
                        <a:effectLst/>
                        <a:latin typeface="Montserrat" panose="00000500000000000000" pitchFamily="50" charset="0"/>
                      </a:endParaRP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endParaRPr lang="en-US" sz="900" dirty="0">
                        <a:effectLst/>
                        <a:latin typeface="Montserrat" panose="00000500000000000000" pitchFamily="50" charset="0"/>
                      </a:endParaRP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0767200"/>
                  </a:ext>
                </a:extLst>
              </a:tr>
              <a:tr h="457227">
                <a:tc>
                  <a:txBody>
                    <a:bodyPr/>
                    <a:lstStyle/>
                    <a:p>
                      <a:pPr algn="ctr" fontAlgn="t">
                        <a:lnSpc>
                          <a:spcPts val="1200"/>
                        </a:lnSpc>
                      </a:pPr>
                      <a:r>
                        <a:rPr lang="en-US" sz="900" dirty="0">
                          <a:solidFill>
                            <a:schemeClr val="tx2"/>
                          </a:solidFill>
                          <a:effectLst/>
                          <a:latin typeface="Montserrat" panose="00000500000000000000" pitchFamily="50" charset="0"/>
                        </a:rPr>
                        <a:t>Social media marketing</a:t>
                      </a:r>
                    </a:p>
                  </a:txBody>
                  <a:tcPr marL="0"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$10,000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$8,000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$2,000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2635138"/>
                  </a:ext>
                </a:extLst>
              </a:tr>
              <a:tr h="457227">
                <a:tc>
                  <a:txBody>
                    <a:bodyPr/>
                    <a:lstStyle/>
                    <a:p>
                      <a:pPr algn="ctr" fontAlgn="t">
                        <a:lnSpc>
                          <a:spcPts val="1200"/>
                        </a:lnSpc>
                      </a:pPr>
                      <a:r>
                        <a:rPr lang="en-US" sz="900" dirty="0">
                          <a:solidFill>
                            <a:schemeClr val="tx2"/>
                          </a:solidFill>
                          <a:effectLst/>
                          <a:latin typeface="Montserrat" panose="00000500000000000000" pitchFamily="50" charset="0"/>
                        </a:rPr>
                        <a:t>Content marketing</a:t>
                      </a:r>
                    </a:p>
                  </a:txBody>
                  <a:tcPr marL="0"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$10,000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$8,000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$2,000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7844471"/>
                  </a:ext>
                </a:extLst>
              </a:tr>
              <a:tr h="457227">
                <a:tc>
                  <a:txBody>
                    <a:bodyPr/>
                    <a:lstStyle/>
                    <a:p>
                      <a:pPr algn="ctr" fontAlgn="t">
                        <a:lnSpc>
                          <a:spcPts val="1200"/>
                        </a:lnSpc>
                      </a:pPr>
                      <a:r>
                        <a:rPr lang="en-US" sz="900" dirty="0">
                          <a:solidFill>
                            <a:schemeClr val="tx2"/>
                          </a:solidFill>
                          <a:effectLst/>
                          <a:latin typeface="Montserrat" panose="00000500000000000000" pitchFamily="50" charset="0"/>
                        </a:rPr>
                        <a:t>Personalization</a:t>
                      </a:r>
                    </a:p>
                  </a:txBody>
                  <a:tcPr marL="0"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$10,000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$8,000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$2,000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6318959"/>
                  </a:ext>
                </a:extLst>
              </a:tr>
              <a:tr h="457227">
                <a:tc>
                  <a:txBody>
                    <a:bodyPr/>
                    <a:lstStyle/>
                    <a:p>
                      <a:pPr algn="ctr" fontAlgn="t">
                        <a:lnSpc>
                          <a:spcPts val="1200"/>
                        </a:lnSpc>
                      </a:pPr>
                      <a:r>
                        <a:rPr lang="en-US" sz="900" dirty="0">
                          <a:solidFill>
                            <a:schemeClr val="tx2"/>
                          </a:solidFill>
                          <a:effectLst/>
                          <a:latin typeface="Montserrat" panose="00000500000000000000" pitchFamily="50" charset="0"/>
                        </a:rPr>
                        <a:t>Video advertising</a:t>
                      </a:r>
                    </a:p>
                  </a:txBody>
                  <a:tcPr marL="0"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$10,000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$8,000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$2,000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5681988"/>
                  </a:ext>
                </a:extLst>
              </a:tr>
              <a:tr h="457227">
                <a:tc>
                  <a:txBody>
                    <a:bodyPr/>
                    <a:lstStyle/>
                    <a:p>
                      <a:pPr algn="ctr" fontAlgn="t">
                        <a:lnSpc>
                          <a:spcPts val="1200"/>
                        </a:lnSpc>
                      </a:pPr>
                      <a:r>
                        <a:rPr lang="en-US" sz="900" dirty="0">
                          <a:solidFill>
                            <a:schemeClr val="tx2"/>
                          </a:solidFill>
                          <a:effectLst/>
                          <a:latin typeface="Montserrat" panose="00000500000000000000" pitchFamily="50" charset="0"/>
                        </a:rPr>
                        <a:t>Lead generation</a:t>
                      </a:r>
                    </a:p>
                  </a:txBody>
                  <a:tcPr marL="0"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$10,000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$8,000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$2,000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7181532"/>
                  </a:ext>
                </a:extLst>
              </a:tr>
              <a:tr h="457227">
                <a:tc>
                  <a:txBody>
                    <a:bodyPr/>
                    <a:lstStyle/>
                    <a:p>
                      <a:pPr algn="ctr" fontAlgn="t">
                        <a:lnSpc>
                          <a:spcPts val="1200"/>
                        </a:lnSpc>
                      </a:pPr>
                      <a:r>
                        <a:rPr lang="en-US" sz="900" dirty="0">
                          <a:solidFill>
                            <a:schemeClr val="tx2"/>
                          </a:solidFill>
                          <a:effectLst/>
                          <a:latin typeface="Montserrat" panose="00000500000000000000" pitchFamily="50" charset="0"/>
                        </a:rPr>
                        <a:t>Marketing analytics</a:t>
                      </a:r>
                    </a:p>
                  </a:txBody>
                  <a:tcPr marL="0"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$10,000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$8,000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$2,000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545905"/>
                  </a:ext>
                </a:extLst>
              </a:tr>
              <a:tr h="457227">
                <a:tc>
                  <a:txBody>
                    <a:bodyPr/>
                    <a:lstStyle/>
                    <a:p>
                      <a:pPr algn="ctr" fontAlgn="t">
                        <a:lnSpc>
                          <a:spcPts val="1200"/>
                        </a:lnSpc>
                      </a:pPr>
                      <a:r>
                        <a:rPr lang="en-US" sz="900" dirty="0">
                          <a:solidFill>
                            <a:schemeClr val="tx2"/>
                          </a:solidFill>
                          <a:effectLst/>
                          <a:latin typeface="Montserrat" panose="00000500000000000000" pitchFamily="50" charset="0"/>
                        </a:rPr>
                        <a:t>Mobile marketing</a:t>
                      </a:r>
                    </a:p>
                  </a:txBody>
                  <a:tcPr marL="0"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$10,000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$8,000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$2,000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1177409"/>
                  </a:ext>
                </a:extLst>
              </a:tr>
              <a:tr h="457227">
                <a:tc>
                  <a:txBody>
                    <a:bodyPr/>
                    <a:lstStyle/>
                    <a:p>
                      <a:pPr algn="ctr" fontAlgn="t">
                        <a:lnSpc>
                          <a:spcPts val="1200"/>
                        </a:lnSpc>
                      </a:pPr>
                      <a:r>
                        <a:rPr lang="en-US" sz="900" dirty="0">
                          <a:solidFill>
                            <a:schemeClr val="tx2"/>
                          </a:solidFill>
                          <a:effectLst/>
                          <a:latin typeface="Montserrat" panose="00000500000000000000" pitchFamily="50" charset="0"/>
                        </a:rPr>
                        <a:t>Email marketing</a:t>
                      </a:r>
                    </a:p>
                  </a:txBody>
                  <a:tcPr marL="0"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$10,000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$8,000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$2,000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1788940"/>
                  </a:ext>
                </a:extLst>
              </a:tr>
              <a:tr h="457227">
                <a:tc>
                  <a:txBody>
                    <a:bodyPr/>
                    <a:lstStyle/>
                    <a:p>
                      <a:pPr algn="ctr" fontAlgn="t">
                        <a:lnSpc>
                          <a:spcPts val="1200"/>
                        </a:lnSpc>
                      </a:pPr>
                      <a:r>
                        <a:rPr lang="en-US" sz="900" b="1" dirty="0">
                          <a:solidFill>
                            <a:schemeClr val="tx2"/>
                          </a:solidFill>
                          <a:effectLst/>
                          <a:latin typeface="Montserrat" panose="00000500000000000000" pitchFamily="50" charset="0"/>
                        </a:rPr>
                        <a:t>Total:</a:t>
                      </a:r>
                    </a:p>
                  </a:txBody>
                  <a:tcPr marL="0"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b="1" dirty="0">
                          <a:solidFill>
                            <a:schemeClr val="accent1"/>
                          </a:solidFill>
                          <a:effectLst/>
                          <a:latin typeface="Montserrat" panose="00000500000000000000" pitchFamily="50" charset="0"/>
                        </a:rPr>
                        <a:t>$80,000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b="1" dirty="0">
                          <a:solidFill>
                            <a:schemeClr val="accent2"/>
                          </a:solidFill>
                          <a:effectLst/>
                          <a:latin typeface="Montserrat" panose="00000500000000000000" pitchFamily="50" charset="0"/>
                        </a:rPr>
                        <a:t>$64,000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b="1" dirty="0">
                          <a:solidFill>
                            <a:schemeClr val="accent3"/>
                          </a:solidFill>
                          <a:effectLst/>
                          <a:latin typeface="Montserrat" panose="00000500000000000000" pitchFamily="50" charset="0"/>
                        </a:rPr>
                        <a:t>$16,000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6106527"/>
                  </a:ext>
                </a:extLst>
              </a:tr>
            </a:tbl>
          </a:graphicData>
        </a:graphic>
      </p:graphicFrame>
      <p:graphicFrame>
        <p:nvGraphicFramePr>
          <p:cNvPr id="34" name="Table 33">
            <a:extLst>
              <a:ext uri="{FF2B5EF4-FFF2-40B4-BE49-F238E27FC236}">
                <a16:creationId xmlns:a16="http://schemas.microsoft.com/office/drawing/2014/main" id="{4545A737-8B45-4383-B9EB-5370678C00D7}"/>
              </a:ext>
            </a:extLst>
          </p:cNvPr>
          <p:cNvGraphicFramePr>
            <a:graphicFrameLocks noGrp="1"/>
          </p:cNvGraphicFramePr>
          <p:nvPr>
            <p:extLst>
              <p:ext uri="{D42A27DB-BD31-4B8C-83A1-F6EECF244321}">
                <p14:modId xmlns:p14="http://schemas.microsoft.com/office/powerpoint/2010/main" val="2319271735"/>
              </p:ext>
            </p:extLst>
          </p:nvPr>
        </p:nvGraphicFramePr>
        <p:xfrm>
          <a:off x="8305903" y="1860089"/>
          <a:ext cx="3259992" cy="4448634"/>
        </p:xfrm>
        <a:graphic>
          <a:graphicData uri="http://schemas.openxmlformats.org/drawingml/2006/table">
            <a:tbl>
              <a:tblPr/>
              <a:tblGrid>
                <a:gridCol w="1017588">
                  <a:extLst>
                    <a:ext uri="{9D8B030D-6E8A-4147-A177-3AD203B41FA5}">
                      <a16:colId xmlns:a16="http://schemas.microsoft.com/office/drawing/2014/main" val="407341195"/>
                    </a:ext>
                  </a:extLst>
                </a:gridCol>
                <a:gridCol w="747468">
                  <a:extLst>
                    <a:ext uri="{9D8B030D-6E8A-4147-A177-3AD203B41FA5}">
                      <a16:colId xmlns:a16="http://schemas.microsoft.com/office/drawing/2014/main" val="1216877061"/>
                    </a:ext>
                  </a:extLst>
                </a:gridCol>
                <a:gridCol w="747468">
                  <a:extLst>
                    <a:ext uri="{9D8B030D-6E8A-4147-A177-3AD203B41FA5}">
                      <a16:colId xmlns:a16="http://schemas.microsoft.com/office/drawing/2014/main" val="1729453821"/>
                    </a:ext>
                  </a:extLst>
                </a:gridCol>
                <a:gridCol w="747468">
                  <a:extLst>
                    <a:ext uri="{9D8B030D-6E8A-4147-A177-3AD203B41FA5}">
                      <a16:colId xmlns:a16="http://schemas.microsoft.com/office/drawing/2014/main" val="3801636961"/>
                    </a:ext>
                  </a:extLst>
                </a:gridCol>
              </a:tblGrid>
              <a:tr h="333591">
                <a:tc>
                  <a:txBody>
                    <a:bodyPr/>
                    <a:lstStyle/>
                    <a:p>
                      <a:pPr algn="ctr" fontAlgn="t">
                        <a:lnSpc>
                          <a:spcPts val="1200"/>
                        </a:lnSpc>
                      </a:pPr>
                      <a:r>
                        <a:rPr lang="en-US" sz="1300" b="1" dirty="0">
                          <a:solidFill>
                            <a:schemeClr val="tx2"/>
                          </a:solidFill>
                          <a:effectLst/>
                          <a:latin typeface="Montserrat" panose="00000500000000000000" pitchFamily="50" charset="0"/>
                        </a:rPr>
                        <a:t>JUN</a:t>
                      </a:r>
                    </a:p>
                  </a:txBody>
                  <a:tcPr marL="0"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endParaRPr lang="en-US" sz="900" dirty="0">
                        <a:effectLst/>
                        <a:latin typeface="Montserrat" panose="00000500000000000000" pitchFamily="50" charset="0"/>
                      </a:endParaRP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endParaRPr lang="en-US" sz="900" dirty="0">
                        <a:effectLst/>
                        <a:latin typeface="Montserrat" panose="00000500000000000000" pitchFamily="50" charset="0"/>
                      </a:endParaRP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endParaRPr lang="en-US" sz="900" dirty="0">
                        <a:effectLst/>
                        <a:latin typeface="Montserrat" panose="00000500000000000000" pitchFamily="50" charset="0"/>
                      </a:endParaRP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0767200"/>
                  </a:ext>
                </a:extLst>
              </a:tr>
              <a:tr h="457227">
                <a:tc>
                  <a:txBody>
                    <a:bodyPr/>
                    <a:lstStyle/>
                    <a:p>
                      <a:pPr algn="ctr" fontAlgn="t">
                        <a:lnSpc>
                          <a:spcPts val="1200"/>
                        </a:lnSpc>
                      </a:pPr>
                      <a:r>
                        <a:rPr lang="en-US" sz="900" dirty="0">
                          <a:solidFill>
                            <a:schemeClr val="tx2"/>
                          </a:solidFill>
                          <a:effectLst/>
                          <a:latin typeface="Montserrat" panose="00000500000000000000" pitchFamily="50" charset="0"/>
                        </a:rPr>
                        <a:t>Social media marketing</a:t>
                      </a:r>
                    </a:p>
                  </a:txBody>
                  <a:tcPr marL="0"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$10,000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$8,000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$2,000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2635138"/>
                  </a:ext>
                </a:extLst>
              </a:tr>
              <a:tr h="457227">
                <a:tc>
                  <a:txBody>
                    <a:bodyPr/>
                    <a:lstStyle/>
                    <a:p>
                      <a:pPr algn="ctr" fontAlgn="t">
                        <a:lnSpc>
                          <a:spcPts val="1200"/>
                        </a:lnSpc>
                      </a:pPr>
                      <a:r>
                        <a:rPr lang="en-US" sz="900" dirty="0">
                          <a:solidFill>
                            <a:schemeClr val="tx2"/>
                          </a:solidFill>
                          <a:effectLst/>
                          <a:latin typeface="Montserrat" panose="00000500000000000000" pitchFamily="50" charset="0"/>
                        </a:rPr>
                        <a:t>Content marketing</a:t>
                      </a:r>
                    </a:p>
                  </a:txBody>
                  <a:tcPr marL="0"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$10,000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$8,000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$2,000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7844471"/>
                  </a:ext>
                </a:extLst>
              </a:tr>
              <a:tr h="457227">
                <a:tc>
                  <a:txBody>
                    <a:bodyPr/>
                    <a:lstStyle/>
                    <a:p>
                      <a:pPr algn="ctr" fontAlgn="t">
                        <a:lnSpc>
                          <a:spcPts val="1200"/>
                        </a:lnSpc>
                      </a:pPr>
                      <a:r>
                        <a:rPr lang="en-US" sz="900" dirty="0">
                          <a:solidFill>
                            <a:schemeClr val="tx2"/>
                          </a:solidFill>
                          <a:effectLst/>
                          <a:latin typeface="Montserrat" panose="00000500000000000000" pitchFamily="50" charset="0"/>
                        </a:rPr>
                        <a:t>Personalization</a:t>
                      </a:r>
                    </a:p>
                  </a:txBody>
                  <a:tcPr marL="0"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$10,000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$8,000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$2,000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6318959"/>
                  </a:ext>
                </a:extLst>
              </a:tr>
              <a:tr h="457227">
                <a:tc>
                  <a:txBody>
                    <a:bodyPr/>
                    <a:lstStyle/>
                    <a:p>
                      <a:pPr algn="ctr" fontAlgn="t">
                        <a:lnSpc>
                          <a:spcPts val="1200"/>
                        </a:lnSpc>
                      </a:pPr>
                      <a:r>
                        <a:rPr lang="en-US" sz="900" dirty="0">
                          <a:solidFill>
                            <a:schemeClr val="tx2"/>
                          </a:solidFill>
                          <a:effectLst/>
                          <a:latin typeface="Montserrat" panose="00000500000000000000" pitchFamily="50" charset="0"/>
                        </a:rPr>
                        <a:t>Video advertising</a:t>
                      </a:r>
                    </a:p>
                  </a:txBody>
                  <a:tcPr marL="0"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$10,000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$8,000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$2,000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5681988"/>
                  </a:ext>
                </a:extLst>
              </a:tr>
              <a:tr h="457227">
                <a:tc>
                  <a:txBody>
                    <a:bodyPr/>
                    <a:lstStyle/>
                    <a:p>
                      <a:pPr algn="ctr" fontAlgn="t">
                        <a:lnSpc>
                          <a:spcPts val="1200"/>
                        </a:lnSpc>
                      </a:pPr>
                      <a:r>
                        <a:rPr lang="en-US" sz="900" dirty="0">
                          <a:solidFill>
                            <a:schemeClr val="tx2"/>
                          </a:solidFill>
                          <a:effectLst/>
                          <a:latin typeface="Montserrat" panose="00000500000000000000" pitchFamily="50" charset="0"/>
                        </a:rPr>
                        <a:t>Lead generation</a:t>
                      </a:r>
                    </a:p>
                  </a:txBody>
                  <a:tcPr marL="0"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$10,000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$8,000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$2,000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7181532"/>
                  </a:ext>
                </a:extLst>
              </a:tr>
              <a:tr h="457227">
                <a:tc>
                  <a:txBody>
                    <a:bodyPr/>
                    <a:lstStyle/>
                    <a:p>
                      <a:pPr algn="ctr" fontAlgn="t">
                        <a:lnSpc>
                          <a:spcPts val="1200"/>
                        </a:lnSpc>
                      </a:pPr>
                      <a:r>
                        <a:rPr lang="en-US" sz="900" dirty="0">
                          <a:solidFill>
                            <a:schemeClr val="tx2"/>
                          </a:solidFill>
                          <a:effectLst/>
                          <a:latin typeface="Montserrat" panose="00000500000000000000" pitchFamily="50" charset="0"/>
                        </a:rPr>
                        <a:t>Marketing analytics</a:t>
                      </a:r>
                    </a:p>
                  </a:txBody>
                  <a:tcPr marL="0"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$10,000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$8,000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$2,000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545905"/>
                  </a:ext>
                </a:extLst>
              </a:tr>
              <a:tr h="457227">
                <a:tc>
                  <a:txBody>
                    <a:bodyPr/>
                    <a:lstStyle/>
                    <a:p>
                      <a:pPr algn="ctr" fontAlgn="t">
                        <a:lnSpc>
                          <a:spcPts val="1200"/>
                        </a:lnSpc>
                      </a:pPr>
                      <a:r>
                        <a:rPr lang="en-US" sz="900" dirty="0">
                          <a:solidFill>
                            <a:schemeClr val="tx2"/>
                          </a:solidFill>
                          <a:effectLst/>
                          <a:latin typeface="Montserrat" panose="00000500000000000000" pitchFamily="50" charset="0"/>
                        </a:rPr>
                        <a:t>Mobile marketing</a:t>
                      </a:r>
                    </a:p>
                  </a:txBody>
                  <a:tcPr marL="0"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$10,000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$8,000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$2,000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1177409"/>
                  </a:ext>
                </a:extLst>
              </a:tr>
              <a:tr h="457227">
                <a:tc>
                  <a:txBody>
                    <a:bodyPr/>
                    <a:lstStyle/>
                    <a:p>
                      <a:pPr algn="ctr" fontAlgn="t">
                        <a:lnSpc>
                          <a:spcPts val="1200"/>
                        </a:lnSpc>
                      </a:pPr>
                      <a:r>
                        <a:rPr lang="en-US" sz="900" dirty="0">
                          <a:solidFill>
                            <a:schemeClr val="tx2"/>
                          </a:solidFill>
                          <a:effectLst/>
                          <a:latin typeface="Montserrat" panose="00000500000000000000" pitchFamily="50" charset="0"/>
                        </a:rPr>
                        <a:t>Email marketing</a:t>
                      </a:r>
                    </a:p>
                  </a:txBody>
                  <a:tcPr marL="0"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$10,000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$8,000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$2,000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1788940"/>
                  </a:ext>
                </a:extLst>
              </a:tr>
              <a:tr h="457227">
                <a:tc>
                  <a:txBody>
                    <a:bodyPr/>
                    <a:lstStyle/>
                    <a:p>
                      <a:pPr algn="ctr" fontAlgn="t">
                        <a:lnSpc>
                          <a:spcPts val="1200"/>
                        </a:lnSpc>
                      </a:pPr>
                      <a:r>
                        <a:rPr lang="en-US" sz="900" b="1" dirty="0">
                          <a:solidFill>
                            <a:schemeClr val="tx2"/>
                          </a:solidFill>
                          <a:effectLst/>
                          <a:latin typeface="Montserrat" panose="00000500000000000000" pitchFamily="50" charset="0"/>
                        </a:rPr>
                        <a:t>Total:</a:t>
                      </a:r>
                    </a:p>
                  </a:txBody>
                  <a:tcPr marL="0"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b="1" dirty="0">
                          <a:solidFill>
                            <a:schemeClr val="accent1"/>
                          </a:solidFill>
                          <a:effectLst/>
                          <a:latin typeface="Montserrat" panose="00000500000000000000" pitchFamily="50" charset="0"/>
                        </a:rPr>
                        <a:t>$80,000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b="1" dirty="0">
                          <a:solidFill>
                            <a:schemeClr val="accent2"/>
                          </a:solidFill>
                          <a:effectLst/>
                          <a:latin typeface="Montserrat" panose="00000500000000000000" pitchFamily="50" charset="0"/>
                        </a:rPr>
                        <a:t>$64,000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b="1" dirty="0">
                          <a:solidFill>
                            <a:schemeClr val="accent3"/>
                          </a:solidFill>
                          <a:effectLst/>
                          <a:latin typeface="Montserrat" panose="00000500000000000000" pitchFamily="50" charset="0"/>
                        </a:rPr>
                        <a:t>$16,000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6106527"/>
                  </a:ext>
                </a:extLst>
              </a:tr>
            </a:tbl>
          </a:graphicData>
        </a:graphic>
      </p:graphicFrame>
      <p:graphicFrame>
        <p:nvGraphicFramePr>
          <p:cNvPr id="44" name="Table 43">
            <a:extLst>
              <a:ext uri="{FF2B5EF4-FFF2-40B4-BE49-F238E27FC236}">
                <a16:creationId xmlns:a16="http://schemas.microsoft.com/office/drawing/2014/main" id="{006F8D84-9479-432E-B8D0-91019455DA9B}"/>
              </a:ext>
            </a:extLst>
          </p:cNvPr>
          <p:cNvGraphicFramePr>
            <a:graphicFrameLocks noGrp="1"/>
          </p:cNvGraphicFramePr>
          <p:nvPr>
            <p:extLst>
              <p:ext uri="{D42A27DB-BD31-4B8C-83A1-F6EECF244321}">
                <p14:modId xmlns:p14="http://schemas.microsoft.com/office/powerpoint/2010/main" val="1490210232"/>
              </p:ext>
            </p:extLst>
          </p:nvPr>
        </p:nvGraphicFramePr>
        <p:xfrm>
          <a:off x="4475240" y="1860089"/>
          <a:ext cx="3259992" cy="4448634"/>
        </p:xfrm>
        <a:graphic>
          <a:graphicData uri="http://schemas.openxmlformats.org/drawingml/2006/table">
            <a:tbl>
              <a:tblPr/>
              <a:tblGrid>
                <a:gridCol w="1017588">
                  <a:extLst>
                    <a:ext uri="{9D8B030D-6E8A-4147-A177-3AD203B41FA5}">
                      <a16:colId xmlns:a16="http://schemas.microsoft.com/office/drawing/2014/main" val="407341195"/>
                    </a:ext>
                  </a:extLst>
                </a:gridCol>
                <a:gridCol w="747468">
                  <a:extLst>
                    <a:ext uri="{9D8B030D-6E8A-4147-A177-3AD203B41FA5}">
                      <a16:colId xmlns:a16="http://schemas.microsoft.com/office/drawing/2014/main" val="1216877061"/>
                    </a:ext>
                  </a:extLst>
                </a:gridCol>
                <a:gridCol w="747468">
                  <a:extLst>
                    <a:ext uri="{9D8B030D-6E8A-4147-A177-3AD203B41FA5}">
                      <a16:colId xmlns:a16="http://schemas.microsoft.com/office/drawing/2014/main" val="1729453821"/>
                    </a:ext>
                  </a:extLst>
                </a:gridCol>
                <a:gridCol w="747468">
                  <a:extLst>
                    <a:ext uri="{9D8B030D-6E8A-4147-A177-3AD203B41FA5}">
                      <a16:colId xmlns:a16="http://schemas.microsoft.com/office/drawing/2014/main" val="3801636961"/>
                    </a:ext>
                  </a:extLst>
                </a:gridCol>
              </a:tblGrid>
              <a:tr h="333591">
                <a:tc>
                  <a:txBody>
                    <a:bodyPr/>
                    <a:lstStyle/>
                    <a:p>
                      <a:pPr algn="ctr" fontAlgn="t">
                        <a:lnSpc>
                          <a:spcPts val="1200"/>
                        </a:lnSpc>
                      </a:pPr>
                      <a:r>
                        <a:rPr lang="en-US" sz="1300" b="1" dirty="0">
                          <a:solidFill>
                            <a:schemeClr val="tx2"/>
                          </a:solidFill>
                          <a:effectLst/>
                          <a:latin typeface="Montserrat" panose="00000500000000000000" pitchFamily="50" charset="0"/>
                        </a:rPr>
                        <a:t>MAY</a:t>
                      </a:r>
                    </a:p>
                  </a:txBody>
                  <a:tcPr marL="0"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endParaRPr lang="en-US" sz="900" dirty="0">
                        <a:effectLst/>
                        <a:latin typeface="Montserrat" panose="00000500000000000000" pitchFamily="50" charset="0"/>
                      </a:endParaRP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endParaRPr lang="en-US" sz="900" dirty="0">
                        <a:effectLst/>
                        <a:latin typeface="Montserrat" panose="00000500000000000000" pitchFamily="50" charset="0"/>
                      </a:endParaRP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endParaRPr lang="en-US" sz="900" dirty="0">
                        <a:effectLst/>
                        <a:latin typeface="Montserrat" panose="00000500000000000000" pitchFamily="50" charset="0"/>
                      </a:endParaRP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0767200"/>
                  </a:ext>
                </a:extLst>
              </a:tr>
              <a:tr h="457227">
                <a:tc>
                  <a:txBody>
                    <a:bodyPr/>
                    <a:lstStyle/>
                    <a:p>
                      <a:pPr algn="ctr" fontAlgn="t">
                        <a:lnSpc>
                          <a:spcPts val="1200"/>
                        </a:lnSpc>
                      </a:pPr>
                      <a:r>
                        <a:rPr lang="en-US" sz="900" dirty="0">
                          <a:solidFill>
                            <a:schemeClr val="tx2"/>
                          </a:solidFill>
                          <a:effectLst/>
                          <a:latin typeface="Montserrat" panose="00000500000000000000" pitchFamily="50" charset="0"/>
                        </a:rPr>
                        <a:t>Social media marketing</a:t>
                      </a:r>
                    </a:p>
                  </a:txBody>
                  <a:tcPr marL="0"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$10,000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$8,000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$2,000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2635138"/>
                  </a:ext>
                </a:extLst>
              </a:tr>
              <a:tr h="457227">
                <a:tc>
                  <a:txBody>
                    <a:bodyPr/>
                    <a:lstStyle/>
                    <a:p>
                      <a:pPr algn="ctr" fontAlgn="t">
                        <a:lnSpc>
                          <a:spcPts val="1200"/>
                        </a:lnSpc>
                      </a:pPr>
                      <a:r>
                        <a:rPr lang="en-US" sz="900" dirty="0">
                          <a:solidFill>
                            <a:schemeClr val="tx2"/>
                          </a:solidFill>
                          <a:effectLst/>
                          <a:latin typeface="Montserrat" panose="00000500000000000000" pitchFamily="50" charset="0"/>
                        </a:rPr>
                        <a:t>Content marketing</a:t>
                      </a:r>
                    </a:p>
                  </a:txBody>
                  <a:tcPr marL="0"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$10,000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$8,000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$2,000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7844471"/>
                  </a:ext>
                </a:extLst>
              </a:tr>
              <a:tr h="457227">
                <a:tc>
                  <a:txBody>
                    <a:bodyPr/>
                    <a:lstStyle/>
                    <a:p>
                      <a:pPr algn="ctr" fontAlgn="t">
                        <a:lnSpc>
                          <a:spcPts val="1200"/>
                        </a:lnSpc>
                      </a:pPr>
                      <a:r>
                        <a:rPr lang="en-US" sz="900" dirty="0">
                          <a:solidFill>
                            <a:schemeClr val="tx2"/>
                          </a:solidFill>
                          <a:effectLst/>
                          <a:latin typeface="Montserrat" panose="00000500000000000000" pitchFamily="50" charset="0"/>
                        </a:rPr>
                        <a:t>Personalization</a:t>
                      </a:r>
                    </a:p>
                  </a:txBody>
                  <a:tcPr marL="0"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$10,000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$8,000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$2,000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6318959"/>
                  </a:ext>
                </a:extLst>
              </a:tr>
              <a:tr h="457227">
                <a:tc>
                  <a:txBody>
                    <a:bodyPr/>
                    <a:lstStyle/>
                    <a:p>
                      <a:pPr algn="ctr" fontAlgn="t">
                        <a:lnSpc>
                          <a:spcPts val="1200"/>
                        </a:lnSpc>
                      </a:pPr>
                      <a:r>
                        <a:rPr lang="en-US" sz="900" dirty="0">
                          <a:solidFill>
                            <a:schemeClr val="tx2"/>
                          </a:solidFill>
                          <a:effectLst/>
                          <a:latin typeface="Montserrat" panose="00000500000000000000" pitchFamily="50" charset="0"/>
                        </a:rPr>
                        <a:t>Video advertising</a:t>
                      </a:r>
                    </a:p>
                  </a:txBody>
                  <a:tcPr marL="0"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$10,000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$8,000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$2,000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5681988"/>
                  </a:ext>
                </a:extLst>
              </a:tr>
              <a:tr h="457227">
                <a:tc>
                  <a:txBody>
                    <a:bodyPr/>
                    <a:lstStyle/>
                    <a:p>
                      <a:pPr algn="ctr" fontAlgn="t">
                        <a:lnSpc>
                          <a:spcPts val="1200"/>
                        </a:lnSpc>
                      </a:pPr>
                      <a:r>
                        <a:rPr lang="en-US" sz="900" dirty="0">
                          <a:solidFill>
                            <a:schemeClr val="tx2"/>
                          </a:solidFill>
                          <a:effectLst/>
                          <a:latin typeface="Montserrat" panose="00000500000000000000" pitchFamily="50" charset="0"/>
                        </a:rPr>
                        <a:t>Lead generation</a:t>
                      </a:r>
                    </a:p>
                  </a:txBody>
                  <a:tcPr marL="0"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$10,000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$8,000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$2,000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7181532"/>
                  </a:ext>
                </a:extLst>
              </a:tr>
              <a:tr h="457227">
                <a:tc>
                  <a:txBody>
                    <a:bodyPr/>
                    <a:lstStyle/>
                    <a:p>
                      <a:pPr algn="ctr" fontAlgn="t">
                        <a:lnSpc>
                          <a:spcPts val="1200"/>
                        </a:lnSpc>
                      </a:pPr>
                      <a:r>
                        <a:rPr lang="en-US" sz="900" dirty="0">
                          <a:solidFill>
                            <a:schemeClr val="tx2"/>
                          </a:solidFill>
                          <a:effectLst/>
                          <a:latin typeface="Montserrat" panose="00000500000000000000" pitchFamily="50" charset="0"/>
                        </a:rPr>
                        <a:t>Marketing analytics</a:t>
                      </a:r>
                    </a:p>
                  </a:txBody>
                  <a:tcPr marL="0"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$10,000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$8,000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$2,000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545905"/>
                  </a:ext>
                </a:extLst>
              </a:tr>
              <a:tr h="457227">
                <a:tc>
                  <a:txBody>
                    <a:bodyPr/>
                    <a:lstStyle/>
                    <a:p>
                      <a:pPr algn="ctr" fontAlgn="t">
                        <a:lnSpc>
                          <a:spcPts val="1200"/>
                        </a:lnSpc>
                      </a:pPr>
                      <a:r>
                        <a:rPr lang="en-US" sz="900" dirty="0">
                          <a:solidFill>
                            <a:schemeClr val="tx2"/>
                          </a:solidFill>
                          <a:effectLst/>
                          <a:latin typeface="Montserrat" panose="00000500000000000000" pitchFamily="50" charset="0"/>
                        </a:rPr>
                        <a:t>Mobile marketing</a:t>
                      </a:r>
                    </a:p>
                  </a:txBody>
                  <a:tcPr marL="0"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$10,000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$8,000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$2,000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1177409"/>
                  </a:ext>
                </a:extLst>
              </a:tr>
              <a:tr h="457227">
                <a:tc>
                  <a:txBody>
                    <a:bodyPr/>
                    <a:lstStyle/>
                    <a:p>
                      <a:pPr algn="ctr" fontAlgn="t">
                        <a:lnSpc>
                          <a:spcPts val="1200"/>
                        </a:lnSpc>
                      </a:pPr>
                      <a:r>
                        <a:rPr lang="en-US" sz="900" dirty="0">
                          <a:solidFill>
                            <a:schemeClr val="tx2"/>
                          </a:solidFill>
                          <a:effectLst/>
                          <a:latin typeface="Montserrat" panose="00000500000000000000" pitchFamily="50" charset="0"/>
                        </a:rPr>
                        <a:t>Email marketing</a:t>
                      </a:r>
                    </a:p>
                  </a:txBody>
                  <a:tcPr marL="0"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$10,000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$8,000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$2,000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317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1788940"/>
                  </a:ext>
                </a:extLst>
              </a:tr>
              <a:tr h="457227">
                <a:tc>
                  <a:txBody>
                    <a:bodyPr/>
                    <a:lstStyle/>
                    <a:p>
                      <a:pPr algn="ctr" fontAlgn="t">
                        <a:lnSpc>
                          <a:spcPts val="1200"/>
                        </a:lnSpc>
                      </a:pPr>
                      <a:r>
                        <a:rPr lang="en-US" sz="900" b="1" dirty="0">
                          <a:solidFill>
                            <a:schemeClr val="tx2"/>
                          </a:solidFill>
                          <a:effectLst/>
                          <a:latin typeface="Montserrat" panose="00000500000000000000" pitchFamily="50" charset="0"/>
                        </a:rPr>
                        <a:t>Total:</a:t>
                      </a:r>
                    </a:p>
                  </a:txBody>
                  <a:tcPr marL="0"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b="1" dirty="0">
                          <a:solidFill>
                            <a:schemeClr val="accent1"/>
                          </a:solidFill>
                          <a:effectLst/>
                          <a:latin typeface="Montserrat" panose="00000500000000000000" pitchFamily="50" charset="0"/>
                        </a:rPr>
                        <a:t>$80,000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b="1" dirty="0">
                          <a:solidFill>
                            <a:schemeClr val="accent2"/>
                          </a:solidFill>
                          <a:effectLst/>
                          <a:latin typeface="Montserrat" panose="00000500000000000000" pitchFamily="50" charset="0"/>
                        </a:rPr>
                        <a:t>$64,000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b="1" dirty="0">
                          <a:solidFill>
                            <a:schemeClr val="accent3"/>
                          </a:solidFill>
                          <a:effectLst/>
                          <a:latin typeface="Montserrat" panose="00000500000000000000" pitchFamily="50" charset="0"/>
                        </a:rPr>
                        <a:t>$16,000</a:t>
                      </a:r>
                    </a:p>
                  </a:txBody>
                  <a:tcPr marL="71896" marR="71896" marT="0" marB="3594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2">
                          <a:lumMod val="40000"/>
                          <a:lumOff val="6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6106527"/>
                  </a:ext>
                </a:extLst>
              </a:tr>
            </a:tbl>
          </a:graphicData>
        </a:graphic>
      </p:graphicFrame>
    </p:spTree>
    <p:extLst>
      <p:ext uri="{BB962C8B-B14F-4D97-AF65-F5344CB8AC3E}">
        <p14:creationId xmlns:p14="http://schemas.microsoft.com/office/powerpoint/2010/main" val="200886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1500" fill="hold"/>
                                        <p:tgtEl>
                                          <p:spTgt spid="50"/>
                                        </p:tgtEl>
                                        <p:attrNameLst>
                                          <p:attrName>ppt_w</p:attrName>
                                        </p:attrNameLst>
                                      </p:cBhvr>
                                      <p:tavLst>
                                        <p:tav tm="0">
                                          <p:val>
                                            <p:strVal val="#ppt_w+.3"/>
                                          </p:val>
                                        </p:tav>
                                        <p:tav tm="100000">
                                          <p:val>
                                            <p:strVal val="#ppt_w"/>
                                          </p:val>
                                        </p:tav>
                                      </p:tavLst>
                                    </p:anim>
                                    <p:anim calcmode="lin" valueType="num">
                                      <p:cBhvr>
                                        <p:cTn id="8" dur="1500" fill="hold"/>
                                        <p:tgtEl>
                                          <p:spTgt spid="50"/>
                                        </p:tgtEl>
                                        <p:attrNameLst>
                                          <p:attrName>ppt_h</p:attrName>
                                        </p:attrNameLst>
                                      </p:cBhvr>
                                      <p:tavLst>
                                        <p:tav tm="0">
                                          <p:val>
                                            <p:strVal val="#ppt_h"/>
                                          </p:val>
                                        </p:tav>
                                        <p:tav tm="100000">
                                          <p:val>
                                            <p:strVal val="#ppt_h"/>
                                          </p:val>
                                        </p:tav>
                                      </p:tavLst>
                                    </p:anim>
                                    <p:animEffect transition="in" filter="fade">
                                      <p:cBhvr>
                                        <p:cTn id="9" dur="1500"/>
                                        <p:tgtEl>
                                          <p:spTgt spid="50"/>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1500"/>
                                        <p:tgtEl>
                                          <p:spTgt spid="4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1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1500"/>
                                        <p:tgtEl>
                                          <p:spTgt spid="4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1500"/>
                                        <p:tgtEl>
                                          <p:spTgt spid="48"/>
                                        </p:tgtEl>
                                      </p:cBhvr>
                                    </p:animEffect>
                                  </p:childTnLst>
                                </p:cTn>
                              </p:par>
                              <p:par>
                                <p:cTn id="22" presetID="55" presetClass="entr" presetSubtype="0"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 calcmode="lin" valueType="num">
                                      <p:cBhvr>
                                        <p:cTn id="24" dur="1500" fill="hold"/>
                                        <p:tgtEl>
                                          <p:spTgt spid="36"/>
                                        </p:tgtEl>
                                        <p:attrNameLst>
                                          <p:attrName>ppt_w</p:attrName>
                                        </p:attrNameLst>
                                      </p:cBhvr>
                                      <p:tavLst>
                                        <p:tav tm="0">
                                          <p:val>
                                            <p:strVal val="#ppt_w*0.70"/>
                                          </p:val>
                                        </p:tav>
                                        <p:tav tm="100000">
                                          <p:val>
                                            <p:strVal val="#ppt_w"/>
                                          </p:val>
                                        </p:tav>
                                      </p:tavLst>
                                    </p:anim>
                                    <p:anim calcmode="lin" valueType="num">
                                      <p:cBhvr>
                                        <p:cTn id="25" dur="1500" fill="hold"/>
                                        <p:tgtEl>
                                          <p:spTgt spid="36"/>
                                        </p:tgtEl>
                                        <p:attrNameLst>
                                          <p:attrName>ppt_h</p:attrName>
                                        </p:attrNameLst>
                                      </p:cBhvr>
                                      <p:tavLst>
                                        <p:tav tm="0">
                                          <p:val>
                                            <p:strVal val="#ppt_h"/>
                                          </p:val>
                                        </p:tav>
                                        <p:tav tm="100000">
                                          <p:val>
                                            <p:strVal val="#ppt_h"/>
                                          </p:val>
                                        </p:tav>
                                      </p:tavLst>
                                    </p:anim>
                                    <p:animEffect transition="in" filter="fade">
                                      <p:cBhvr>
                                        <p:cTn id="26" dur="1500"/>
                                        <p:tgtEl>
                                          <p:spTgt spid="36"/>
                                        </p:tgtEl>
                                      </p:cBhvr>
                                    </p:animEffect>
                                  </p:childTnLst>
                                </p:cTn>
                              </p:par>
                              <p:par>
                                <p:cTn id="27" presetID="55"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p:cTn id="29" dur="1500" fill="hold"/>
                                        <p:tgtEl>
                                          <p:spTgt spid="3"/>
                                        </p:tgtEl>
                                        <p:attrNameLst>
                                          <p:attrName>ppt_w</p:attrName>
                                        </p:attrNameLst>
                                      </p:cBhvr>
                                      <p:tavLst>
                                        <p:tav tm="0">
                                          <p:val>
                                            <p:strVal val="#ppt_w*0.70"/>
                                          </p:val>
                                        </p:tav>
                                        <p:tav tm="100000">
                                          <p:val>
                                            <p:strVal val="#ppt_w"/>
                                          </p:val>
                                        </p:tav>
                                      </p:tavLst>
                                    </p:anim>
                                    <p:anim calcmode="lin" valueType="num">
                                      <p:cBhvr>
                                        <p:cTn id="30" dur="1500" fill="hold"/>
                                        <p:tgtEl>
                                          <p:spTgt spid="3"/>
                                        </p:tgtEl>
                                        <p:attrNameLst>
                                          <p:attrName>ppt_h</p:attrName>
                                        </p:attrNameLst>
                                      </p:cBhvr>
                                      <p:tavLst>
                                        <p:tav tm="0">
                                          <p:val>
                                            <p:strVal val="#ppt_h"/>
                                          </p:val>
                                        </p:tav>
                                        <p:tav tm="100000">
                                          <p:val>
                                            <p:strVal val="#ppt_h"/>
                                          </p:val>
                                        </p:tav>
                                      </p:tavLst>
                                    </p:anim>
                                    <p:animEffect transition="in" filter="fade">
                                      <p:cBhvr>
                                        <p:cTn id="31" dur="1500"/>
                                        <p:tgtEl>
                                          <p:spTgt spid="3"/>
                                        </p:tgtEl>
                                      </p:cBhvr>
                                    </p:animEffect>
                                  </p:childTnLst>
                                </p:cTn>
                              </p:par>
                              <p:par>
                                <p:cTn id="32" presetID="35" presetClass="path" presetSubtype="0" accel="50000" decel="50000" fill="hold" grpId="1" nodeType="withEffect">
                                  <p:stCondLst>
                                    <p:cond delay="0"/>
                                  </p:stCondLst>
                                  <p:childTnLst>
                                    <p:animMotion origin="layout" path="M 0.31419 1.11111E-6 L -2.91667E-6 1.11111E-6 " pathEditMode="relative" rAng="0" ptsTypes="AA">
                                      <p:cBhvr>
                                        <p:cTn id="33" dur="1500" fill="hold"/>
                                        <p:tgtEl>
                                          <p:spTgt spid="3"/>
                                        </p:tgtEl>
                                        <p:attrNameLst>
                                          <p:attrName>ppt_x</p:attrName>
                                          <p:attrName>ppt_y</p:attrName>
                                        </p:attrNameLst>
                                      </p:cBhvr>
                                      <p:rCtr x="-15534" y="0"/>
                                    </p:animMotion>
                                  </p:childTnLst>
                                </p:cTn>
                              </p:par>
                              <p:par>
                                <p:cTn id="34" presetID="55" presetClass="entr" presetSubtype="0"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 calcmode="lin" valueType="num">
                                      <p:cBhvr>
                                        <p:cTn id="36" dur="1500" fill="hold"/>
                                        <p:tgtEl>
                                          <p:spTgt spid="26"/>
                                        </p:tgtEl>
                                        <p:attrNameLst>
                                          <p:attrName>ppt_w</p:attrName>
                                        </p:attrNameLst>
                                      </p:cBhvr>
                                      <p:tavLst>
                                        <p:tav tm="0">
                                          <p:val>
                                            <p:strVal val="#ppt_w*0.70"/>
                                          </p:val>
                                        </p:tav>
                                        <p:tav tm="100000">
                                          <p:val>
                                            <p:strVal val="#ppt_w"/>
                                          </p:val>
                                        </p:tav>
                                      </p:tavLst>
                                    </p:anim>
                                    <p:anim calcmode="lin" valueType="num">
                                      <p:cBhvr>
                                        <p:cTn id="37" dur="1500" fill="hold"/>
                                        <p:tgtEl>
                                          <p:spTgt spid="26"/>
                                        </p:tgtEl>
                                        <p:attrNameLst>
                                          <p:attrName>ppt_h</p:attrName>
                                        </p:attrNameLst>
                                      </p:cBhvr>
                                      <p:tavLst>
                                        <p:tav tm="0">
                                          <p:val>
                                            <p:strVal val="#ppt_h"/>
                                          </p:val>
                                        </p:tav>
                                        <p:tav tm="100000">
                                          <p:val>
                                            <p:strVal val="#ppt_h"/>
                                          </p:val>
                                        </p:tav>
                                      </p:tavLst>
                                    </p:anim>
                                    <p:animEffect transition="in" filter="fade">
                                      <p:cBhvr>
                                        <p:cTn id="38" dur="1500"/>
                                        <p:tgtEl>
                                          <p:spTgt spid="26"/>
                                        </p:tgtEl>
                                      </p:cBhvr>
                                    </p:animEffect>
                                  </p:childTnLst>
                                </p:cTn>
                              </p:par>
                              <p:par>
                                <p:cTn id="39" presetID="35" presetClass="path" presetSubtype="0" accel="50000" decel="50000" fill="hold" grpId="1" nodeType="withEffect">
                                  <p:stCondLst>
                                    <p:cond delay="0"/>
                                  </p:stCondLst>
                                  <p:childTnLst>
                                    <p:animMotion origin="layout" path="M -0.31419 1.11111E-6 L -2.70833E-6 1.11111E-6 " pathEditMode="relative" rAng="0" ptsTypes="AA">
                                      <p:cBhvr>
                                        <p:cTn id="40" dur="1500" fill="hold"/>
                                        <p:tgtEl>
                                          <p:spTgt spid="26"/>
                                        </p:tgtEl>
                                        <p:attrNameLst>
                                          <p:attrName>ppt_x</p:attrName>
                                          <p:attrName>ppt_y</p:attrName>
                                        </p:attrNameLst>
                                      </p:cBhvr>
                                      <p:rCtr x="15703" y="0"/>
                                    </p:animMotion>
                                  </p:childTnLst>
                                </p:cTn>
                              </p:par>
                              <p:par>
                                <p:cTn id="41" presetID="10" presetClass="entr" presetSubtype="0" fill="hold" nodeType="withEffect">
                                  <p:stCondLst>
                                    <p:cond delay="175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1000"/>
                                        <p:tgtEl>
                                          <p:spTgt spid="21"/>
                                        </p:tgtEl>
                                      </p:cBhvr>
                                    </p:animEffect>
                                  </p:childTnLst>
                                </p:cTn>
                              </p:par>
                              <p:par>
                                <p:cTn id="44" presetID="64" presetClass="path" presetSubtype="0" accel="29000" decel="71000" fill="hold" nodeType="withEffect">
                                  <p:stCondLst>
                                    <p:cond delay="1750"/>
                                  </p:stCondLst>
                                  <p:childTnLst>
                                    <p:animMotion origin="layout" path="M 4.58333E-6 0.60046 L 4.58333E-6 2.59259E-6 " pathEditMode="relative" rAng="0" ptsTypes="AA">
                                      <p:cBhvr>
                                        <p:cTn id="45" dur="2000" fill="hold"/>
                                        <p:tgtEl>
                                          <p:spTgt spid="21"/>
                                        </p:tgtEl>
                                        <p:attrNameLst>
                                          <p:attrName>ppt_x</p:attrName>
                                          <p:attrName>ppt_y</p:attrName>
                                        </p:attrNameLst>
                                      </p:cBhvr>
                                      <p:rCtr x="0" y="-30023"/>
                                    </p:animMotion>
                                  </p:childTnLst>
                                </p:cTn>
                              </p:par>
                              <p:par>
                                <p:cTn id="46" presetID="22" presetClass="entr" presetSubtype="4" fill="hold" nodeType="withEffect">
                                  <p:stCondLst>
                                    <p:cond delay="1750"/>
                                  </p:stCondLst>
                                  <p:childTnLst>
                                    <p:set>
                                      <p:cBhvr>
                                        <p:cTn id="47" dur="1" fill="hold">
                                          <p:stCondLst>
                                            <p:cond delay="0"/>
                                          </p:stCondLst>
                                        </p:cTn>
                                        <p:tgtEl>
                                          <p:spTgt spid="5"/>
                                        </p:tgtEl>
                                        <p:attrNameLst>
                                          <p:attrName>style.visibility</p:attrName>
                                        </p:attrNameLst>
                                      </p:cBhvr>
                                      <p:to>
                                        <p:strVal val="visible"/>
                                      </p:to>
                                    </p:set>
                                    <p:animEffect transition="in" filter="wipe(down)">
                                      <p:cBhvr>
                                        <p:cTn id="48" dur="2000"/>
                                        <p:tgtEl>
                                          <p:spTgt spid="5"/>
                                        </p:tgtEl>
                                      </p:cBhvr>
                                    </p:animEffect>
                                  </p:childTnLst>
                                </p:cTn>
                              </p:par>
                              <p:par>
                                <p:cTn id="49" presetID="22" presetClass="entr" presetSubtype="4" fill="hold" nodeType="withEffect">
                                  <p:stCondLst>
                                    <p:cond delay="1750"/>
                                  </p:stCondLst>
                                  <p:childTnLst>
                                    <p:set>
                                      <p:cBhvr>
                                        <p:cTn id="50" dur="1" fill="hold">
                                          <p:stCondLst>
                                            <p:cond delay="0"/>
                                          </p:stCondLst>
                                        </p:cTn>
                                        <p:tgtEl>
                                          <p:spTgt spid="7"/>
                                        </p:tgtEl>
                                        <p:attrNameLst>
                                          <p:attrName>style.visibility</p:attrName>
                                        </p:attrNameLst>
                                      </p:cBhvr>
                                      <p:to>
                                        <p:strVal val="visible"/>
                                      </p:to>
                                    </p:set>
                                    <p:animEffect transition="in" filter="wipe(down)">
                                      <p:cBhvr>
                                        <p:cTn id="51" dur="2000"/>
                                        <p:tgtEl>
                                          <p:spTgt spid="7"/>
                                        </p:tgtEl>
                                      </p:cBhvr>
                                    </p:animEffect>
                                  </p:childTnLst>
                                </p:cTn>
                              </p:par>
                              <p:par>
                                <p:cTn id="52" presetID="22" presetClass="entr" presetSubtype="4" fill="hold" nodeType="withEffect">
                                  <p:stCondLst>
                                    <p:cond delay="1750"/>
                                  </p:stCondLst>
                                  <p:childTnLst>
                                    <p:set>
                                      <p:cBhvr>
                                        <p:cTn id="53" dur="1" fill="hold">
                                          <p:stCondLst>
                                            <p:cond delay="0"/>
                                          </p:stCondLst>
                                        </p:cTn>
                                        <p:tgtEl>
                                          <p:spTgt spid="6"/>
                                        </p:tgtEl>
                                        <p:attrNameLst>
                                          <p:attrName>style.visibility</p:attrName>
                                        </p:attrNameLst>
                                      </p:cBhvr>
                                      <p:to>
                                        <p:strVal val="visible"/>
                                      </p:to>
                                    </p:set>
                                    <p:animEffect transition="in" filter="wipe(down)">
                                      <p:cBhvr>
                                        <p:cTn id="54" dur="2000"/>
                                        <p:tgtEl>
                                          <p:spTgt spid="6"/>
                                        </p:tgtEl>
                                      </p:cBhvr>
                                    </p:animEffect>
                                  </p:childTnLst>
                                </p:cTn>
                              </p:par>
                              <p:par>
                                <p:cTn id="55" presetID="10" presetClass="entr" presetSubtype="0" fill="hold" nodeType="withEffect">
                                  <p:stCondLst>
                                    <p:cond delay="175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1000"/>
                                        <p:tgtEl>
                                          <p:spTgt spid="40"/>
                                        </p:tgtEl>
                                      </p:cBhvr>
                                    </p:animEffect>
                                  </p:childTnLst>
                                </p:cTn>
                              </p:par>
                              <p:par>
                                <p:cTn id="58" presetID="64" presetClass="path" presetSubtype="0" accel="29000" decel="71000" fill="hold" nodeType="withEffect">
                                  <p:stCondLst>
                                    <p:cond delay="1750"/>
                                  </p:stCondLst>
                                  <p:childTnLst>
                                    <p:animMotion origin="layout" path="M 4.58333E-6 0.60046 L 4.58333E-6 2.59259E-6 " pathEditMode="relative" rAng="0" ptsTypes="AA">
                                      <p:cBhvr>
                                        <p:cTn id="59" dur="2000" fill="hold"/>
                                        <p:tgtEl>
                                          <p:spTgt spid="40"/>
                                        </p:tgtEl>
                                        <p:attrNameLst>
                                          <p:attrName>ppt_x</p:attrName>
                                          <p:attrName>ppt_y</p:attrName>
                                        </p:attrNameLst>
                                      </p:cBhvr>
                                      <p:rCtr x="0" y="-30023"/>
                                    </p:animMotion>
                                  </p:childTnLst>
                                </p:cTn>
                              </p:par>
                              <p:par>
                                <p:cTn id="60" presetID="10" presetClass="entr" presetSubtype="0" fill="hold" nodeType="withEffect">
                                  <p:stCondLst>
                                    <p:cond delay="1750"/>
                                  </p:stCondLst>
                                  <p:childTnLst>
                                    <p:set>
                                      <p:cBhvr>
                                        <p:cTn id="61" dur="1" fill="hold">
                                          <p:stCondLst>
                                            <p:cond delay="0"/>
                                          </p:stCondLst>
                                        </p:cTn>
                                        <p:tgtEl>
                                          <p:spTgt spid="30"/>
                                        </p:tgtEl>
                                        <p:attrNameLst>
                                          <p:attrName>style.visibility</p:attrName>
                                        </p:attrNameLst>
                                      </p:cBhvr>
                                      <p:to>
                                        <p:strVal val="visible"/>
                                      </p:to>
                                    </p:set>
                                    <p:animEffect transition="in" filter="fade">
                                      <p:cBhvr>
                                        <p:cTn id="62" dur="1000"/>
                                        <p:tgtEl>
                                          <p:spTgt spid="30"/>
                                        </p:tgtEl>
                                      </p:cBhvr>
                                    </p:animEffect>
                                  </p:childTnLst>
                                </p:cTn>
                              </p:par>
                              <p:par>
                                <p:cTn id="63" presetID="64" presetClass="path" presetSubtype="0" accel="29000" decel="71000" fill="hold" nodeType="withEffect">
                                  <p:stCondLst>
                                    <p:cond delay="1750"/>
                                  </p:stCondLst>
                                  <p:childTnLst>
                                    <p:animMotion origin="layout" path="M 4.58333E-6 0.60046 L 4.58333E-6 2.59259E-6 " pathEditMode="relative" rAng="0" ptsTypes="AA">
                                      <p:cBhvr>
                                        <p:cTn id="64" dur="2000" fill="hold"/>
                                        <p:tgtEl>
                                          <p:spTgt spid="30"/>
                                        </p:tgtEl>
                                        <p:attrNameLst>
                                          <p:attrName>ppt_x</p:attrName>
                                          <p:attrName>ppt_y</p:attrName>
                                        </p:attrNameLst>
                                      </p:cBhvr>
                                      <p:rCtr x="0" y="-30023"/>
                                    </p:animMotion>
                                  </p:childTnLst>
                                </p:cTn>
                              </p:par>
                              <p:par>
                                <p:cTn id="65" presetID="10" presetClass="entr" presetSubtype="0" fill="hold" grpId="0" nodeType="withEffect">
                                  <p:stCondLst>
                                    <p:cond delay="350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1000"/>
                                        <p:tgtEl>
                                          <p:spTgt spid="46"/>
                                        </p:tgtEl>
                                      </p:cBhvr>
                                    </p:animEffect>
                                  </p:childTnLst>
                                </p:cTn>
                              </p:par>
                              <p:par>
                                <p:cTn id="68" presetID="22" presetClass="entr" presetSubtype="1" fill="hold" nodeType="withEffect">
                                  <p:stCondLst>
                                    <p:cond delay="3500"/>
                                  </p:stCondLst>
                                  <p:childTnLst>
                                    <p:set>
                                      <p:cBhvr>
                                        <p:cTn id="69" dur="1" fill="hold">
                                          <p:stCondLst>
                                            <p:cond delay="0"/>
                                          </p:stCondLst>
                                        </p:cTn>
                                        <p:tgtEl>
                                          <p:spTgt spid="22"/>
                                        </p:tgtEl>
                                        <p:attrNameLst>
                                          <p:attrName>style.visibility</p:attrName>
                                        </p:attrNameLst>
                                      </p:cBhvr>
                                      <p:to>
                                        <p:strVal val="visible"/>
                                      </p:to>
                                    </p:set>
                                    <p:animEffect transition="in" filter="wipe(up)">
                                      <p:cBhvr>
                                        <p:cTn id="70" dur="1000"/>
                                        <p:tgtEl>
                                          <p:spTgt spid="22"/>
                                        </p:tgtEl>
                                      </p:cBhvr>
                                    </p:animEffect>
                                  </p:childTnLst>
                                </p:cTn>
                              </p:par>
                              <p:par>
                                <p:cTn id="71" presetID="22" presetClass="entr" presetSubtype="1" fill="hold" nodeType="withEffect">
                                  <p:stCondLst>
                                    <p:cond delay="3500"/>
                                  </p:stCondLst>
                                  <p:childTnLst>
                                    <p:set>
                                      <p:cBhvr>
                                        <p:cTn id="72" dur="1" fill="hold">
                                          <p:stCondLst>
                                            <p:cond delay="0"/>
                                          </p:stCondLst>
                                        </p:cTn>
                                        <p:tgtEl>
                                          <p:spTgt spid="44"/>
                                        </p:tgtEl>
                                        <p:attrNameLst>
                                          <p:attrName>style.visibility</p:attrName>
                                        </p:attrNameLst>
                                      </p:cBhvr>
                                      <p:to>
                                        <p:strVal val="visible"/>
                                      </p:to>
                                    </p:set>
                                    <p:animEffect transition="in" filter="wipe(up)">
                                      <p:cBhvr>
                                        <p:cTn id="73" dur="1000"/>
                                        <p:tgtEl>
                                          <p:spTgt spid="44"/>
                                        </p:tgtEl>
                                      </p:cBhvr>
                                    </p:animEffect>
                                  </p:childTnLst>
                                </p:cTn>
                              </p:par>
                              <p:par>
                                <p:cTn id="74" presetID="22" presetClass="entr" presetSubtype="1" fill="hold" nodeType="withEffect">
                                  <p:stCondLst>
                                    <p:cond delay="3500"/>
                                  </p:stCondLst>
                                  <p:childTnLst>
                                    <p:set>
                                      <p:cBhvr>
                                        <p:cTn id="75" dur="1" fill="hold">
                                          <p:stCondLst>
                                            <p:cond delay="0"/>
                                          </p:stCondLst>
                                        </p:cTn>
                                        <p:tgtEl>
                                          <p:spTgt spid="34"/>
                                        </p:tgtEl>
                                        <p:attrNameLst>
                                          <p:attrName>style.visibility</p:attrName>
                                        </p:attrNameLst>
                                      </p:cBhvr>
                                      <p:to>
                                        <p:strVal val="visible"/>
                                      </p:to>
                                    </p:set>
                                    <p:animEffect transition="in" filter="wipe(up)">
                                      <p:cBhvr>
                                        <p:cTn id="76"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24" grpId="0"/>
      <p:bldP spid="47" grpId="0"/>
      <p:bldP spid="48" grpId="0"/>
      <p:bldP spid="49" grpId="0"/>
      <p:bldP spid="46" grpId="0" animBg="1"/>
      <p:bldP spid="3" grpId="0" animBg="1"/>
      <p:bldP spid="3" grpId="1" animBg="1"/>
      <p:bldP spid="26" grpId="0" animBg="1"/>
      <p:bldP spid="26" grpId="1" animBg="1"/>
      <p:bldP spid="3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val 35">
            <a:extLst>
              <a:ext uri="{FF2B5EF4-FFF2-40B4-BE49-F238E27FC236}">
                <a16:creationId xmlns:a16="http://schemas.microsoft.com/office/drawing/2014/main" id="{C904D029-C3BC-444F-BFF6-600CD43136E4}"/>
              </a:ext>
            </a:extLst>
          </p:cNvPr>
          <p:cNvSpPr/>
          <p:nvPr/>
        </p:nvSpPr>
        <p:spPr>
          <a:xfrm>
            <a:off x="1676400" y="-2686050"/>
            <a:ext cx="12230100" cy="12230100"/>
          </a:xfrm>
          <a:prstGeom prst="ellipse">
            <a:avLst/>
          </a:prstGeom>
          <a:noFill/>
          <a:ln w="635000">
            <a:solidFill>
              <a:schemeClr val="bg1">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08C3A3CB-A66D-4DF0-9BD9-BDA1CD8E7C58}"/>
              </a:ext>
            </a:extLst>
          </p:cNvPr>
          <p:cNvSpPr/>
          <p:nvPr/>
        </p:nvSpPr>
        <p:spPr>
          <a:xfrm>
            <a:off x="3025117" y="-1337333"/>
            <a:ext cx="9532666" cy="95326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Top Corners Rounded 29">
            <a:extLst>
              <a:ext uri="{FF2B5EF4-FFF2-40B4-BE49-F238E27FC236}">
                <a16:creationId xmlns:a16="http://schemas.microsoft.com/office/drawing/2014/main" id="{E84C23E2-1EF2-4279-A3A2-51A5586ADB21}"/>
              </a:ext>
            </a:extLst>
          </p:cNvPr>
          <p:cNvSpPr/>
          <p:nvPr/>
        </p:nvSpPr>
        <p:spPr>
          <a:xfrm rot="16200000">
            <a:off x="4352763" y="3235460"/>
            <a:ext cx="4665200" cy="1102519"/>
          </a:xfrm>
          <a:prstGeom prst="round2Same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Top Corners Rounded 32">
            <a:extLst>
              <a:ext uri="{FF2B5EF4-FFF2-40B4-BE49-F238E27FC236}">
                <a16:creationId xmlns:a16="http://schemas.microsoft.com/office/drawing/2014/main" id="{2A529B34-6DDB-4026-A83C-EB61A871D166}"/>
              </a:ext>
            </a:extLst>
          </p:cNvPr>
          <p:cNvSpPr/>
          <p:nvPr/>
        </p:nvSpPr>
        <p:spPr>
          <a:xfrm rot="5400000" flipH="1">
            <a:off x="6561914" y="3235461"/>
            <a:ext cx="4665200" cy="1102519"/>
          </a:xfrm>
          <a:prstGeom prst="round2Same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326A0D2-CC32-4669-ADA0-A6A3B65ACF18}"/>
              </a:ext>
            </a:extLst>
          </p:cNvPr>
          <p:cNvSpPr/>
          <p:nvPr/>
        </p:nvSpPr>
        <p:spPr>
          <a:xfrm flipH="1">
            <a:off x="7240734" y="1454120"/>
            <a:ext cx="1098408" cy="466520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224B82A-FCA2-44B0-A553-5BFB8AFB0D6E}"/>
              </a:ext>
            </a:extLst>
          </p:cNvPr>
          <p:cNvSpPr txBox="1"/>
          <p:nvPr/>
        </p:nvSpPr>
        <p:spPr>
          <a:xfrm>
            <a:off x="4962841" y="785934"/>
            <a:ext cx="837088" cy="232681"/>
          </a:xfrm>
          <a:prstGeom prst="rect">
            <a:avLst/>
          </a:prstGeom>
          <a:noFill/>
        </p:spPr>
        <p:txBody>
          <a:bodyPr wrap="none" rtlCol="0" anchor="ctr" anchorCtr="0">
            <a:spAutoFit/>
          </a:bodyPr>
          <a:lstStyle/>
          <a:p>
            <a:pPr algn="ctr"/>
            <a:r>
              <a:rPr lang="en-US" sz="1400" dirty="0">
                <a:latin typeface="Montserrat" panose="00000500000000000000" pitchFamily="50" charset="0"/>
              </a:rPr>
              <a:t>August</a:t>
            </a:r>
          </a:p>
        </p:txBody>
      </p:sp>
      <p:sp>
        <p:nvSpPr>
          <p:cNvPr id="17" name="TextBox 16">
            <a:extLst>
              <a:ext uri="{FF2B5EF4-FFF2-40B4-BE49-F238E27FC236}">
                <a16:creationId xmlns:a16="http://schemas.microsoft.com/office/drawing/2014/main" id="{965B2417-5163-40DB-945A-79CB4BBDF7DB}"/>
              </a:ext>
            </a:extLst>
          </p:cNvPr>
          <p:cNvSpPr txBox="1"/>
          <p:nvPr/>
        </p:nvSpPr>
        <p:spPr>
          <a:xfrm>
            <a:off x="5961695" y="785934"/>
            <a:ext cx="1200969" cy="232681"/>
          </a:xfrm>
          <a:prstGeom prst="rect">
            <a:avLst/>
          </a:prstGeom>
          <a:noFill/>
        </p:spPr>
        <p:txBody>
          <a:bodyPr wrap="none" rtlCol="0" anchor="ctr" anchorCtr="0">
            <a:spAutoFit/>
          </a:bodyPr>
          <a:lstStyle/>
          <a:p>
            <a:pPr algn="ctr"/>
            <a:r>
              <a:rPr lang="en-US" sz="1400" dirty="0">
                <a:latin typeface="Montserrat" panose="00000500000000000000" pitchFamily="50" charset="0"/>
              </a:rPr>
              <a:t>September</a:t>
            </a:r>
          </a:p>
        </p:txBody>
      </p:sp>
      <p:sp>
        <p:nvSpPr>
          <p:cNvPr id="23" name="TextBox 22">
            <a:extLst>
              <a:ext uri="{FF2B5EF4-FFF2-40B4-BE49-F238E27FC236}">
                <a16:creationId xmlns:a16="http://schemas.microsoft.com/office/drawing/2014/main" id="{E355DDAC-5C1D-45F1-97ED-FAB2D1D79B72}"/>
              </a:ext>
            </a:extLst>
          </p:cNvPr>
          <p:cNvSpPr txBox="1"/>
          <p:nvPr/>
        </p:nvSpPr>
        <p:spPr>
          <a:xfrm>
            <a:off x="7252344" y="738679"/>
            <a:ext cx="1078209" cy="327192"/>
          </a:xfrm>
          <a:prstGeom prst="roundRect">
            <a:avLst>
              <a:gd name="adj" fmla="val 50000"/>
            </a:avLst>
          </a:prstGeom>
          <a:solidFill>
            <a:schemeClr val="accent1"/>
          </a:solidFill>
        </p:spPr>
        <p:txBody>
          <a:bodyPr wrap="square" rtlCol="0" anchor="ctr" anchorCtr="0">
            <a:spAutoFit/>
          </a:bodyPr>
          <a:lstStyle/>
          <a:p>
            <a:pPr algn="ctr"/>
            <a:r>
              <a:rPr lang="en-US" sz="1400" b="1" dirty="0">
                <a:solidFill>
                  <a:schemeClr val="bg1"/>
                </a:solidFill>
                <a:latin typeface="Montserrat" panose="00000500000000000000" pitchFamily="50" charset="0"/>
              </a:rPr>
              <a:t>October</a:t>
            </a:r>
          </a:p>
        </p:txBody>
      </p:sp>
      <p:sp>
        <p:nvSpPr>
          <p:cNvPr id="24" name="TextBox 23">
            <a:extLst>
              <a:ext uri="{FF2B5EF4-FFF2-40B4-BE49-F238E27FC236}">
                <a16:creationId xmlns:a16="http://schemas.microsoft.com/office/drawing/2014/main" id="{67B9E5D7-9B92-47D8-B1C7-879D21994D92}"/>
              </a:ext>
            </a:extLst>
          </p:cNvPr>
          <p:cNvSpPr txBox="1"/>
          <p:nvPr/>
        </p:nvSpPr>
        <p:spPr>
          <a:xfrm>
            <a:off x="8417524" y="785934"/>
            <a:ext cx="1143263" cy="232681"/>
          </a:xfrm>
          <a:prstGeom prst="rect">
            <a:avLst/>
          </a:prstGeom>
          <a:noFill/>
        </p:spPr>
        <p:txBody>
          <a:bodyPr wrap="none" rtlCol="0" anchor="ctr" anchorCtr="0">
            <a:spAutoFit/>
          </a:bodyPr>
          <a:lstStyle/>
          <a:p>
            <a:pPr algn="ctr"/>
            <a:r>
              <a:rPr lang="en-US" sz="1400" dirty="0">
                <a:latin typeface="Montserrat" panose="00000500000000000000" pitchFamily="50" charset="0"/>
              </a:rPr>
              <a:t>November</a:t>
            </a:r>
          </a:p>
        </p:txBody>
      </p:sp>
      <p:sp>
        <p:nvSpPr>
          <p:cNvPr id="25" name="TextBox 24">
            <a:extLst>
              <a:ext uri="{FF2B5EF4-FFF2-40B4-BE49-F238E27FC236}">
                <a16:creationId xmlns:a16="http://schemas.microsoft.com/office/drawing/2014/main" id="{7425AF56-58A6-487D-A9BF-6B7C05740B8F}"/>
              </a:ext>
            </a:extLst>
          </p:cNvPr>
          <p:cNvSpPr txBox="1"/>
          <p:nvPr/>
        </p:nvSpPr>
        <p:spPr>
          <a:xfrm>
            <a:off x="9734253" y="785934"/>
            <a:ext cx="1146468" cy="232681"/>
          </a:xfrm>
          <a:prstGeom prst="rect">
            <a:avLst/>
          </a:prstGeom>
          <a:noFill/>
        </p:spPr>
        <p:txBody>
          <a:bodyPr wrap="none" rtlCol="0" anchor="ctr" anchorCtr="0">
            <a:spAutoFit/>
          </a:bodyPr>
          <a:lstStyle/>
          <a:p>
            <a:pPr algn="ctr"/>
            <a:r>
              <a:rPr lang="en-US" sz="1400" dirty="0">
                <a:latin typeface="Montserrat" panose="00000500000000000000" pitchFamily="50" charset="0"/>
              </a:rPr>
              <a:t>December</a:t>
            </a:r>
          </a:p>
        </p:txBody>
      </p:sp>
      <p:sp>
        <p:nvSpPr>
          <p:cNvPr id="27" name="Rectangle 26">
            <a:extLst>
              <a:ext uri="{FF2B5EF4-FFF2-40B4-BE49-F238E27FC236}">
                <a16:creationId xmlns:a16="http://schemas.microsoft.com/office/drawing/2014/main" id="{83D70DF4-AFF9-4CF8-9F66-7BD0E8F79FB9}"/>
              </a:ext>
            </a:extLst>
          </p:cNvPr>
          <p:cNvSpPr/>
          <p:nvPr/>
        </p:nvSpPr>
        <p:spPr>
          <a:xfrm>
            <a:off x="8330554" y="763181"/>
            <a:ext cx="2787027" cy="278187"/>
          </a:xfrm>
          <a:prstGeom prst="rect">
            <a:avLst/>
          </a:prstGeom>
          <a:gradFill>
            <a:gsLst>
              <a:gs pos="0">
                <a:schemeClr val="bg1">
                  <a:alpha val="75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1400"/>
          </a:p>
        </p:txBody>
      </p:sp>
      <p:sp>
        <p:nvSpPr>
          <p:cNvPr id="29" name="Rectangle 28">
            <a:extLst>
              <a:ext uri="{FF2B5EF4-FFF2-40B4-BE49-F238E27FC236}">
                <a16:creationId xmlns:a16="http://schemas.microsoft.com/office/drawing/2014/main" id="{76B6F3D0-F775-41BD-B6D8-F3DDBFE30288}"/>
              </a:ext>
            </a:extLst>
          </p:cNvPr>
          <p:cNvSpPr/>
          <p:nvPr/>
        </p:nvSpPr>
        <p:spPr>
          <a:xfrm>
            <a:off x="4465321" y="763181"/>
            <a:ext cx="2787027" cy="278187"/>
          </a:xfrm>
          <a:prstGeom prst="rect">
            <a:avLst/>
          </a:prstGeom>
          <a:gradFill>
            <a:gsLst>
              <a:gs pos="0">
                <a:schemeClr val="bg1">
                  <a:alpha val="7500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1400"/>
          </a:p>
        </p:txBody>
      </p:sp>
      <p:graphicFrame>
        <p:nvGraphicFramePr>
          <p:cNvPr id="31" name="Table 30">
            <a:extLst>
              <a:ext uri="{FF2B5EF4-FFF2-40B4-BE49-F238E27FC236}">
                <a16:creationId xmlns:a16="http://schemas.microsoft.com/office/drawing/2014/main" id="{245A900D-B228-4732-8024-CCDE71A51804}"/>
              </a:ext>
            </a:extLst>
          </p:cNvPr>
          <p:cNvGraphicFramePr>
            <a:graphicFrameLocks noGrp="1"/>
          </p:cNvGraphicFramePr>
          <p:nvPr>
            <p:extLst>
              <p:ext uri="{D42A27DB-BD31-4B8C-83A1-F6EECF244321}">
                <p14:modId xmlns:p14="http://schemas.microsoft.com/office/powerpoint/2010/main" val="1871407289"/>
              </p:ext>
            </p:extLst>
          </p:nvPr>
        </p:nvGraphicFramePr>
        <p:xfrm>
          <a:off x="4159759" y="1454122"/>
          <a:ext cx="7263383" cy="4665200"/>
        </p:xfrm>
        <a:graphic>
          <a:graphicData uri="http://schemas.openxmlformats.org/drawingml/2006/table">
            <a:tbl>
              <a:tblPr/>
              <a:tblGrid>
                <a:gridCol w="1972424">
                  <a:extLst>
                    <a:ext uri="{9D8B030D-6E8A-4147-A177-3AD203B41FA5}">
                      <a16:colId xmlns:a16="http://schemas.microsoft.com/office/drawing/2014/main" val="407341195"/>
                    </a:ext>
                  </a:extLst>
                </a:gridCol>
                <a:gridCol w="1105285">
                  <a:extLst>
                    <a:ext uri="{9D8B030D-6E8A-4147-A177-3AD203B41FA5}">
                      <a16:colId xmlns:a16="http://schemas.microsoft.com/office/drawing/2014/main" val="1216877061"/>
                    </a:ext>
                  </a:extLst>
                </a:gridCol>
                <a:gridCol w="1105285">
                  <a:extLst>
                    <a:ext uri="{9D8B030D-6E8A-4147-A177-3AD203B41FA5}">
                      <a16:colId xmlns:a16="http://schemas.microsoft.com/office/drawing/2014/main" val="1729453821"/>
                    </a:ext>
                  </a:extLst>
                </a:gridCol>
                <a:gridCol w="1105285">
                  <a:extLst>
                    <a:ext uri="{9D8B030D-6E8A-4147-A177-3AD203B41FA5}">
                      <a16:colId xmlns:a16="http://schemas.microsoft.com/office/drawing/2014/main" val="3801636961"/>
                    </a:ext>
                  </a:extLst>
                </a:gridCol>
                <a:gridCol w="1975104">
                  <a:extLst>
                    <a:ext uri="{9D8B030D-6E8A-4147-A177-3AD203B41FA5}">
                      <a16:colId xmlns:a16="http://schemas.microsoft.com/office/drawing/2014/main" val="1550659540"/>
                    </a:ext>
                  </a:extLst>
                </a:gridCol>
              </a:tblGrid>
              <a:tr h="466520">
                <a:tc>
                  <a:txBody>
                    <a:bodyPr/>
                    <a:lstStyle/>
                    <a:p>
                      <a:pPr fontAlgn="t"/>
                      <a:endParaRPr lang="en-US" sz="1000" dirty="0">
                        <a:effectLst/>
                        <a:latin typeface="Montserrat" panose="00000500000000000000" pitchFamily="50" charset="0"/>
                      </a:endParaRPr>
                    </a:p>
                  </a:txBody>
                  <a:tcPr marL="182880" marR="71896" marT="35948" marB="35948"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1" dirty="0">
                          <a:effectLst/>
                          <a:latin typeface="Montserrat" panose="00000500000000000000" pitchFamily="50" charset="0"/>
                        </a:rPr>
                        <a:t>Budget</a:t>
                      </a:r>
                    </a:p>
                  </a:txBody>
                  <a:tcPr marL="71896" marR="71896" marT="35948" marB="35948"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1" dirty="0">
                          <a:effectLst/>
                          <a:latin typeface="Montserrat" panose="00000500000000000000" pitchFamily="50" charset="0"/>
                        </a:rPr>
                        <a:t>Actual</a:t>
                      </a:r>
                    </a:p>
                  </a:txBody>
                  <a:tcPr marL="71896" marR="71896" marT="35948" marB="3594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1" dirty="0">
                          <a:effectLst/>
                          <a:latin typeface="Montserrat" panose="00000500000000000000" pitchFamily="50" charset="0"/>
                        </a:rPr>
                        <a:t>Difference</a:t>
                      </a:r>
                    </a:p>
                  </a:txBody>
                  <a:tcPr marL="71896" marR="71896" marT="35948" marB="35948"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US" sz="1000" dirty="0">
                        <a:effectLst/>
                        <a:latin typeface="Montserrat" panose="00000500000000000000" pitchFamily="50" charset="0"/>
                      </a:endParaRPr>
                    </a:p>
                  </a:txBody>
                  <a:tcPr marL="71896" marR="71896" marT="35948" marB="35948"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6216263"/>
                  </a:ext>
                </a:extLst>
              </a:tr>
              <a:tr h="466520">
                <a:tc>
                  <a:txBody>
                    <a:bodyPr/>
                    <a:lstStyle/>
                    <a:p>
                      <a:pPr algn="r" fontAlgn="t"/>
                      <a:r>
                        <a:rPr lang="en-US" sz="1000" dirty="0">
                          <a:effectLst/>
                          <a:latin typeface="Montserrat" panose="00000500000000000000" pitchFamily="50" charset="0"/>
                        </a:rPr>
                        <a:t>Social media marketing</a:t>
                      </a:r>
                    </a:p>
                  </a:txBody>
                  <a:tcPr marR="182880" marT="35948" marB="35948"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$10,000</a:t>
                      </a:r>
                    </a:p>
                  </a:txBody>
                  <a:tcPr marL="71896" marR="71896" marT="0" marB="35948"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$8,000</a:t>
                      </a:r>
                    </a:p>
                  </a:txBody>
                  <a:tcPr marL="71896" marR="71896" marT="0" marB="3594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$2,000</a:t>
                      </a:r>
                    </a:p>
                  </a:txBody>
                  <a:tcPr marL="71896" marR="71896" marT="0" marB="35948"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000" dirty="0">
                          <a:effectLst/>
                          <a:latin typeface="Montserrat" panose="00000500000000000000" pitchFamily="50" charset="0"/>
                        </a:rPr>
                        <a:t>Write your Note here</a:t>
                      </a:r>
                    </a:p>
                  </a:txBody>
                  <a:tcPr marL="182880" marT="35948" marB="35948"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2635138"/>
                  </a:ext>
                </a:extLst>
              </a:tr>
              <a:tr h="466520">
                <a:tc>
                  <a:txBody>
                    <a:bodyPr/>
                    <a:lstStyle/>
                    <a:p>
                      <a:pPr algn="r" fontAlgn="t"/>
                      <a:r>
                        <a:rPr lang="en-US" sz="1000" dirty="0">
                          <a:effectLst/>
                          <a:latin typeface="Montserrat" panose="00000500000000000000" pitchFamily="50" charset="0"/>
                        </a:rPr>
                        <a:t>Content marketing</a:t>
                      </a:r>
                    </a:p>
                  </a:txBody>
                  <a:tcPr marR="182880" marT="35948" marB="35948"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$10,000</a:t>
                      </a:r>
                    </a:p>
                  </a:txBody>
                  <a:tcPr marL="71896" marR="71896" marT="0" marB="35948"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$8,000</a:t>
                      </a:r>
                    </a:p>
                  </a:txBody>
                  <a:tcPr marL="71896" marR="71896" marT="0" marB="3594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$2,000</a:t>
                      </a:r>
                    </a:p>
                  </a:txBody>
                  <a:tcPr marL="71896" marR="71896" marT="0" marB="35948"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000" dirty="0">
                          <a:effectLst/>
                          <a:latin typeface="Montserrat" panose="00000500000000000000" pitchFamily="50" charset="0"/>
                        </a:rPr>
                        <a:t>Write your Note here</a:t>
                      </a:r>
                    </a:p>
                  </a:txBody>
                  <a:tcPr marL="182880" marT="35948" marB="35948"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7844471"/>
                  </a:ext>
                </a:extLst>
              </a:tr>
              <a:tr h="466520">
                <a:tc>
                  <a:txBody>
                    <a:bodyPr/>
                    <a:lstStyle/>
                    <a:p>
                      <a:pPr algn="r" fontAlgn="t"/>
                      <a:r>
                        <a:rPr lang="en-US" sz="1000" dirty="0">
                          <a:effectLst/>
                          <a:latin typeface="Montserrat" panose="00000500000000000000" pitchFamily="50" charset="0"/>
                        </a:rPr>
                        <a:t>Personalization</a:t>
                      </a:r>
                    </a:p>
                  </a:txBody>
                  <a:tcPr marR="182880" marT="35948" marB="35948"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$10,000</a:t>
                      </a:r>
                    </a:p>
                  </a:txBody>
                  <a:tcPr marL="71896" marR="71896" marT="0" marB="35948"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$8,000</a:t>
                      </a:r>
                    </a:p>
                  </a:txBody>
                  <a:tcPr marL="71896" marR="71896" marT="0" marB="3594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$2,000</a:t>
                      </a:r>
                    </a:p>
                  </a:txBody>
                  <a:tcPr marL="71896" marR="71896" marT="0" marB="35948"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000" dirty="0">
                          <a:effectLst/>
                          <a:latin typeface="Montserrat" panose="00000500000000000000" pitchFamily="50" charset="0"/>
                        </a:rPr>
                        <a:t>Write your Note here</a:t>
                      </a:r>
                    </a:p>
                  </a:txBody>
                  <a:tcPr marL="182880" marT="35948" marB="35948"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6318959"/>
                  </a:ext>
                </a:extLst>
              </a:tr>
              <a:tr h="466520">
                <a:tc>
                  <a:txBody>
                    <a:bodyPr/>
                    <a:lstStyle/>
                    <a:p>
                      <a:pPr algn="r" fontAlgn="t"/>
                      <a:r>
                        <a:rPr lang="en-US" sz="1000" dirty="0">
                          <a:effectLst/>
                          <a:latin typeface="Montserrat" panose="00000500000000000000" pitchFamily="50" charset="0"/>
                        </a:rPr>
                        <a:t>Video advertising</a:t>
                      </a:r>
                    </a:p>
                  </a:txBody>
                  <a:tcPr marR="182880" marT="35948" marB="35948"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$10,000</a:t>
                      </a:r>
                    </a:p>
                  </a:txBody>
                  <a:tcPr marL="71896" marR="71896" marT="0" marB="35948"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$8,000</a:t>
                      </a:r>
                    </a:p>
                  </a:txBody>
                  <a:tcPr marL="71896" marR="71896" marT="0" marB="3594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$2,000</a:t>
                      </a:r>
                    </a:p>
                  </a:txBody>
                  <a:tcPr marL="71896" marR="71896" marT="0" marB="35948"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000" dirty="0">
                          <a:effectLst/>
                          <a:latin typeface="Montserrat" panose="00000500000000000000" pitchFamily="50" charset="0"/>
                        </a:rPr>
                        <a:t>Write your Note here</a:t>
                      </a:r>
                    </a:p>
                  </a:txBody>
                  <a:tcPr marL="182880" marT="35948" marB="35948"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5681988"/>
                  </a:ext>
                </a:extLst>
              </a:tr>
              <a:tr h="466520">
                <a:tc>
                  <a:txBody>
                    <a:bodyPr/>
                    <a:lstStyle/>
                    <a:p>
                      <a:pPr algn="r" fontAlgn="t"/>
                      <a:r>
                        <a:rPr lang="en-US" sz="1000" dirty="0">
                          <a:effectLst/>
                          <a:latin typeface="Montserrat" panose="00000500000000000000" pitchFamily="50" charset="0"/>
                        </a:rPr>
                        <a:t>Lead generation</a:t>
                      </a:r>
                    </a:p>
                  </a:txBody>
                  <a:tcPr marR="182880" marT="35948" marB="35948"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$10,000</a:t>
                      </a:r>
                    </a:p>
                  </a:txBody>
                  <a:tcPr marL="71896" marR="71896" marT="0" marB="35948"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$8,000</a:t>
                      </a:r>
                    </a:p>
                  </a:txBody>
                  <a:tcPr marL="71896" marR="71896" marT="0" marB="3594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$2,000</a:t>
                      </a:r>
                    </a:p>
                  </a:txBody>
                  <a:tcPr marL="71896" marR="71896" marT="0" marB="35948"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000" dirty="0">
                          <a:effectLst/>
                          <a:latin typeface="Montserrat" panose="00000500000000000000" pitchFamily="50" charset="0"/>
                        </a:rPr>
                        <a:t>Write your Note here</a:t>
                      </a:r>
                    </a:p>
                  </a:txBody>
                  <a:tcPr marL="182880" marT="35948" marB="35948"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7181532"/>
                  </a:ext>
                </a:extLst>
              </a:tr>
              <a:tr h="466520">
                <a:tc>
                  <a:txBody>
                    <a:bodyPr/>
                    <a:lstStyle/>
                    <a:p>
                      <a:pPr algn="r" fontAlgn="t"/>
                      <a:r>
                        <a:rPr lang="en-US" sz="1000" dirty="0">
                          <a:effectLst/>
                          <a:latin typeface="Montserrat" panose="00000500000000000000" pitchFamily="50" charset="0"/>
                        </a:rPr>
                        <a:t>Marketing analytics</a:t>
                      </a:r>
                    </a:p>
                  </a:txBody>
                  <a:tcPr marR="182880" marT="35948" marB="35948"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$10,000</a:t>
                      </a:r>
                    </a:p>
                  </a:txBody>
                  <a:tcPr marL="71896" marR="71896" marT="0" marB="35948"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$8,000</a:t>
                      </a:r>
                    </a:p>
                  </a:txBody>
                  <a:tcPr marL="71896" marR="71896" marT="0" marB="3594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$2,000</a:t>
                      </a:r>
                    </a:p>
                  </a:txBody>
                  <a:tcPr marL="71896" marR="71896" marT="0" marB="35948"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000" dirty="0">
                          <a:effectLst/>
                          <a:latin typeface="Montserrat" panose="00000500000000000000" pitchFamily="50" charset="0"/>
                        </a:rPr>
                        <a:t>Write your Note here</a:t>
                      </a:r>
                    </a:p>
                  </a:txBody>
                  <a:tcPr marL="182880" marT="35948" marB="35948"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545905"/>
                  </a:ext>
                </a:extLst>
              </a:tr>
              <a:tr h="466520">
                <a:tc>
                  <a:txBody>
                    <a:bodyPr/>
                    <a:lstStyle/>
                    <a:p>
                      <a:pPr algn="r" fontAlgn="t"/>
                      <a:r>
                        <a:rPr lang="en-US" sz="1000" dirty="0">
                          <a:effectLst/>
                          <a:latin typeface="Montserrat" panose="00000500000000000000" pitchFamily="50" charset="0"/>
                        </a:rPr>
                        <a:t>Mobile marketing</a:t>
                      </a:r>
                    </a:p>
                  </a:txBody>
                  <a:tcPr marR="182880" marT="35948" marB="35948"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$10,000</a:t>
                      </a:r>
                    </a:p>
                  </a:txBody>
                  <a:tcPr marL="71896" marR="71896" marT="0" marB="35948"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$8,000</a:t>
                      </a:r>
                    </a:p>
                  </a:txBody>
                  <a:tcPr marL="71896" marR="71896" marT="0" marB="3594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$2,000</a:t>
                      </a:r>
                    </a:p>
                  </a:txBody>
                  <a:tcPr marL="71896" marR="71896" marT="0" marB="35948"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000" dirty="0">
                          <a:effectLst/>
                          <a:latin typeface="Montserrat" panose="00000500000000000000" pitchFamily="50" charset="0"/>
                        </a:rPr>
                        <a:t>Write your Note here</a:t>
                      </a:r>
                    </a:p>
                  </a:txBody>
                  <a:tcPr marL="182880" marT="35948" marB="35948"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accent6">
                          <a:lumMod val="75000"/>
                        </a:schemeClr>
                      </a:solidFill>
                      <a:prstDash val="solid"/>
                      <a:round/>
                      <a:headEnd type="none" w="med" len="med"/>
                      <a:tailEnd type="none" w="med" len="med"/>
                    </a:lnT>
                    <a:lnB w="3175"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1177409"/>
                  </a:ext>
                </a:extLst>
              </a:tr>
              <a:tr h="466520">
                <a:tc>
                  <a:txBody>
                    <a:bodyPr/>
                    <a:lstStyle/>
                    <a:p>
                      <a:pPr algn="r" fontAlgn="t"/>
                      <a:r>
                        <a:rPr lang="en-US" sz="1000" dirty="0">
                          <a:effectLst/>
                          <a:latin typeface="Montserrat" panose="00000500000000000000" pitchFamily="50" charset="0"/>
                        </a:rPr>
                        <a:t>Email marketing</a:t>
                      </a:r>
                    </a:p>
                  </a:txBody>
                  <a:tcPr marR="182880" marT="35948" marB="35948"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6">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$10,000</a:t>
                      </a:r>
                    </a:p>
                  </a:txBody>
                  <a:tcPr marL="71896" marR="71896" marT="0" marB="35948"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accent6">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$8,000</a:t>
                      </a:r>
                    </a:p>
                  </a:txBody>
                  <a:tcPr marL="71896" marR="71896" marT="0" marB="3594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accent6">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dirty="0">
                          <a:effectLst/>
                          <a:latin typeface="Montserrat" panose="00000500000000000000" pitchFamily="50" charset="0"/>
                        </a:rPr>
                        <a:t>$2,000</a:t>
                      </a:r>
                    </a:p>
                  </a:txBody>
                  <a:tcPr marL="71896" marR="71896" marT="0" marB="35948"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6">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000" dirty="0">
                          <a:effectLst/>
                          <a:latin typeface="Montserrat" panose="00000500000000000000" pitchFamily="50" charset="0"/>
                        </a:rPr>
                        <a:t>Write your Note here</a:t>
                      </a:r>
                    </a:p>
                  </a:txBody>
                  <a:tcPr marL="182880" marT="35948" marB="35948"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accent6">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1788940"/>
                  </a:ext>
                </a:extLst>
              </a:tr>
              <a:tr h="466520">
                <a:tc>
                  <a:txBody>
                    <a:bodyPr/>
                    <a:lstStyle/>
                    <a:p>
                      <a:pPr algn="r" fontAlgn="t"/>
                      <a:r>
                        <a:rPr lang="en-US" sz="1000" b="1" dirty="0">
                          <a:solidFill>
                            <a:schemeClr val="tx1"/>
                          </a:solidFill>
                          <a:effectLst/>
                          <a:latin typeface="Montserrat" panose="00000500000000000000" pitchFamily="50" charset="0"/>
                        </a:rPr>
                        <a:t>Total:</a:t>
                      </a:r>
                    </a:p>
                  </a:txBody>
                  <a:tcPr marL="182880" marR="182880" marT="35948" marB="35948"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b="1" dirty="0">
                          <a:solidFill>
                            <a:schemeClr val="accent1"/>
                          </a:solidFill>
                          <a:effectLst/>
                          <a:latin typeface="Montserrat" panose="00000500000000000000" pitchFamily="50" charset="0"/>
                        </a:rPr>
                        <a:t>$80,000</a:t>
                      </a:r>
                    </a:p>
                  </a:txBody>
                  <a:tcPr marL="71896" marR="71896" marT="0" marB="35948"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b="1" dirty="0">
                          <a:solidFill>
                            <a:schemeClr val="accent2"/>
                          </a:solidFill>
                          <a:effectLst/>
                          <a:latin typeface="Montserrat" panose="00000500000000000000" pitchFamily="50" charset="0"/>
                        </a:rPr>
                        <a:t>$64,000</a:t>
                      </a:r>
                    </a:p>
                  </a:txBody>
                  <a:tcPr marL="71896" marR="71896" marT="0" marB="3594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lnSpc>
                          <a:spcPts val="1200"/>
                        </a:lnSpc>
                      </a:pPr>
                      <a:r>
                        <a:rPr lang="en-US" sz="900" b="1" dirty="0">
                          <a:solidFill>
                            <a:schemeClr val="accent3"/>
                          </a:solidFill>
                          <a:effectLst/>
                          <a:latin typeface="Montserrat" panose="00000500000000000000" pitchFamily="50" charset="0"/>
                        </a:rPr>
                        <a:t>$16,000</a:t>
                      </a:r>
                    </a:p>
                  </a:txBody>
                  <a:tcPr marL="71896" marR="71896" marT="0" marB="35948"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endParaRPr lang="en-US" sz="1000" dirty="0">
                        <a:effectLst/>
                        <a:latin typeface="Montserrat" panose="00000500000000000000" pitchFamily="50" charset="0"/>
                      </a:endParaRPr>
                    </a:p>
                  </a:txBody>
                  <a:tcPr marL="182880" marR="71896" marT="35948" marB="35948"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6106527"/>
                  </a:ext>
                </a:extLst>
              </a:tr>
            </a:tbl>
          </a:graphicData>
        </a:graphic>
      </p:graphicFrame>
      <p:sp>
        <p:nvSpPr>
          <p:cNvPr id="4" name="TextBox 3">
            <a:extLst>
              <a:ext uri="{FF2B5EF4-FFF2-40B4-BE49-F238E27FC236}">
                <a16:creationId xmlns:a16="http://schemas.microsoft.com/office/drawing/2014/main" id="{6E0FD3B7-EC65-4D17-9D6F-5E1C6C233206}"/>
              </a:ext>
            </a:extLst>
          </p:cNvPr>
          <p:cNvSpPr txBox="1"/>
          <p:nvPr/>
        </p:nvSpPr>
        <p:spPr>
          <a:xfrm>
            <a:off x="510299" y="2921169"/>
            <a:ext cx="2895344" cy="1080424"/>
          </a:xfrm>
          <a:prstGeom prst="rect">
            <a:avLst/>
          </a:prstGeom>
          <a:noFill/>
        </p:spPr>
        <p:txBody>
          <a:bodyPr wrap="none" rtlCol="0">
            <a:spAutoFit/>
          </a:bodyPr>
          <a:lstStyle/>
          <a:p>
            <a:pPr>
              <a:lnSpc>
                <a:spcPts val="4000"/>
              </a:lnSpc>
            </a:pPr>
            <a:r>
              <a:rPr lang="en-US" sz="3000" dirty="0">
                <a:solidFill>
                  <a:schemeClr val="tx2">
                    <a:lumMod val="60000"/>
                    <a:lumOff val="40000"/>
                  </a:schemeClr>
                </a:solidFill>
                <a:latin typeface="Montserrat" panose="00000500000000000000" pitchFamily="50" charset="0"/>
              </a:rPr>
              <a:t>Monthly</a:t>
            </a:r>
          </a:p>
          <a:p>
            <a:pPr>
              <a:lnSpc>
                <a:spcPts val="4000"/>
              </a:lnSpc>
            </a:pPr>
            <a:r>
              <a:rPr lang="en-US" sz="3000" dirty="0">
                <a:solidFill>
                  <a:schemeClr val="tx2">
                    <a:lumMod val="60000"/>
                    <a:lumOff val="40000"/>
                  </a:schemeClr>
                </a:solidFill>
                <a:latin typeface="Montserrat" panose="00000500000000000000" pitchFamily="50" charset="0"/>
              </a:rPr>
              <a:t>Budget Table</a:t>
            </a:r>
          </a:p>
        </p:txBody>
      </p:sp>
    </p:spTree>
    <p:extLst>
      <p:ext uri="{BB962C8B-B14F-4D97-AF65-F5344CB8AC3E}">
        <p14:creationId xmlns:p14="http://schemas.microsoft.com/office/powerpoint/2010/main" val="266339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par>
                                <p:cTn id="8" presetID="6" presetClass="emph" presetSubtype="0" repeatCount="indefinite" accel="47000" decel="48000" autoRev="1" fill="hold" grpId="2" nodeType="withEffect">
                                  <p:stCondLst>
                                    <p:cond delay="0"/>
                                  </p:stCondLst>
                                  <p:childTnLst>
                                    <p:animScale>
                                      <p:cBhvr>
                                        <p:cTn id="9" dur="5000" fill="hold"/>
                                        <p:tgtEl>
                                          <p:spTgt spid="3"/>
                                        </p:tgtEl>
                                      </p:cBhvr>
                                      <p:by x="93000" y="93000"/>
                                    </p:animScale>
                                  </p:childTnLst>
                                </p:cTn>
                              </p:par>
                              <p:par>
                                <p:cTn id="10" presetID="10" presetClass="entr" presetSubtype="0" fill="hold" grpId="0" nodeType="withEffect">
                                  <p:stCondLst>
                                    <p:cond delay="100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1500"/>
                                        <p:tgtEl>
                                          <p:spTgt spid="36"/>
                                        </p:tgtEl>
                                      </p:cBhvr>
                                    </p:animEffect>
                                  </p:childTnLst>
                                </p:cTn>
                              </p:par>
                              <p:par>
                                <p:cTn id="13" presetID="23" presetClass="entr" presetSubtype="272" fill="hold" grpId="2" nodeType="withEffect">
                                  <p:stCondLst>
                                    <p:cond delay="1000"/>
                                  </p:stCondLst>
                                  <p:childTnLst>
                                    <p:set>
                                      <p:cBhvr>
                                        <p:cTn id="14" dur="1" fill="hold">
                                          <p:stCondLst>
                                            <p:cond delay="0"/>
                                          </p:stCondLst>
                                        </p:cTn>
                                        <p:tgtEl>
                                          <p:spTgt spid="36"/>
                                        </p:tgtEl>
                                        <p:attrNameLst>
                                          <p:attrName>style.visibility</p:attrName>
                                        </p:attrNameLst>
                                      </p:cBhvr>
                                      <p:to>
                                        <p:strVal val="visible"/>
                                      </p:to>
                                    </p:set>
                                    <p:anim calcmode="lin" valueType="num">
                                      <p:cBhvr>
                                        <p:cTn id="15" dur="1500" fill="hold"/>
                                        <p:tgtEl>
                                          <p:spTgt spid="36"/>
                                        </p:tgtEl>
                                        <p:attrNameLst>
                                          <p:attrName>ppt_w</p:attrName>
                                        </p:attrNameLst>
                                      </p:cBhvr>
                                      <p:tavLst>
                                        <p:tav tm="0">
                                          <p:val>
                                            <p:strVal val="2/3*#ppt_w"/>
                                          </p:val>
                                        </p:tav>
                                        <p:tav tm="100000">
                                          <p:val>
                                            <p:strVal val="#ppt_w"/>
                                          </p:val>
                                        </p:tav>
                                      </p:tavLst>
                                    </p:anim>
                                    <p:anim calcmode="lin" valueType="num">
                                      <p:cBhvr>
                                        <p:cTn id="16" dur="1500" fill="hold"/>
                                        <p:tgtEl>
                                          <p:spTgt spid="36"/>
                                        </p:tgtEl>
                                        <p:attrNameLst>
                                          <p:attrName>ppt_h</p:attrName>
                                        </p:attrNameLst>
                                      </p:cBhvr>
                                      <p:tavLst>
                                        <p:tav tm="0">
                                          <p:val>
                                            <p:strVal val="2/3*#ppt_h"/>
                                          </p:val>
                                        </p:tav>
                                        <p:tav tm="100000">
                                          <p:val>
                                            <p:strVal val="#ppt_h"/>
                                          </p:val>
                                        </p:tav>
                                      </p:tavLst>
                                    </p:anim>
                                  </p:childTnLst>
                                </p:cTn>
                              </p:par>
                              <p:par>
                                <p:cTn id="17" presetID="6" presetClass="emph" presetSubtype="0" repeatCount="indefinite" accel="47000" decel="48000" autoRev="1" fill="hold" grpId="1" nodeType="withEffect">
                                  <p:stCondLst>
                                    <p:cond delay="1000"/>
                                  </p:stCondLst>
                                  <p:childTnLst>
                                    <p:animScale>
                                      <p:cBhvr>
                                        <p:cTn id="18" dur="5000" fill="hold"/>
                                        <p:tgtEl>
                                          <p:spTgt spid="36"/>
                                        </p:tgtEl>
                                      </p:cBhvr>
                                      <p:by x="93000" y="93000"/>
                                    </p:animScale>
                                  </p:childTnLst>
                                </p:cTn>
                              </p:par>
                              <p:par>
                                <p:cTn id="19" presetID="10" presetClass="entr" presetSubtype="0" fill="hold" grpId="0" nodeType="withEffect">
                                  <p:stCondLst>
                                    <p:cond delay="50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1000"/>
                                        <p:tgtEl>
                                          <p:spTgt spid="17"/>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1000"/>
                                        <p:tgtEl>
                                          <p:spTgt spid="24"/>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1000"/>
                                        <p:tgtEl>
                                          <p:spTgt spid="25"/>
                                        </p:tgtEl>
                                      </p:cBhvr>
                                    </p:animEffect>
                                  </p:childTnLst>
                                </p:cTn>
                              </p:par>
                              <p:par>
                                <p:cTn id="31" presetID="10" presetClass="entr" presetSubtype="0" fill="hold" grpId="0" nodeType="withEffect">
                                  <p:stCondLst>
                                    <p:cond delay="50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1000"/>
                                        <p:tgtEl>
                                          <p:spTgt spid="27"/>
                                        </p:tgtEl>
                                      </p:cBhvr>
                                    </p:animEffect>
                                  </p:childTnLst>
                                </p:cTn>
                              </p:par>
                              <p:par>
                                <p:cTn id="34" presetID="10" presetClass="entr" presetSubtype="0" fill="hold" grpId="0" nodeType="withEffect">
                                  <p:stCondLst>
                                    <p:cond delay="50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1000"/>
                                        <p:tgtEl>
                                          <p:spTgt spid="29"/>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1000"/>
                                        <p:tgtEl>
                                          <p:spTgt spid="23"/>
                                        </p:tgtEl>
                                      </p:cBhvr>
                                    </p:animEffect>
                                  </p:childTnLst>
                                </p:cTn>
                              </p:par>
                              <p:par>
                                <p:cTn id="40" presetID="16" presetClass="entr" presetSubtype="42" fill="hold" grpId="0" nodeType="withEffect">
                                  <p:stCondLst>
                                    <p:cond delay="1250"/>
                                  </p:stCondLst>
                                  <p:childTnLst>
                                    <p:set>
                                      <p:cBhvr>
                                        <p:cTn id="41" dur="1" fill="hold">
                                          <p:stCondLst>
                                            <p:cond delay="0"/>
                                          </p:stCondLst>
                                        </p:cTn>
                                        <p:tgtEl>
                                          <p:spTgt spid="30"/>
                                        </p:tgtEl>
                                        <p:attrNameLst>
                                          <p:attrName>style.visibility</p:attrName>
                                        </p:attrNameLst>
                                      </p:cBhvr>
                                      <p:to>
                                        <p:strVal val="visible"/>
                                      </p:to>
                                    </p:set>
                                    <p:animEffect transition="in" filter="barn(outHorizontal)">
                                      <p:cBhvr>
                                        <p:cTn id="42" dur="1500"/>
                                        <p:tgtEl>
                                          <p:spTgt spid="30"/>
                                        </p:tgtEl>
                                      </p:cBhvr>
                                    </p:animEffect>
                                  </p:childTnLst>
                                </p:cTn>
                              </p:par>
                              <p:par>
                                <p:cTn id="43" presetID="16" presetClass="entr" presetSubtype="42" fill="hold" grpId="0" nodeType="withEffect">
                                  <p:stCondLst>
                                    <p:cond delay="1000"/>
                                  </p:stCondLst>
                                  <p:childTnLst>
                                    <p:set>
                                      <p:cBhvr>
                                        <p:cTn id="44" dur="1" fill="hold">
                                          <p:stCondLst>
                                            <p:cond delay="0"/>
                                          </p:stCondLst>
                                        </p:cTn>
                                        <p:tgtEl>
                                          <p:spTgt spid="34"/>
                                        </p:tgtEl>
                                        <p:attrNameLst>
                                          <p:attrName>style.visibility</p:attrName>
                                        </p:attrNameLst>
                                      </p:cBhvr>
                                      <p:to>
                                        <p:strVal val="visible"/>
                                      </p:to>
                                    </p:set>
                                    <p:animEffect transition="in" filter="barn(outHorizontal)">
                                      <p:cBhvr>
                                        <p:cTn id="45" dur="1500"/>
                                        <p:tgtEl>
                                          <p:spTgt spid="34"/>
                                        </p:tgtEl>
                                      </p:cBhvr>
                                    </p:animEffect>
                                  </p:childTnLst>
                                </p:cTn>
                              </p:par>
                              <p:par>
                                <p:cTn id="46" presetID="16" presetClass="entr" presetSubtype="42" fill="hold" grpId="0" nodeType="withEffect">
                                  <p:stCondLst>
                                    <p:cond delay="1250"/>
                                  </p:stCondLst>
                                  <p:childTnLst>
                                    <p:set>
                                      <p:cBhvr>
                                        <p:cTn id="47" dur="1" fill="hold">
                                          <p:stCondLst>
                                            <p:cond delay="0"/>
                                          </p:stCondLst>
                                        </p:cTn>
                                        <p:tgtEl>
                                          <p:spTgt spid="33"/>
                                        </p:tgtEl>
                                        <p:attrNameLst>
                                          <p:attrName>style.visibility</p:attrName>
                                        </p:attrNameLst>
                                      </p:cBhvr>
                                      <p:to>
                                        <p:strVal val="visible"/>
                                      </p:to>
                                    </p:set>
                                    <p:animEffect transition="in" filter="barn(outHorizontal)">
                                      <p:cBhvr>
                                        <p:cTn id="48" dur="1500"/>
                                        <p:tgtEl>
                                          <p:spTgt spid="33"/>
                                        </p:tgtEl>
                                      </p:cBhvr>
                                    </p:animEffect>
                                  </p:childTnLst>
                                </p:cTn>
                              </p:par>
                              <p:par>
                                <p:cTn id="49" presetID="22" presetClass="entr" presetSubtype="1" fill="hold" nodeType="withEffect">
                                  <p:stCondLst>
                                    <p:cond delay="2500"/>
                                  </p:stCondLst>
                                  <p:childTnLst>
                                    <p:set>
                                      <p:cBhvr>
                                        <p:cTn id="50" dur="1" fill="hold">
                                          <p:stCondLst>
                                            <p:cond delay="0"/>
                                          </p:stCondLst>
                                        </p:cTn>
                                        <p:tgtEl>
                                          <p:spTgt spid="31"/>
                                        </p:tgtEl>
                                        <p:attrNameLst>
                                          <p:attrName>style.visibility</p:attrName>
                                        </p:attrNameLst>
                                      </p:cBhvr>
                                      <p:to>
                                        <p:strVal val="visible"/>
                                      </p:to>
                                    </p:set>
                                    <p:animEffect transition="in" filter="wipe(up)">
                                      <p:cBhvr>
                                        <p:cTn id="51" dur="1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6" grpId="1" animBg="1"/>
      <p:bldP spid="36" grpId="2" animBg="1"/>
      <p:bldP spid="3" grpId="0" animBg="1"/>
      <p:bldP spid="3" grpId="2" animBg="1"/>
      <p:bldP spid="30" grpId="0" animBg="1"/>
      <p:bldP spid="33" grpId="0" animBg="1"/>
      <p:bldP spid="34" grpId="0" animBg="1"/>
      <p:bldP spid="6" grpId="0"/>
      <p:bldP spid="17" grpId="0"/>
      <p:bldP spid="23" grpId="0" animBg="1"/>
      <p:bldP spid="24" grpId="0"/>
      <p:bldP spid="25" grpId="0"/>
      <p:bldP spid="27" grpId="0" animBg="1"/>
      <p:bldP spid="2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7A761476-4EC2-402D-9584-5F19D49F6ACF}"/>
              </a:ext>
            </a:extLst>
          </p:cNvPr>
          <p:cNvGrpSpPr/>
          <p:nvPr/>
        </p:nvGrpSpPr>
        <p:grpSpPr>
          <a:xfrm>
            <a:off x="2900218" y="357077"/>
            <a:ext cx="8674924" cy="1911114"/>
            <a:chOff x="2900218" y="386105"/>
            <a:chExt cx="8674924" cy="1911114"/>
          </a:xfrm>
        </p:grpSpPr>
        <p:sp>
          <p:nvSpPr>
            <p:cNvPr id="3" name="Rectangle: Rounded Corners 2">
              <a:extLst>
                <a:ext uri="{FF2B5EF4-FFF2-40B4-BE49-F238E27FC236}">
                  <a16:creationId xmlns:a16="http://schemas.microsoft.com/office/drawing/2014/main" id="{516AB4D4-1E1B-49DC-82BA-02EF875C2B8F}"/>
                </a:ext>
              </a:extLst>
            </p:cNvPr>
            <p:cNvSpPr/>
            <p:nvPr/>
          </p:nvSpPr>
          <p:spPr>
            <a:xfrm>
              <a:off x="2900218" y="386105"/>
              <a:ext cx="8674924" cy="1911114"/>
            </a:xfrm>
            <a:prstGeom prst="roundRect">
              <a:avLst>
                <a:gd name="adj" fmla="val 13174"/>
              </a:avLst>
            </a:prstGeom>
            <a:solidFill>
              <a:schemeClr val="bg1">
                <a:alpha val="85000"/>
              </a:schemeClr>
            </a:solidFill>
            <a:ln>
              <a:noFill/>
            </a:ln>
            <a:effectLst>
              <a:outerShdw blurRad="215900" dist="25400" dir="5400000" sx="99000" sy="99000" algn="t" rotWithShape="0">
                <a:schemeClr val="accent6">
                  <a:lumMod val="2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latin typeface="Montserrat" panose="00000500000000000000" pitchFamily="50" charset="0"/>
              </a:endParaRPr>
            </a:p>
          </p:txBody>
        </p:sp>
        <p:grpSp>
          <p:nvGrpSpPr>
            <p:cNvPr id="4" name="Group 3">
              <a:extLst>
                <a:ext uri="{FF2B5EF4-FFF2-40B4-BE49-F238E27FC236}">
                  <a16:creationId xmlns:a16="http://schemas.microsoft.com/office/drawing/2014/main" id="{795F8FCF-4523-4331-8971-58843E34C6B5}"/>
                </a:ext>
              </a:extLst>
            </p:cNvPr>
            <p:cNvGrpSpPr/>
            <p:nvPr/>
          </p:nvGrpSpPr>
          <p:grpSpPr>
            <a:xfrm>
              <a:off x="5187950" y="494059"/>
              <a:ext cx="6271532" cy="336448"/>
              <a:chOff x="1718252" y="1651004"/>
              <a:chExt cx="2243415" cy="336448"/>
            </a:xfrm>
          </p:grpSpPr>
          <p:sp>
            <p:nvSpPr>
              <p:cNvPr id="5" name="Rectangle: Top Corners Rounded 4">
                <a:extLst>
                  <a:ext uri="{FF2B5EF4-FFF2-40B4-BE49-F238E27FC236}">
                    <a16:creationId xmlns:a16="http://schemas.microsoft.com/office/drawing/2014/main" id="{203841D1-86A1-4DB3-A119-97874C0BB722}"/>
                  </a:ext>
                </a:extLst>
              </p:cNvPr>
              <p:cNvSpPr/>
              <p:nvPr/>
            </p:nvSpPr>
            <p:spPr>
              <a:xfrm rot="16200000">
                <a:off x="1923931" y="1445325"/>
                <a:ext cx="336447" cy="747805"/>
              </a:xfrm>
              <a:prstGeom prst="round2SameRect">
                <a:avLst>
                  <a:gd name="adj1" fmla="val 50000"/>
                  <a:gd name="adj2" fmla="val 0"/>
                </a:avLst>
              </a:pr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000" b="1" dirty="0">
                    <a:latin typeface="Montserrat" panose="00000500000000000000" pitchFamily="50" charset="0"/>
                  </a:rPr>
                  <a:t>Budget</a:t>
                </a:r>
              </a:p>
            </p:txBody>
          </p:sp>
          <p:sp>
            <p:nvSpPr>
              <p:cNvPr id="6" name="Rectangle 5">
                <a:extLst>
                  <a:ext uri="{FF2B5EF4-FFF2-40B4-BE49-F238E27FC236}">
                    <a16:creationId xmlns:a16="http://schemas.microsoft.com/office/drawing/2014/main" id="{436E8C6B-CDC5-4603-B2AE-7FEC6ABF516E}"/>
                  </a:ext>
                </a:extLst>
              </p:cNvPr>
              <p:cNvSpPr/>
              <p:nvPr/>
            </p:nvSpPr>
            <p:spPr>
              <a:xfrm>
                <a:off x="2466057" y="1651006"/>
                <a:ext cx="747806" cy="336446"/>
              </a:xfrm>
              <a:prstGeom prst="rect">
                <a:avLst/>
              </a:prstGeom>
              <a:solidFill>
                <a:schemeClr val="accent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Montserrat" panose="00000500000000000000" pitchFamily="50" charset="0"/>
                  </a:rPr>
                  <a:t>Actual</a:t>
                </a:r>
              </a:p>
            </p:txBody>
          </p:sp>
          <p:sp>
            <p:nvSpPr>
              <p:cNvPr id="7" name="Rectangle: Top Corners Rounded 6">
                <a:extLst>
                  <a:ext uri="{FF2B5EF4-FFF2-40B4-BE49-F238E27FC236}">
                    <a16:creationId xmlns:a16="http://schemas.microsoft.com/office/drawing/2014/main" id="{698DA74E-C08D-465C-9589-49D307A416E8}"/>
                  </a:ext>
                </a:extLst>
              </p:cNvPr>
              <p:cNvSpPr/>
              <p:nvPr/>
            </p:nvSpPr>
            <p:spPr>
              <a:xfrm rot="5400000" flipH="1">
                <a:off x="3419541" y="1445325"/>
                <a:ext cx="336447" cy="747805"/>
              </a:xfrm>
              <a:prstGeom prst="round2SameRect">
                <a:avLst>
                  <a:gd name="adj1" fmla="val 50000"/>
                  <a:gd name="adj2" fmla="val 0"/>
                </a:avLst>
              </a:prstGeom>
              <a:solidFill>
                <a:schemeClr val="accent3"/>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00" b="1" dirty="0">
                    <a:latin typeface="Montserrat" panose="00000500000000000000" pitchFamily="50" charset="0"/>
                  </a:rPr>
                  <a:t>Difference</a:t>
                </a:r>
              </a:p>
            </p:txBody>
          </p:sp>
        </p:grpSp>
      </p:grpSp>
      <p:grpSp>
        <p:nvGrpSpPr>
          <p:cNvPr id="53" name="Group 52">
            <a:extLst>
              <a:ext uri="{FF2B5EF4-FFF2-40B4-BE49-F238E27FC236}">
                <a16:creationId xmlns:a16="http://schemas.microsoft.com/office/drawing/2014/main" id="{64ABE56F-F633-4136-9871-72D1F8073466}"/>
              </a:ext>
            </a:extLst>
          </p:cNvPr>
          <p:cNvGrpSpPr/>
          <p:nvPr/>
        </p:nvGrpSpPr>
        <p:grpSpPr>
          <a:xfrm>
            <a:off x="2900218" y="2473443"/>
            <a:ext cx="8674924" cy="1911114"/>
            <a:chOff x="2900218" y="386105"/>
            <a:chExt cx="8674924" cy="1911114"/>
          </a:xfrm>
        </p:grpSpPr>
        <p:sp>
          <p:nvSpPr>
            <p:cNvPr id="54" name="Rectangle: Rounded Corners 53">
              <a:extLst>
                <a:ext uri="{FF2B5EF4-FFF2-40B4-BE49-F238E27FC236}">
                  <a16:creationId xmlns:a16="http://schemas.microsoft.com/office/drawing/2014/main" id="{FD1ED772-56CE-4604-BBF0-6DD14539846F}"/>
                </a:ext>
              </a:extLst>
            </p:cNvPr>
            <p:cNvSpPr/>
            <p:nvPr/>
          </p:nvSpPr>
          <p:spPr>
            <a:xfrm>
              <a:off x="2900218" y="386105"/>
              <a:ext cx="8674924" cy="1911114"/>
            </a:xfrm>
            <a:prstGeom prst="roundRect">
              <a:avLst>
                <a:gd name="adj" fmla="val 13174"/>
              </a:avLst>
            </a:prstGeom>
            <a:solidFill>
              <a:schemeClr val="bg1">
                <a:alpha val="85000"/>
              </a:schemeClr>
            </a:solidFill>
            <a:ln>
              <a:noFill/>
            </a:ln>
            <a:effectLst>
              <a:outerShdw blurRad="215900" dist="25400" dir="5400000" sx="99000" sy="99000" algn="t" rotWithShape="0">
                <a:schemeClr val="accent6">
                  <a:lumMod val="2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latin typeface="Montserrat" panose="00000500000000000000" pitchFamily="50" charset="0"/>
              </a:endParaRPr>
            </a:p>
          </p:txBody>
        </p:sp>
        <p:grpSp>
          <p:nvGrpSpPr>
            <p:cNvPr id="55" name="Group 54">
              <a:extLst>
                <a:ext uri="{FF2B5EF4-FFF2-40B4-BE49-F238E27FC236}">
                  <a16:creationId xmlns:a16="http://schemas.microsoft.com/office/drawing/2014/main" id="{CF0DA6A4-C12F-41AF-AC8A-3F3F7367B8C8}"/>
                </a:ext>
              </a:extLst>
            </p:cNvPr>
            <p:cNvGrpSpPr/>
            <p:nvPr/>
          </p:nvGrpSpPr>
          <p:grpSpPr>
            <a:xfrm>
              <a:off x="5187950" y="494059"/>
              <a:ext cx="6271532" cy="336448"/>
              <a:chOff x="1718252" y="1651004"/>
              <a:chExt cx="2243415" cy="336448"/>
            </a:xfrm>
          </p:grpSpPr>
          <p:sp>
            <p:nvSpPr>
              <p:cNvPr id="56" name="Rectangle: Top Corners Rounded 55">
                <a:extLst>
                  <a:ext uri="{FF2B5EF4-FFF2-40B4-BE49-F238E27FC236}">
                    <a16:creationId xmlns:a16="http://schemas.microsoft.com/office/drawing/2014/main" id="{835B89BF-A531-42E0-9169-F06780FD59DA}"/>
                  </a:ext>
                </a:extLst>
              </p:cNvPr>
              <p:cNvSpPr/>
              <p:nvPr/>
            </p:nvSpPr>
            <p:spPr>
              <a:xfrm rot="16200000">
                <a:off x="1923931" y="1445325"/>
                <a:ext cx="336447" cy="747805"/>
              </a:xfrm>
              <a:prstGeom prst="round2SameRect">
                <a:avLst>
                  <a:gd name="adj1" fmla="val 50000"/>
                  <a:gd name="adj2" fmla="val 0"/>
                </a:avLst>
              </a:pr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000" b="1" dirty="0">
                    <a:latin typeface="Montserrat" panose="00000500000000000000" pitchFamily="50" charset="0"/>
                  </a:rPr>
                  <a:t>Budget</a:t>
                </a:r>
              </a:p>
            </p:txBody>
          </p:sp>
          <p:sp>
            <p:nvSpPr>
              <p:cNvPr id="57" name="Rectangle 56">
                <a:extLst>
                  <a:ext uri="{FF2B5EF4-FFF2-40B4-BE49-F238E27FC236}">
                    <a16:creationId xmlns:a16="http://schemas.microsoft.com/office/drawing/2014/main" id="{3D586AEC-9215-400E-B07C-5E46FC54F8A2}"/>
                  </a:ext>
                </a:extLst>
              </p:cNvPr>
              <p:cNvSpPr/>
              <p:nvPr/>
            </p:nvSpPr>
            <p:spPr>
              <a:xfrm>
                <a:off x="2466057" y="1651006"/>
                <a:ext cx="747806" cy="336446"/>
              </a:xfrm>
              <a:prstGeom prst="rect">
                <a:avLst/>
              </a:prstGeom>
              <a:solidFill>
                <a:schemeClr val="accent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Montserrat" panose="00000500000000000000" pitchFamily="50" charset="0"/>
                  </a:rPr>
                  <a:t>Actual</a:t>
                </a:r>
              </a:p>
            </p:txBody>
          </p:sp>
          <p:sp>
            <p:nvSpPr>
              <p:cNvPr id="58" name="Rectangle: Top Corners Rounded 57">
                <a:extLst>
                  <a:ext uri="{FF2B5EF4-FFF2-40B4-BE49-F238E27FC236}">
                    <a16:creationId xmlns:a16="http://schemas.microsoft.com/office/drawing/2014/main" id="{6A6D6BBE-3AF1-497F-872A-CB1A829BF62B}"/>
                  </a:ext>
                </a:extLst>
              </p:cNvPr>
              <p:cNvSpPr/>
              <p:nvPr/>
            </p:nvSpPr>
            <p:spPr>
              <a:xfrm rot="5400000" flipH="1">
                <a:off x="3419541" y="1445325"/>
                <a:ext cx="336447" cy="747805"/>
              </a:xfrm>
              <a:prstGeom prst="round2SameRect">
                <a:avLst>
                  <a:gd name="adj1" fmla="val 50000"/>
                  <a:gd name="adj2" fmla="val 0"/>
                </a:avLst>
              </a:prstGeom>
              <a:solidFill>
                <a:schemeClr val="accent3"/>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00" b="1" dirty="0">
                    <a:latin typeface="Montserrat" panose="00000500000000000000" pitchFamily="50" charset="0"/>
                  </a:rPr>
                  <a:t>Difference</a:t>
                </a:r>
              </a:p>
            </p:txBody>
          </p:sp>
        </p:grpSp>
      </p:grpSp>
      <p:grpSp>
        <p:nvGrpSpPr>
          <p:cNvPr id="60" name="Group 59">
            <a:extLst>
              <a:ext uri="{FF2B5EF4-FFF2-40B4-BE49-F238E27FC236}">
                <a16:creationId xmlns:a16="http://schemas.microsoft.com/office/drawing/2014/main" id="{C2E3A34F-85F4-48D5-A436-B040F44F1222}"/>
              </a:ext>
            </a:extLst>
          </p:cNvPr>
          <p:cNvGrpSpPr/>
          <p:nvPr/>
        </p:nvGrpSpPr>
        <p:grpSpPr>
          <a:xfrm>
            <a:off x="2900218" y="4589810"/>
            <a:ext cx="8674924" cy="1911114"/>
            <a:chOff x="2900218" y="386105"/>
            <a:chExt cx="8674924" cy="1911114"/>
          </a:xfrm>
        </p:grpSpPr>
        <p:sp>
          <p:nvSpPr>
            <p:cNvPr id="61" name="Rectangle: Rounded Corners 60">
              <a:extLst>
                <a:ext uri="{FF2B5EF4-FFF2-40B4-BE49-F238E27FC236}">
                  <a16:creationId xmlns:a16="http://schemas.microsoft.com/office/drawing/2014/main" id="{9FAC0C19-0D2C-456B-B8FC-F5D4962929BC}"/>
                </a:ext>
              </a:extLst>
            </p:cNvPr>
            <p:cNvSpPr/>
            <p:nvPr/>
          </p:nvSpPr>
          <p:spPr>
            <a:xfrm>
              <a:off x="2900218" y="386105"/>
              <a:ext cx="8674924" cy="1911114"/>
            </a:xfrm>
            <a:prstGeom prst="roundRect">
              <a:avLst>
                <a:gd name="adj" fmla="val 13174"/>
              </a:avLst>
            </a:prstGeom>
            <a:solidFill>
              <a:schemeClr val="bg1">
                <a:alpha val="85000"/>
              </a:schemeClr>
            </a:solidFill>
            <a:ln>
              <a:noFill/>
            </a:ln>
            <a:effectLst>
              <a:outerShdw blurRad="215900" dist="25400" dir="5400000" sx="99000" sy="99000" algn="t" rotWithShape="0">
                <a:schemeClr val="accent6">
                  <a:lumMod val="2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latin typeface="Montserrat" panose="00000500000000000000" pitchFamily="50" charset="0"/>
              </a:endParaRPr>
            </a:p>
          </p:txBody>
        </p:sp>
        <p:grpSp>
          <p:nvGrpSpPr>
            <p:cNvPr id="62" name="Group 61">
              <a:extLst>
                <a:ext uri="{FF2B5EF4-FFF2-40B4-BE49-F238E27FC236}">
                  <a16:creationId xmlns:a16="http://schemas.microsoft.com/office/drawing/2014/main" id="{7076FE4A-B2BC-4B38-BEEC-C536FD6C6AAF}"/>
                </a:ext>
              </a:extLst>
            </p:cNvPr>
            <p:cNvGrpSpPr/>
            <p:nvPr/>
          </p:nvGrpSpPr>
          <p:grpSpPr>
            <a:xfrm>
              <a:off x="5187950" y="494059"/>
              <a:ext cx="6271532" cy="336448"/>
              <a:chOff x="1718252" y="1651004"/>
              <a:chExt cx="2243415" cy="336448"/>
            </a:xfrm>
          </p:grpSpPr>
          <p:sp>
            <p:nvSpPr>
              <p:cNvPr id="63" name="Rectangle: Top Corners Rounded 62">
                <a:extLst>
                  <a:ext uri="{FF2B5EF4-FFF2-40B4-BE49-F238E27FC236}">
                    <a16:creationId xmlns:a16="http://schemas.microsoft.com/office/drawing/2014/main" id="{3747D49B-479D-4BF3-B63B-47E9C2ACB49E}"/>
                  </a:ext>
                </a:extLst>
              </p:cNvPr>
              <p:cNvSpPr/>
              <p:nvPr/>
            </p:nvSpPr>
            <p:spPr>
              <a:xfrm rot="16200000">
                <a:off x="1923931" y="1445325"/>
                <a:ext cx="336447" cy="747805"/>
              </a:xfrm>
              <a:prstGeom prst="round2SameRect">
                <a:avLst>
                  <a:gd name="adj1" fmla="val 50000"/>
                  <a:gd name="adj2" fmla="val 0"/>
                </a:avLst>
              </a:pr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000" b="1" dirty="0">
                    <a:latin typeface="Montserrat" panose="00000500000000000000" pitchFamily="50" charset="0"/>
                  </a:rPr>
                  <a:t>Budget</a:t>
                </a:r>
              </a:p>
            </p:txBody>
          </p:sp>
          <p:sp>
            <p:nvSpPr>
              <p:cNvPr id="64" name="Rectangle 63">
                <a:extLst>
                  <a:ext uri="{FF2B5EF4-FFF2-40B4-BE49-F238E27FC236}">
                    <a16:creationId xmlns:a16="http://schemas.microsoft.com/office/drawing/2014/main" id="{0FCD74CD-69E8-4F84-B177-057C8FEF69C6}"/>
                  </a:ext>
                </a:extLst>
              </p:cNvPr>
              <p:cNvSpPr/>
              <p:nvPr/>
            </p:nvSpPr>
            <p:spPr>
              <a:xfrm>
                <a:off x="2466057" y="1651006"/>
                <a:ext cx="747806" cy="336446"/>
              </a:xfrm>
              <a:prstGeom prst="rect">
                <a:avLst/>
              </a:prstGeom>
              <a:solidFill>
                <a:schemeClr val="accent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Montserrat" panose="00000500000000000000" pitchFamily="50" charset="0"/>
                  </a:rPr>
                  <a:t>Actual</a:t>
                </a:r>
              </a:p>
            </p:txBody>
          </p:sp>
          <p:sp>
            <p:nvSpPr>
              <p:cNvPr id="65" name="Rectangle: Top Corners Rounded 64">
                <a:extLst>
                  <a:ext uri="{FF2B5EF4-FFF2-40B4-BE49-F238E27FC236}">
                    <a16:creationId xmlns:a16="http://schemas.microsoft.com/office/drawing/2014/main" id="{D8BE2D36-2CC0-487C-BFE7-6A8D739A47DA}"/>
                  </a:ext>
                </a:extLst>
              </p:cNvPr>
              <p:cNvSpPr/>
              <p:nvPr/>
            </p:nvSpPr>
            <p:spPr>
              <a:xfrm rot="5400000" flipH="1">
                <a:off x="3419541" y="1445325"/>
                <a:ext cx="336447" cy="747805"/>
              </a:xfrm>
              <a:prstGeom prst="round2SameRect">
                <a:avLst>
                  <a:gd name="adj1" fmla="val 50000"/>
                  <a:gd name="adj2" fmla="val 0"/>
                </a:avLst>
              </a:prstGeom>
              <a:solidFill>
                <a:schemeClr val="accent3"/>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00" b="1" dirty="0">
                    <a:latin typeface="Montserrat" panose="00000500000000000000" pitchFamily="50" charset="0"/>
                  </a:rPr>
                  <a:t>Difference</a:t>
                </a:r>
              </a:p>
            </p:txBody>
          </p:sp>
        </p:grpSp>
      </p:grpSp>
      <p:graphicFrame>
        <p:nvGraphicFramePr>
          <p:cNvPr id="51" name="Table 50">
            <a:extLst>
              <a:ext uri="{FF2B5EF4-FFF2-40B4-BE49-F238E27FC236}">
                <a16:creationId xmlns:a16="http://schemas.microsoft.com/office/drawing/2014/main" id="{92F16A18-4615-4A21-88C8-FDDE8C488CDF}"/>
              </a:ext>
            </a:extLst>
          </p:cNvPr>
          <p:cNvGraphicFramePr>
            <a:graphicFrameLocks noGrp="1"/>
          </p:cNvGraphicFramePr>
          <p:nvPr/>
        </p:nvGraphicFramePr>
        <p:xfrm>
          <a:off x="3002280" y="854710"/>
          <a:ext cx="8457201" cy="1360245"/>
        </p:xfrm>
        <a:graphic>
          <a:graphicData uri="http://schemas.openxmlformats.org/drawingml/2006/table">
            <a:tbl>
              <a:tblPr/>
              <a:tblGrid>
                <a:gridCol w="2207895">
                  <a:extLst>
                    <a:ext uri="{9D8B030D-6E8A-4147-A177-3AD203B41FA5}">
                      <a16:colId xmlns:a16="http://schemas.microsoft.com/office/drawing/2014/main" val="407341195"/>
                    </a:ext>
                  </a:extLst>
                </a:gridCol>
                <a:gridCol w="2083102">
                  <a:extLst>
                    <a:ext uri="{9D8B030D-6E8A-4147-A177-3AD203B41FA5}">
                      <a16:colId xmlns:a16="http://schemas.microsoft.com/office/drawing/2014/main" val="1216877061"/>
                    </a:ext>
                  </a:extLst>
                </a:gridCol>
                <a:gridCol w="2083102">
                  <a:extLst>
                    <a:ext uri="{9D8B030D-6E8A-4147-A177-3AD203B41FA5}">
                      <a16:colId xmlns:a16="http://schemas.microsoft.com/office/drawing/2014/main" val="1729453821"/>
                    </a:ext>
                  </a:extLst>
                </a:gridCol>
                <a:gridCol w="2083102">
                  <a:extLst>
                    <a:ext uri="{9D8B030D-6E8A-4147-A177-3AD203B41FA5}">
                      <a16:colId xmlns:a16="http://schemas.microsoft.com/office/drawing/2014/main" val="3801636961"/>
                    </a:ext>
                  </a:extLst>
                </a:gridCol>
              </a:tblGrid>
              <a:tr h="272049">
                <a:tc>
                  <a:txBody>
                    <a:bodyPr/>
                    <a:lstStyle/>
                    <a:p>
                      <a:pPr algn="l" fontAlgn="t"/>
                      <a:r>
                        <a:rPr lang="en-US" sz="1000" dirty="0">
                          <a:effectLst/>
                          <a:latin typeface="Montserrat" panose="00000500000000000000" pitchFamily="50" charset="0"/>
                        </a:rPr>
                        <a:t>Operating Revenue</a:t>
                      </a:r>
                    </a:p>
                  </a:txBody>
                  <a:tcPr marR="182880" marT="35948" marB="35948"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$50,000</a:t>
                      </a:r>
                    </a:p>
                  </a:txBody>
                  <a:tcPr marL="71896" marR="71896" marT="35948" marB="3594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$50,000</a:t>
                      </a:r>
                    </a:p>
                  </a:txBody>
                  <a:tcPr marL="71896" marR="71896" marT="35948" marB="3594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$50,000</a:t>
                      </a:r>
                    </a:p>
                  </a:txBody>
                  <a:tcPr marL="71896" marR="71896" marT="35948" marB="3594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2635138"/>
                  </a:ext>
                </a:extLst>
              </a:tr>
              <a:tr h="272049">
                <a:tc>
                  <a:txBody>
                    <a:bodyPr/>
                    <a:lstStyle/>
                    <a:p>
                      <a:pPr algn="l" fontAlgn="t"/>
                      <a:r>
                        <a:rPr lang="en-US" sz="1000" dirty="0">
                          <a:effectLst/>
                          <a:latin typeface="Montserrat" panose="00000500000000000000" pitchFamily="50" charset="0"/>
                        </a:rPr>
                        <a:t>Non-Operating Revenue</a:t>
                      </a:r>
                    </a:p>
                  </a:txBody>
                  <a:tcPr marR="182880" marT="35948" marB="35948"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6">
                          <a:lumMod val="90000"/>
                        </a:schemeClr>
                      </a:solidFill>
                      <a:prstDash val="solid"/>
                      <a:round/>
                      <a:headEnd type="none" w="med" len="med"/>
                      <a:tailEnd type="none" w="med" len="med"/>
                    </a:lnT>
                    <a:lnB w="3175"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$50,000</a:t>
                      </a:r>
                    </a:p>
                  </a:txBody>
                  <a:tcPr marL="71896" marR="71896" marT="35948" marB="3594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6">
                          <a:lumMod val="90000"/>
                        </a:schemeClr>
                      </a:solidFill>
                      <a:prstDash val="solid"/>
                      <a:round/>
                      <a:headEnd type="none" w="med" len="med"/>
                      <a:tailEnd type="none" w="med" len="med"/>
                    </a:lnT>
                    <a:lnB w="3175"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$50,000</a:t>
                      </a:r>
                    </a:p>
                  </a:txBody>
                  <a:tcPr marL="71896" marR="71896" marT="35948" marB="3594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6">
                          <a:lumMod val="90000"/>
                        </a:schemeClr>
                      </a:solidFill>
                      <a:prstDash val="solid"/>
                      <a:round/>
                      <a:headEnd type="none" w="med" len="med"/>
                      <a:tailEnd type="none" w="med" len="med"/>
                    </a:lnT>
                    <a:lnB w="3175"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$50,000</a:t>
                      </a:r>
                    </a:p>
                  </a:txBody>
                  <a:tcPr marL="71896" marR="71896" marT="35948" marB="3594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6">
                          <a:lumMod val="90000"/>
                        </a:schemeClr>
                      </a:solidFill>
                      <a:prstDash val="solid"/>
                      <a:round/>
                      <a:headEnd type="none" w="med" len="med"/>
                      <a:tailEnd type="none" w="med" len="med"/>
                    </a:lnT>
                    <a:lnB w="3175"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7844471"/>
                  </a:ext>
                </a:extLst>
              </a:tr>
              <a:tr h="272049">
                <a:tc>
                  <a:txBody>
                    <a:bodyPr/>
                    <a:lstStyle/>
                    <a:p>
                      <a:pPr algn="l" fontAlgn="t"/>
                      <a:r>
                        <a:rPr lang="en-US" sz="1000" dirty="0">
                          <a:effectLst/>
                          <a:latin typeface="Montserrat" panose="00000500000000000000" pitchFamily="50" charset="0"/>
                        </a:rPr>
                        <a:t>Total Revenue</a:t>
                      </a:r>
                    </a:p>
                  </a:txBody>
                  <a:tcPr marR="182880" marT="35948" marB="35948"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6">
                          <a:lumMod val="90000"/>
                        </a:schemeClr>
                      </a:solidFill>
                      <a:prstDash val="solid"/>
                      <a:round/>
                      <a:headEnd type="none" w="med" len="med"/>
                      <a:tailEnd type="none" w="med" len="med"/>
                    </a:lnT>
                    <a:lnB w="3175"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$1,875,000</a:t>
                      </a:r>
                    </a:p>
                  </a:txBody>
                  <a:tcPr marL="71896" marR="71896" marT="35948" marB="3594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6">
                          <a:lumMod val="90000"/>
                        </a:schemeClr>
                      </a:solidFill>
                      <a:prstDash val="solid"/>
                      <a:round/>
                      <a:headEnd type="none" w="med" len="med"/>
                      <a:tailEnd type="none" w="med" len="med"/>
                    </a:lnT>
                    <a:lnB w="3175"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$1,875,000</a:t>
                      </a:r>
                    </a:p>
                  </a:txBody>
                  <a:tcPr marL="71896" marR="71896" marT="35948" marB="3594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6">
                          <a:lumMod val="90000"/>
                        </a:schemeClr>
                      </a:solidFill>
                      <a:prstDash val="solid"/>
                      <a:round/>
                      <a:headEnd type="none" w="med" len="med"/>
                      <a:tailEnd type="none" w="med" len="med"/>
                    </a:lnT>
                    <a:lnB w="3175"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$1,875,000</a:t>
                      </a:r>
                    </a:p>
                  </a:txBody>
                  <a:tcPr marL="71896" marR="71896" marT="35948" marB="3594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6">
                          <a:lumMod val="90000"/>
                        </a:schemeClr>
                      </a:solidFill>
                      <a:prstDash val="solid"/>
                      <a:round/>
                      <a:headEnd type="none" w="med" len="med"/>
                      <a:tailEnd type="none" w="med" len="med"/>
                    </a:lnT>
                    <a:lnB w="3175"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6318959"/>
                  </a:ext>
                </a:extLst>
              </a:tr>
              <a:tr h="272049">
                <a:tc>
                  <a:txBody>
                    <a:bodyPr/>
                    <a:lstStyle/>
                    <a:p>
                      <a:pPr algn="l" fontAlgn="t"/>
                      <a:r>
                        <a:rPr lang="en-US" sz="1000" dirty="0">
                          <a:effectLst/>
                          <a:latin typeface="Montserrat" panose="00000500000000000000" pitchFamily="50" charset="0"/>
                        </a:rPr>
                        <a:t>Total Expenses</a:t>
                      </a:r>
                    </a:p>
                  </a:txBody>
                  <a:tcPr marR="182880" marT="35948" marB="35948"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6">
                          <a:lumMod val="90000"/>
                        </a:schemeClr>
                      </a:solidFill>
                      <a:prstDash val="solid"/>
                      <a:round/>
                      <a:headEnd type="none" w="med" len="med"/>
                      <a:tailEnd type="none" w="med" len="med"/>
                    </a:lnT>
                    <a:lnB w="3175"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$1,425,250</a:t>
                      </a:r>
                    </a:p>
                  </a:txBody>
                  <a:tcPr marL="71896" marR="71896" marT="35948" marB="3594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6">
                          <a:lumMod val="90000"/>
                        </a:schemeClr>
                      </a:solidFill>
                      <a:prstDash val="solid"/>
                      <a:round/>
                      <a:headEnd type="none" w="med" len="med"/>
                      <a:tailEnd type="none" w="med" len="med"/>
                    </a:lnT>
                    <a:lnB w="3175"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$1,425,250</a:t>
                      </a:r>
                    </a:p>
                  </a:txBody>
                  <a:tcPr marL="71896" marR="71896" marT="35948" marB="3594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6">
                          <a:lumMod val="90000"/>
                        </a:schemeClr>
                      </a:solidFill>
                      <a:prstDash val="solid"/>
                      <a:round/>
                      <a:headEnd type="none" w="med" len="med"/>
                      <a:tailEnd type="none" w="med" len="med"/>
                    </a:lnT>
                    <a:lnB w="3175"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$1,425,250</a:t>
                      </a:r>
                    </a:p>
                  </a:txBody>
                  <a:tcPr marL="71896" marR="71896" marT="35948" marB="3594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6">
                          <a:lumMod val="90000"/>
                        </a:schemeClr>
                      </a:solidFill>
                      <a:prstDash val="solid"/>
                      <a:round/>
                      <a:headEnd type="none" w="med" len="med"/>
                      <a:tailEnd type="none" w="med" len="med"/>
                    </a:lnT>
                    <a:lnB w="3175"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5681988"/>
                  </a:ext>
                </a:extLst>
              </a:tr>
              <a:tr h="272049">
                <a:tc>
                  <a:txBody>
                    <a:bodyPr/>
                    <a:lstStyle/>
                    <a:p>
                      <a:pPr algn="l" fontAlgn="t"/>
                      <a:r>
                        <a:rPr lang="en-US" sz="1000" dirty="0">
                          <a:effectLst/>
                          <a:latin typeface="Montserrat" panose="00000500000000000000" pitchFamily="50" charset="0"/>
                        </a:rPr>
                        <a:t>Profit</a:t>
                      </a:r>
                    </a:p>
                  </a:txBody>
                  <a:tcPr marR="182880" marT="35948" marB="35948"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6">
                          <a:lumMod val="9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$449,750</a:t>
                      </a:r>
                    </a:p>
                  </a:txBody>
                  <a:tcPr marL="71896" marR="71896" marT="35948" marB="3594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6">
                          <a:lumMod val="9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$449,750</a:t>
                      </a:r>
                    </a:p>
                  </a:txBody>
                  <a:tcPr marL="71896" marR="71896" marT="35948" marB="3594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6">
                          <a:lumMod val="9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$449,750</a:t>
                      </a:r>
                    </a:p>
                  </a:txBody>
                  <a:tcPr marL="71896" marR="71896" marT="35948" marB="3594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6">
                          <a:lumMod val="9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7181532"/>
                  </a:ext>
                </a:extLst>
              </a:tr>
            </a:tbl>
          </a:graphicData>
        </a:graphic>
      </p:graphicFrame>
      <p:grpSp>
        <p:nvGrpSpPr>
          <p:cNvPr id="67" name="Group 66">
            <a:extLst>
              <a:ext uri="{FF2B5EF4-FFF2-40B4-BE49-F238E27FC236}">
                <a16:creationId xmlns:a16="http://schemas.microsoft.com/office/drawing/2014/main" id="{2C1B74DA-984B-4C2D-A505-328F42EC2273}"/>
              </a:ext>
            </a:extLst>
          </p:cNvPr>
          <p:cNvGrpSpPr/>
          <p:nvPr/>
        </p:nvGrpSpPr>
        <p:grpSpPr>
          <a:xfrm>
            <a:off x="451810" y="1112579"/>
            <a:ext cx="2173993" cy="4632843"/>
            <a:chOff x="987396" y="1112579"/>
            <a:chExt cx="2173993" cy="4632843"/>
          </a:xfrm>
        </p:grpSpPr>
        <p:sp>
          <p:nvSpPr>
            <p:cNvPr id="52" name="TextBox 51">
              <a:extLst>
                <a:ext uri="{FF2B5EF4-FFF2-40B4-BE49-F238E27FC236}">
                  <a16:creationId xmlns:a16="http://schemas.microsoft.com/office/drawing/2014/main" id="{4FBBC0DE-D079-4D87-BDC0-114A8B69D9D3}"/>
                </a:ext>
              </a:extLst>
            </p:cNvPr>
            <p:cNvSpPr txBox="1"/>
            <p:nvPr/>
          </p:nvSpPr>
          <p:spPr>
            <a:xfrm>
              <a:off x="987396" y="1112579"/>
              <a:ext cx="1664238" cy="400110"/>
            </a:xfrm>
            <a:prstGeom prst="rect">
              <a:avLst/>
            </a:prstGeom>
            <a:noFill/>
          </p:spPr>
          <p:txBody>
            <a:bodyPr wrap="none" rtlCol="0">
              <a:spAutoFit/>
            </a:bodyPr>
            <a:lstStyle/>
            <a:p>
              <a:r>
                <a:rPr lang="en-US" sz="2000" b="1" dirty="0">
                  <a:solidFill>
                    <a:schemeClr val="accent6">
                      <a:lumMod val="75000"/>
                    </a:schemeClr>
                  </a:solidFill>
                  <a:latin typeface="Montserrat" panose="00000500000000000000" pitchFamily="50" charset="0"/>
                </a:rPr>
                <a:t>FULL YEAR</a:t>
              </a:r>
            </a:p>
          </p:txBody>
        </p:sp>
        <p:sp>
          <p:nvSpPr>
            <p:cNvPr id="68" name="TextBox 67">
              <a:extLst>
                <a:ext uri="{FF2B5EF4-FFF2-40B4-BE49-F238E27FC236}">
                  <a16:creationId xmlns:a16="http://schemas.microsoft.com/office/drawing/2014/main" id="{28C82BB4-744B-416D-8FCC-8437CE79865D}"/>
                </a:ext>
              </a:extLst>
            </p:cNvPr>
            <p:cNvSpPr txBox="1"/>
            <p:nvPr/>
          </p:nvSpPr>
          <p:spPr>
            <a:xfrm>
              <a:off x="987396" y="3228946"/>
              <a:ext cx="2173993" cy="400110"/>
            </a:xfrm>
            <a:prstGeom prst="rect">
              <a:avLst/>
            </a:prstGeom>
            <a:noFill/>
          </p:spPr>
          <p:txBody>
            <a:bodyPr wrap="none" rtlCol="0">
              <a:spAutoFit/>
            </a:bodyPr>
            <a:lstStyle/>
            <a:p>
              <a:r>
                <a:rPr lang="en-US" sz="2000" b="1" dirty="0">
                  <a:solidFill>
                    <a:schemeClr val="accent6">
                      <a:lumMod val="75000"/>
                    </a:schemeClr>
                  </a:solidFill>
                  <a:latin typeface="Montserrat" panose="00000500000000000000" pitchFamily="50" charset="0"/>
                </a:rPr>
                <a:t>YEAR TO DATE</a:t>
              </a:r>
            </a:p>
          </p:txBody>
        </p:sp>
        <p:sp>
          <p:nvSpPr>
            <p:cNvPr id="69" name="TextBox 68">
              <a:extLst>
                <a:ext uri="{FF2B5EF4-FFF2-40B4-BE49-F238E27FC236}">
                  <a16:creationId xmlns:a16="http://schemas.microsoft.com/office/drawing/2014/main" id="{EA37BAD2-0DB7-4880-A3F9-DBD9199ADD91}"/>
                </a:ext>
              </a:extLst>
            </p:cNvPr>
            <p:cNvSpPr txBox="1"/>
            <p:nvPr/>
          </p:nvSpPr>
          <p:spPr>
            <a:xfrm>
              <a:off x="987396" y="5345312"/>
              <a:ext cx="1218603" cy="400110"/>
            </a:xfrm>
            <a:prstGeom prst="rect">
              <a:avLst/>
            </a:prstGeom>
            <a:noFill/>
          </p:spPr>
          <p:txBody>
            <a:bodyPr wrap="none" rtlCol="0">
              <a:spAutoFit/>
            </a:bodyPr>
            <a:lstStyle/>
            <a:p>
              <a:r>
                <a:rPr lang="en-US" sz="2000" b="1" dirty="0">
                  <a:solidFill>
                    <a:schemeClr val="accent6">
                      <a:lumMod val="75000"/>
                    </a:schemeClr>
                  </a:solidFill>
                  <a:latin typeface="Montserrat" panose="00000500000000000000" pitchFamily="50" charset="0"/>
                </a:rPr>
                <a:t>MONTH</a:t>
              </a:r>
            </a:p>
          </p:txBody>
        </p:sp>
      </p:grpSp>
      <p:graphicFrame>
        <p:nvGraphicFramePr>
          <p:cNvPr id="2" name="Table 1">
            <a:extLst>
              <a:ext uri="{FF2B5EF4-FFF2-40B4-BE49-F238E27FC236}">
                <a16:creationId xmlns:a16="http://schemas.microsoft.com/office/drawing/2014/main" id="{63F9FD3D-086E-FA9F-F05F-8D862C14C29D}"/>
              </a:ext>
            </a:extLst>
          </p:cNvPr>
          <p:cNvGraphicFramePr>
            <a:graphicFrameLocks noGrp="1"/>
          </p:cNvGraphicFramePr>
          <p:nvPr/>
        </p:nvGraphicFramePr>
        <p:xfrm>
          <a:off x="3009079" y="2971077"/>
          <a:ext cx="8457201" cy="1360245"/>
        </p:xfrm>
        <a:graphic>
          <a:graphicData uri="http://schemas.openxmlformats.org/drawingml/2006/table">
            <a:tbl>
              <a:tblPr/>
              <a:tblGrid>
                <a:gridCol w="2207895">
                  <a:extLst>
                    <a:ext uri="{9D8B030D-6E8A-4147-A177-3AD203B41FA5}">
                      <a16:colId xmlns:a16="http://schemas.microsoft.com/office/drawing/2014/main" val="407341195"/>
                    </a:ext>
                  </a:extLst>
                </a:gridCol>
                <a:gridCol w="2083102">
                  <a:extLst>
                    <a:ext uri="{9D8B030D-6E8A-4147-A177-3AD203B41FA5}">
                      <a16:colId xmlns:a16="http://schemas.microsoft.com/office/drawing/2014/main" val="1216877061"/>
                    </a:ext>
                  </a:extLst>
                </a:gridCol>
                <a:gridCol w="2083102">
                  <a:extLst>
                    <a:ext uri="{9D8B030D-6E8A-4147-A177-3AD203B41FA5}">
                      <a16:colId xmlns:a16="http://schemas.microsoft.com/office/drawing/2014/main" val="1729453821"/>
                    </a:ext>
                  </a:extLst>
                </a:gridCol>
                <a:gridCol w="2083102">
                  <a:extLst>
                    <a:ext uri="{9D8B030D-6E8A-4147-A177-3AD203B41FA5}">
                      <a16:colId xmlns:a16="http://schemas.microsoft.com/office/drawing/2014/main" val="3801636961"/>
                    </a:ext>
                  </a:extLst>
                </a:gridCol>
              </a:tblGrid>
              <a:tr h="272049">
                <a:tc>
                  <a:txBody>
                    <a:bodyPr/>
                    <a:lstStyle/>
                    <a:p>
                      <a:pPr algn="l" fontAlgn="t"/>
                      <a:r>
                        <a:rPr lang="en-US" sz="1000" dirty="0">
                          <a:effectLst/>
                          <a:latin typeface="Montserrat" panose="00000500000000000000" pitchFamily="50" charset="0"/>
                        </a:rPr>
                        <a:t>Operating Revenue</a:t>
                      </a:r>
                    </a:p>
                  </a:txBody>
                  <a:tcPr marR="182880" marT="35948" marB="35948"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$50,000</a:t>
                      </a:r>
                    </a:p>
                  </a:txBody>
                  <a:tcPr marL="71896" marR="71896" marT="35948" marB="3594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$50,000</a:t>
                      </a:r>
                    </a:p>
                  </a:txBody>
                  <a:tcPr marL="71896" marR="71896" marT="35948" marB="3594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$50,000</a:t>
                      </a:r>
                    </a:p>
                  </a:txBody>
                  <a:tcPr marL="71896" marR="71896" marT="35948" marB="3594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2635138"/>
                  </a:ext>
                </a:extLst>
              </a:tr>
              <a:tr h="272049">
                <a:tc>
                  <a:txBody>
                    <a:bodyPr/>
                    <a:lstStyle/>
                    <a:p>
                      <a:pPr algn="l" fontAlgn="t"/>
                      <a:r>
                        <a:rPr lang="en-US" sz="1000" dirty="0">
                          <a:effectLst/>
                          <a:latin typeface="Montserrat" panose="00000500000000000000" pitchFamily="50" charset="0"/>
                        </a:rPr>
                        <a:t>Non-Operating Revenue</a:t>
                      </a:r>
                    </a:p>
                  </a:txBody>
                  <a:tcPr marR="182880" marT="35948" marB="35948"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6">
                          <a:lumMod val="90000"/>
                        </a:schemeClr>
                      </a:solidFill>
                      <a:prstDash val="solid"/>
                      <a:round/>
                      <a:headEnd type="none" w="med" len="med"/>
                      <a:tailEnd type="none" w="med" len="med"/>
                    </a:lnT>
                    <a:lnB w="3175"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$50,000</a:t>
                      </a:r>
                    </a:p>
                  </a:txBody>
                  <a:tcPr marL="71896" marR="71896" marT="35948" marB="3594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6">
                          <a:lumMod val="90000"/>
                        </a:schemeClr>
                      </a:solidFill>
                      <a:prstDash val="solid"/>
                      <a:round/>
                      <a:headEnd type="none" w="med" len="med"/>
                      <a:tailEnd type="none" w="med" len="med"/>
                    </a:lnT>
                    <a:lnB w="3175"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$50,000</a:t>
                      </a:r>
                    </a:p>
                  </a:txBody>
                  <a:tcPr marL="71896" marR="71896" marT="35948" marB="3594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6">
                          <a:lumMod val="90000"/>
                        </a:schemeClr>
                      </a:solidFill>
                      <a:prstDash val="solid"/>
                      <a:round/>
                      <a:headEnd type="none" w="med" len="med"/>
                      <a:tailEnd type="none" w="med" len="med"/>
                    </a:lnT>
                    <a:lnB w="3175"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$50,000</a:t>
                      </a:r>
                    </a:p>
                  </a:txBody>
                  <a:tcPr marL="71896" marR="71896" marT="35948" marB="3594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6">
                          <a:lumMod val="90000"/>
                        </a:schemeClr>
                      </a:solidFill>
                      <a:prstDash val="solid"/>
                      <a:round/>
                      <a:headEnd type="none" w="med" len="med"/>
                      <a:tailEnd type="none" w="med" len="med"/>
                    </a:lnT>
                    <a:lnB w="3175"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7844471"/>
                  </a:ext>
                </a:extLst>
              </a:tr>
              <a:tr h="272049">
                <a:tc>
                  <a:txBody>
                    <a:bodyPr/>
                    <a:lstStyle/>
                    <a:p>
                      <a:pPr algn="l" fontAlgn="t"/>
                      <a:r>
                        <a:rPr lang="en-US" sz="1000" dirty="0">
                          <a:effectLst/>
                          <a:latin typeface="Montserrat" panose="00000500000000000000" pitchFamily="50" charset="0"/>
                        </a:rPr>
                        <a:t>Total Revenue</a:t>
                      </a:r>
                    </a:p>
                  </a:txBody>
                  <a:tcPr marR="182880" marT="35948" marB="35948"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6">
                          <a:lumMod val="90000"/>
                        </a:schemeClr>
                      </a:solidFill>
                      <a:prstDash val="solid"/>
                      <a:round/>
                      <a:headEnd type="none" w="med" len="med"/>
                      <a:tailEnd type="none" w="med" len="med"/>
                    </a:lnT>
                    <a:lnB w="3175"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$1,875,000</a:t>
                      </a:r>
                    </a:p>
                  </a:txBody>
                  <a:tcPr marL="71896" marR="71896" marT="35948" marB="3594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6">
                          <a:lumMod val="90000"/>
                        </a:schemeClr>
                      </a:solidFill>
                      <a:prstDash val="solid"/>
                      <a:round/>
                      <a:headEnd type="none" w="med" len="med"/>
                      <a:tailEnd type="none" w="med" len="med"/>
                    </a:lnT>
                    <a:lnB w="3175"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$1,875,000</a:t>
                      </a:r>
                    </a:p>
                  </a:txBody>
                  <a:tcPr marL="71896" marR="71896" marT="35948" marB="3594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6">
                          <a:lumMod val="90000"/>
                        </a:schemeClr>
                      </a:solidFill>
                      <a:prstDash val="solid"/>
                      <a:round/>
                      <a:headEnd type="none" w="med" len="med"/>
                      <a:tailEnd type="none" w="med" len="med"/>
                    </a:lnT>
                    <a:lnB w="3175"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$1,875,000</a:t>
                      </a:r>
                    </a:p>
                  </a:txBody>
                  <a:tcPr marL="71896" marR="71896" marT="35948" marB="3594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6">
                          <a:lumMod val="90000"/>
                        </a:schemeClr>
                      </a:solidFill>
                      <a:prstDash val="solid"/>
                      <a:round/>
                      <a:headEnd type="none" w="med" len="med"/>
                      <a:tailEnd type="none" w="med" len="med"/>
                    </a:lnT>
                    <a:lnB w="3175"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6318959"/>
                  </a:ext>
                </a:extLst>
              </a:tr>
              <a:tr h="272049">
                <a:tc>
                  <a:txBody>
                    <a:bodyPr/>
                    <a:lstStyle/>
                    <a:p>
                      <a:pPr algn="l" fontAlgn="t"/>
                      <a:r>
                        <a:rPr lang="en-US" sz="1000" dirty="0">
                          <a:effectLst/>
                          <a:latin typeface="Montserrat" panose="00000500000000000000" pitchFamily="50" charset="0"/>
                        </a:rPr>
                        <a:t>Total Expenses</a:t>
                      </a:r>
                    </a:p>
                  </a:txBody>
                  <a:tcPr marR="182880" marT="35948" marB="35948"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6">
                          <a:lumMod val="90000"/>
                        </a:schemeClr>
                      </a:solidFill>
                      <a:prstDash val="solid"/>
                      <a:round/>
                      <a:headEnd type="none" w="med" len="med"/>
                      <a:tailEnd type="none" w="med" len="med"/>
                    </a:lnT>
                    <a:lnB w="3175"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$1,425,250</a:t>
                      </a:r>
                    </a:p>
                  </a:txBody>
                  <a:tcPr marL="71896" marR="71896" marT="35948" marB="3594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6">
                          <a:lumMod val="90000"/>
                        </a:schemeClr>
                      </a:solidFill>
                      <a:prstDash val="solid"/>
                      <a:round/>
                      <a:headEnd type="none" w="med" len="med"/>
                      <a:tailEnd type="none" w="med" len="med"/>
                    </a:lnT>
                    <a:lnB w="3175"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$1,425,250</a:t>
                      </a:r>
                    </a:p>
                  </a:txBody>
                  <a:tcPr marL="71896" marR="71896" marT="35948" marB="3594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6">
                          <a:lumMod val="90000"/>
                        </a:schemeClr>
                      </a:solidFill>
                      <a:prstDash val="solid"/>
                      <a:round/>
                      <a:headEnd type="none" w="med" len="med"/>
                      <a:tailEnd type="none" w="med" len="med"/>
                    </a:lnT>
                    <a:lnB w="3175"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$1,425,250</a:t>
                      </a:r>
                    </a:p>
                  </a:txBody>
                  <a:tcPr marL="71896" marR="71896" marT="35948" marB="3594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6">
                          <a:lumMod val="90000"/>
                        </a:schemeClr>
                      </a:solidFill>
                      <a:prstDash val="solid"/>
                      <a:round/>
                      <a:headEnd type="none" w="med" len="med"/>
                      <a:tailEnd type="none" w="med" len="med"/>
                    </a:lnT>
                    <a:lnB w="3175"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5681988"/>
                  </a:ext>
                </a:extLst>
              </a:tr>
              <a:tr h="272049">
                <a:tc>
                  <a:txBody>
                    <a:bodyPr/>
                    <a:lstStyle/>
                    <a:p>
                      <a:pPr algn="l" fontAlgn="t"/>
                      <a:r>
                        <a:rPr lang="en-US" sz="1000" dirty="0">
                          <a:effectLst/>
                          <a:latin typeface="Montserrat" panose="00000500000000000000" pitchFamily="50" charset="0"/>
                        </a:rPr>
                        <a:t>Profit</a:t>
                      </a:r>
                    </a:p>
                  </a:txBody>
                  <a:tcPr marR="182880" marT="35948" marB="35948"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6">
                          <a:lumMod val="9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$449,750</a:t>
                      </a:r>
                    </a:p>
                  </a:txBody>
                  <a:tcPr marL="71896" marR="71896" marT="35948" marB="3594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6">
                          <a:lumMod val="9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$449,750</a:t>
                      </a:r>
                    </a:p>
                  </a:txBody>
                  <a:tcPr marL="71896" marR="71896" marT="35948" marB="3594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6">
                          <a:lumMod val="9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$449,750</a:t>
                      </a:r>
                    </a:p>
                  </a:txBody>
                  <a:tcPr marL="71896" marR="71896" marT="35948" marB="3594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6">
                          <a:lumMod val="9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7181532"/>
                  </a:ext>
                </a:extLst>
              </a:tr>
            </a:tbl>
          </a:graphicData>
        </a:graphic>
      </p:graphicFrame>
      <p:graphicFrame>
        <p:nvGraphicFramePr>
          <p:cNvPr id="8" name="Table 7">
            <a:extLst>
              <a:ext uri="{FF2B5EF4-FFF2-40B4-BE49-F238E27FC236}">
                <a16:creationId xmlns:a16="http://schemas.microsoft.com/office/drawing/2014/main" id="{FFE57EF6-EEBB-AE3D-8BFD-E7B5E222F2FD}"/>
              </a:ext>
            </a:extLst>
          </p:cNvPr>
          <p:cNvGraphicFramePr>
            <a:graphicFrameLocks noGrp="1"/>
          </p:cNvGraphicFramePr>
          <p:nvPr/>
        </p:nvGraphicFramePr>
        <p:xfrm>
          <a:off x="3002279" y="5087444"/>
          <a:ext cx="8457201" cy="1360245"/>
        </p:xfrm>
        <a:graphic>
          <a:graphicData uri="http://schemas.openxmlformats.org/drawingml/2006/table">
            <a:tbl>
              <a:tblPr/>
              <a:tblGrid>
                <a:gridCol w="2207895">
                  <a:extLst>
                    <a:ext uri="{9D8B030D-6E8A-4147-A177-3AD203B41FA5}">
                      <a16:colId xmlns:a16="http://schemas.microsoft.com/office/drawing/2014/main" val="407341195"/>
                    </a:ext>
                  </a:extLst>
                </a:gridCol>
                <a:gridCol w="2083102">
                  <a:extLst>
                    <a:ext uri="{9D8B030D-6E8A-4147-A177-3AD203B41FA5}">
                      <a16:colId xmlns:a16="http://schemas.microsoft.com/office/drawing/2014/main" val="1216877061"/>
                    </a:ext>
                  </a:extLst>
                </a:gridCol>
                <a:gridCol w="2083102">
                  <a:extLst>
                    <a:ext uri="{9D8B030D-6E8A-4147-A177-3AD203B41FA5}">
                      <a16:colId xmlns:a16="http://schemas.microsoft.com/office/drawing/2014/main" val="1729453821"/>
                    </a:ext>
                  </a:extLst>
                </a:gridCol>
                <a:gridCol w="2083102">
                  <a:extLst>
                    <a:ext uri="{9D8B030D-6E8A-4147-A177-3AD203B41FA5}">
                      <a16:colId xmlns:a16="http://schemas.microsoft.com/office/drawing/2014/main" val="3801636961"/>
                    </a:ext>
                  </a:extLst>
                </a:gridCol>
              </a:tblGrid>
              <a:tr h="272049">
                <a:tc>
                  <a:txBody>
                    <a:bodyPr/>
                    <a:lstStyle/>
                    <a:p>
                      <a:pPr algn="l" fontAlgn="t"/>
                      <a:r>
                        <a:rPr lang="en-US" sz="1000" dirty="0">
                          <a:effectLst/>
                          <a:latin typeface="Montserrat" panose="00000500000000000000" pitchFamily="50" charset="0"/>
                        </a:rPr>
                        <a:t>Operating Revenue</a:t>
                      </a:r>
                    </a:p>
                  </a:txBody>
                  <a:tcPr marR="182880" marT="35948" marB="35948"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$50,000</a:t>
                      </a:r>
                    </a:p>
                  </a:txBody>
                  <a:tcPr marL="71896" marR="71896" marT="35948" marB="3594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$50,000</a:t>
                      </a:r>
                    </a:p>
                  </a:txBody>
                  <a:tcPr marL="71896" marR="71896" marT="35948" marB="3594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$50,000</a:t>
                      </a:r>
                    </a:p>
                  </a:txBody>
                  <a:tcPr marL="71896" marR="71896" marT="35948" marB="3594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2635138"/>
                  </a:ext>
                </a:extLst>
              </a:tr>
              <a:tr h="272049">
                <a:tc>
                  <a:txBody>
                    <a:bodyPr/>
                    <a:lstStyle/>
                    <a:p>
                      <a:pPr algn="l" fontAlgn="t"/>
                      <a:r>
                        <a:rPr lang="en-US" sz="1000" dirty="0">
                          <a:effectLst/>
                          <a:latin typeface="Montserrat" panose="00000500000000000000" pitchFamily="50" charset="0"/>
                        </a:rPr>
                        <a:t>Non-Operating Revenue</a:t>
                      </a:r>
                    </a:p>
                  </a:txBody>
                  <a:tcPr marR="182880" marT="35948" marB="35948"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6">
                          <a:lumMod val="90000"/>
                        </a:schemeClr>
                      </a:solidFill>
                      <a:prstDash val="solid"/>
                      <a:round/>
                      <a:headEnd type="none" w="med" len="med"/>
                      <a:tailEnd type="none" w="med" len="med"/>
                    </a:lnT>
                    <a:lnB w="3175"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$50,000</a:t>
                      </a:r>
                    </a:p>
                  </a:txBody>
                  <a:tcPr marL="71896" marR="71896" marT="35948" marB="3594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6">
                          <a:lumMod val="90000"/>
                        </a:schemeClr>
                      </a:solidFill>
                      <a:prstDash val="solid"/>
                      <a:round/>
                      <a:headEnd type="none" w="med" len="med"/>
                      <a:tailEnd type="none" w="med" len="med"/>
                    </a:lnT>
                    <a:lnB w="3175"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$50,000</a:t>
                      </a:r>
                    </a:p>
                  </a:txBody>
                  <a:tcPr marL="71896" marR="71896" marT="35948" marB="3594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6">
                          <a:lumMod val="90000"/>
                        </a:schemeClr>
                      </a:solidFill>
                      <a:prstDash val="solid"/>
                      <a:round/>
                      <a:headEnd type="none" w="med" len="med"/>
                      <a:tailEnd type="none" w="med" len="med"/>
                    </a:lnT>
                    <a:lnB w="3175"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$50,000</a:t>
                      </a:r>
                    </a:p>
                  </a:txBody>
                  <a:tcPr marL="71896" marR="71896" marT="35948" marB="3594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6">
                          <a:lumMod val="90000"/>
                        </a:schemeClr>
                      </a:solidFill>
                      <a:prstDash val="solid"/>
                      <a:round/>
                      <a:headEnd type="none" w="med" len="med"/>
                      <a:tailEnd type="none" w="med" len="med"/>
                    </a:lnT>
                    <a:lnB w="3175"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7844471"/>
                  </a:ext>
                </a:extLst>
              </a:tr>
              <a:tr h="272049">
                <a:tc>
                  <a:txBody>
                    <a:bodyPr/>
                    <a:lstStyle/>
                    <a:p>
                      <a:pPr algn="l" fontAlgn="t"/>
                      <a:r>
                        <a:rPr lang="en-US" sz="1000" dirty="0">
                          <a:effectLst/>
                          <a:latin typeface="Montserrat" panose="00000500000000000000" pitchFamily="50" charset="0"/>
                        </a:rPr>
                        <a:t>Total Revenue</a:t>
                      </a:r>
                    </a:p>
                  </a:txBody>
                  <a:tcPr marR="182880" marT="35948" marB="35948"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6">
                          <a:lumMod val="90000"/>
                        </a:schemeClr>
                      </a:solidFill>
                      <a:prstDash val="solid"/>
                      <a:round/>
                      <a:headEnd type="none" w="med" len="med"/>
                      <a:tailEnd type="none" w="med" len="med"/>
                    </a:lnT>
                    <a:lnB w="3175"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$1,875,000</a:t>
                      </a:r>
                    </a:p>
                  </a:txBody>
                  <a:tcPr marL="71896" marR="71896" marT="35948" marB="3594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6">
                          <a:lumMod val="90000"/>
                        </a:schemeClr>
                      </a:solidFill>
                      <a:prstDash val="solid"/>
                      <a:round/>
                      <a:headEnd type="none" w="med" len="med"/>
                      <a:tailEnd type="none" w="med" len="med"/>
                    </a:lnT>
                    <a:lnB w="3175"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$1,875,000</a:t>
                      </a:r>
                    </a:p>
                  </a:txBody>
                  <a:tcPr marL="71896" marR="71896" marT="35948" marB="3594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6">
                          <a:lumMod val="90000"/>
                        </a:schemeClr>
                      </a:solidFill>
                      <a:prstDash val="solid"/>
                      <a:round/>
                      <a:headEnd type="none" w="med" len="med"/>
                      <a:tailEnd type="none" w="med" len="med"/>
                    </a:lnT>
                    <a:lnB w="3175"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$1,875,000</a:t>
                      </a:r>
                    </a:p>
                  </a:txBody>
                  <a:tcPr marL="71896" marR="71896" marT="35948" marB="3594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6">
                          <a:lumMod val="90000"/>
                        </a:schemeClr>
                      </a:solidFill>
                      <a:prstDash val="solid"/>
                      <a:round/>
                      <a:headEnd type="none" w="med" len="med"/>
                      <a:tailEnd type="none" w="med" len="med"/>
                    </a:lnT>
                    <a:lnB w="3175"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6318959"/>
                  </a:ext>
                </a:extLst>
              </a:tr>
              <a:tr h="272049">
                <a:tc>
                  <a:txBody>
                    <a:bodyPr/>
                    <a:lstStyle/>
                    <a:p>
                      <a:pPr algn="l" fontAlgn="t"/>
                      <a:r>
                        <a:rPr lang="en-US" sz="1000" dirty="0">
                          <a:effectLst/>
                          <a:latin typeface="Montserrat" panose="00000500000000000000" pitchFamily="50" charset="0"/>
                        </a:rPr>
                        <a:t>Total Expenses</a:t>
                      </a:r>
                    </a:p>
                  </a:txBody>
                  <a:tcPr marR="182880" marT="35948" marB="35948"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6">
                          <a:lumMod val="90000"/>
                        </a:schemeClr>
                      </a:solidFill>
                      <a:prstDash val="solid"/>
                      <a:round/>
                      <a:headEnd type="none" w="med" len="med"/>
                      <a:tailEnd type="none" w="med" len="med"/>
                    </a:lnT>
                    <a:lnB w="3175"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$1,425,250</a:t>
                      </a:r>
                    </a:p>
                  </a:txBody>
                  <a:tcPr marL="71896" marR="71896" marT="35948" marB="3594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6">
                          <a:lumMod val="90000"/>
                        </a:schemeClr>
                      </a:solidFill>
                      <a:prstDash val="solid"/>
                      <a:round/>
                      <a:headEnd type="none" w="med" len="med"/>
                      <a:tailEnd type="none" w="med" len="med"/>
                    </a:lnT>
                    <a:lnB w="3175"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$1,425,250</a:t>
                      </a:r>
                    </a:p>
                  </a:txBody>
                  <a:tcPr marL="71896" marR="71896" marT="35948" marB="3594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6">
                          <a:lumMod val="90000"/>
                        </a:schemeClr>
                      </a:solidFill>
                      <a:prstDash val="solid"/>
                      <a:round/>
                      <a:headEnd type="none" w="med" len="med"/>
                      <a:tailEnd type="none" w="med" len="med"/>
                    </a:lnT>
                    <a:lnB w="3175"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$1,425,250</a:t>
                      </a:r>
                    </a:p>
                  </a:txBody>
                  <a:tcPr marL="71896" marR="71896" marT="35948" marB="3594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6">
                          <a:lumMod val="90000"/>
                        </a:schemeClr>
                      </a:solidFill>
                      <a:prstDash val="solid"/>
                      <a:round/>
                      <a:headEnd type="none" w="med" len="med"/>
                      <a:tailEnd type="none" w="med" len="med"/>
                    </a:lnT>
                    <a:lnB w="3175"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5681988"/>
                  </a:ext>
                </a:extLst>
              </a:tr>
              <a:tr h="272049">
                <a:tc>
                  <a:txBody>
                    <a:bodyPr/>
                    <a:lstStyle/>
                    <a:p>
                      <a:pPr algn="l" fontAlgn="t"/>
                      <a:r>
                        <a:rPr lang="en-US" sz="1000" dirty="0">
                          <a:effectLst/>
                          <a:latin typeface="Montserrat" panose="00000500000000000000" pitchFamily="50" charset="0"/>
                        </a:rPr>
                        <a:t>Profit</a:t>
                      </a:r>
                    </a:p>
                  </a:txBody>
                  <a:tcPr marR="182880" marT="35948" marB="35948"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6">
                          <a:lumMod val="9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$449,750</a:t>
                      </a:r>
                    </a:p>
                  </a:txBody>
                  <a:tcPr marL="71896" marR="71896" marT="35948" marB="3594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6">
                          <a:lumMod val="9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$449,750</a:t>
                      </a:r>
                    </a:p>
                  </a:txBody>
                  <a:tcPr marL="71896" marR="71896" marT="35948" marB="3594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6">
                          <a:lumMod val="9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effectLst/>
                          <a:latin typeface="Montserrat" panose="00000500000000000000" pitchFamily="50" charset="0"/>
                        </a:rPr>
                        <a:t>$449,750</a:t>
                      </a:r>
                    </a:p>
                  </a:txBody>
                  <a:tcPr marL="71896" marR="71896" marT="35948" marB="3594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6">
                          <a:lumMod val="9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7181532"/>
                  </a:ext>
                </a:extLst>
              </a:tr>
            </a:tbl>
          </a:graphicData>
        </a:graphic>
      </p:graphicFrame>
    </p:spTree>
    <p:extLst>
      <p:ext uri="{BB962C8B-B14F-4D97-AF65-F5344CB8AC3E}">
        <p14:creationId xmlns:p14="http://schemas.microsoft.com/office/powerpoint/2010/main" val="1791389532"/>
      </p:ext>
    </p:extLst>
  </p:cSld>
  <p:clrMapOvr>
    <a:masterClrMapping/>
  </p:clrMapOvr>
</p:sld>
</file>

<file path=ppt/theme/theme1.xml><?xml version="1.0" encoding="utf-8"?>
<a:theme xmlns:a="http://schemas.openxmlformats.org/drawingml/2006/main" name="Office Theme">
  <a:themeElements>
    <a:clrScheme name="Custom 154">
      <a:dk1>
        <a:sysClr val="windowText" lastClr="000000"/>
      </a:dk1>
      <a:lt1>
        <a:sysClr val="window" lastClr="FFFFFF"/>
      </a:lt1>
      <a:dk2>
        <a:srgbClr val="44546A"/>
      </a:dk2>
      <a:lt2>
        <a:srgbClr val="E7E6E6"/>
      </a:lt2>
      <a:accent1>
        <a:srgbClr val="013CFB"/>
      </a:accent1>
      <a:accent2>
        <a:srgbClr val="8956D6"/>
      </a:accent2>
      <a:accent3>
        <a:srgbClr val="1FCBE1"/>
      </a:accent3>
      <a:accent4>
        <a:srgbClr val="1ADFBA"/>
      </a:accent4>
      <a:accent5>
        <a:srgbClr val="ADFED7"/>
      </a:accent5>
      <a:accent6>
        <a:srgbClr val="F2F5FA"/>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yberspace 1">
      <a:dk1>
        <a:sysClr val="windowText" lastClr="000000"/>
      </a:dk1>
      <a:lt1>
        <a:sysClr val="window" lastClr="FFFFFF"/>
      </a:lt1>
      <a:dk2>
        <a:srgbClr val="2D3847"/>
      </a:dk2>
      <a:lt2>
        <a:srgbClr val="E7E6E6"/>
      </a:lt2>
      <a:accent1>
        <a:srgbClr val="15579D"/>
      </a:accent1>
      <a:accent2>
        <a:srgbClr val="25C1FF"/>
      </a:accent2>
      <a:accent3>
        <a:srgbClr val="00B0D3"/>
      </a:accent3>
      <a:accent4>
        <a:srgbClr val="45B653"/>
      </a:accent4>
      <a:accent5>
        <a:srgbClr val="21C0D7"/>
      </a:accent5>
      <a:accent6>
        <a:srgbClr val="55D4FA"/>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Risk Management">
      <a:dk1>
        <a:srgbClr val="282B37"/>
      </a:dk1>
      <a:lt1>
        <a:srgbClr val="FFFFFF"/>
      </a:lt1>
      <a:dk2>
        <a:srgbClr val="282C38"/>
      </a:dk2>
      <a:lt2>
        <a:srgbClr val="FAFBFF"/>
      </a:lt2>
      <a:accent1>
        <a:srgbClr val="1EC3FF"/>
      </a:accent1>
      <a:accent2>
        <a:srgbClr val="6E66FF"/>
      </a:accent2>
      <a:accent3>
        <a:srgbClr val="AEAEAE"/>
      </a:accent3>
      <a:accent4>
        <a:srgbClr val="A0A0A0"/>
      </a:accent4>
      <a:accent5>
        <a:srgbClr val="999999"/>
      </a:accent5>
      <a:accent6>
        <a:srgbClr val="858585"/>
      </a:accent6>
      <a:hlink>
        <a:srgbClr val="F49100"/>
      </a:hlink>
      <a:folHlink>
        <a:srgbClr val="85DFD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2849</TotalTime>
  <Words>2542</Words>
  <Application>Microsoft Macintosh PowerPoint</Application>
  <PresentationFormat>Widescreen</PresentationFormat>
  <Paragraphs>1166</Paragraphs>
  <Slides>33</Slides>
  <Notes>33</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33</vt:i4>
      </vt:variant>
    </vt:vector>
  </HeadingPairs>
  <TitlesOfParts>
    <vt:vector size="41" baseType="lpstr">
      <vt:lpstr>Arial</vt:lpstr>
      <vt:lpstr>Calibri</vt:lpstr>
      <vt:lpstr>Calibri Light</vt:lpstr>
      <vt:lpstr>Century Gothic</vt:lpstr>
      <vt:lpstr>Montserrat</vt:lpstr>
      <vt:lpstr>Office Theme</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You Exec (https://youexec.com/plus)</Manager>
  <Company>You Exec (https://youexec.com/plus)</Company>
  <LinksUpToDate>false</LinksUpToDate>
  <SharedDoc>false</SharedDoc>
  <HyperlinkBase>You Exec (https://youexec.com/plus)</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Budget Template</dc:title>
  <dc:subject>Budget Template</dc:subject>
  <dc:creator>You Exec (https://youexec.com/plus)</dc:creator>
  <cp:keywords>You Exec (https://youexec.com/plus)</cp:keywords>
  <dc:description>You Exec (https://youexec.com/plus)</dc:description>
  <cp:lastModifiedBy>Microsoft Office User</cp:lastModifiedBy>
  <cp:revision>1016</cp:revision>
  <dcterms:created xsi:type="dcterms:W3CDTF">2022-09-21T22:39:13Z</dcterms:created>
  <dcterms:modified xsi:type="dcterms:W3CDTF">2022-11-11T00:26:11Z</dcterms:modified>
  <cp:category>You Exec (https://youexec.com/plus)</cp:category>
</cp:coreProperties>
</file>